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400" r:id="rId3"/>
    <p:sldId id="375" r:id="rId4"/>
    <p:sldId id="376" r:id="rId5"/>
    <p:sldId id="377" r:id="rId6"/>
    <p:sldId id="378" r:id="rId7"/>
    <p:sldId id="379" r:id="rId8"/>
    <p:sldId id="402" r:id="rId9"/>
    <p:sldId id="398" r:id="rId10"/>
    <p:sldId id="403" r:id="rId11"/>
    <p:sldId id="399" r:id="rId12"/>
    <p:sldId id="404" r:id="rId13"/>
    <p:sldId id="411" r:id="rId14"/>
    <p:sldId id="380" r:id="rId15"/>
    <p:sldId id="381" r:id="rId16"/>
    <p:sldId id="409" r:id="rId17"/>
    <p:sldId id="405" r:id="rId18"/>
    <p:sldId id="410" r:id="rId19"/>
    <p:sldId id="382" r:id="rId20"/>
    <p:sldId id="412" r:id="rId21"/>
    <p:sldId id="406" r:id="rId22"/>
    <p:sldId id="407" r:id="rId23"/>
    <p:sldId id="385" r:id="rId24"/>
    <p:sldId id="302" r:id="rId25"/>
    <p:sldId id="384" r:id="rId26"/>
    <p:sldId id="305" r:id="rId27"/>
    <p:sldId id="394" r:id="rId28"/>
    <p:sldId id="387" r:id="rId29"/>
    <p:sldId id="316" r:id="rId30"/>
    <p:sldId id="318" r:id="rId31"/>
    <p:sldId id="413" r:id="rId32"/>
    <p:sldId id="373" r:id="rId33"/>
    <p:sldId id="259" r:id="rId34"/>
    <p:sldId id="257" r:id="rId35"/>
    <p:sldId id="315" r:id="rId36"/>
    <p:sldId id="337" r:id="rId37"/>
    <p:sldId id="397" r:id="rId38"/>
    <p:sldId id="396" r:id="rId39"/>
    <p:sldId id="320" r:id="rId40"/>
    <p:sldId id="321" r:id="rId41"/>
    <p:sldId id="324" r:id="rId42"/>
    <p:sldId id="325" r:id="rId43"/>
    <p:sldId id="331" r:id="rId44"/>
    <p:sldId id="348" r:id="rId45"/>
    <p:sldId id="338" r:id="rId46"/>
    <p:sldId id="349" r:id="rId47"/>
    <p:sldId id="389" r:id="rId48"/>
    <p:sldId id="333" r:id="rId49"/>
    <p:sldId id="334" r:id="rId50"/>
    <p:sldId id="390" r:id="rId51"/>
    <p:sldId id="326" r:id="rId52"/>
    <p:sldId id="329" r:id="rId53"/>
    <p:sldId id="345" r:id="rId54"/>
    <p:sldId id="346" r:id="rId55"/>
    <p:sldId id="335" r:id="rId56"/>
    <p:sldId id="328" r:id="rId57"/>
    <p:sldId id="340" r:id="rId58"/>
    <p:sldId id="391" r:id="rId59"/>
    <p:sldId id="350" r:id="rId60"/>
    <p:sldId id="351" r:id="rId61"/>
    <p:sldId id="352" r:id="rId62"/>
    <p:sldId id="354" r:id="rId63"/>
    <p:sldId id="341" r:id="rId64"/>
    <p:sldId id="355" r:id="rId65"/>
    <p:sldId id="392" r:id="rId66"/>
    <p:sldId id="401" r:id="rId67"/>
    <p:sldId id="356" r:id="rId68"/>
    <p:sldId id="393" r:id="rId69"/>
    <p:sldId id="395" r:id="rId70"/>
    <p:sldId id="342" r:id="rId71"/>
    <p:sldId id="357" r:id="rId72"/>
    <p:sldId id="358" r:id="rId73"/>
    <p:sldId id="359" r:id="rId74"/>
    <p:sldId id="360" r:id="rId75"/>
    <p:sldId id="361" r:id="rId76"/>
    <p:sldId id="364" r:id="rId77"/>
    <p:sldId id="366" r:id="rId78"/>
    <p:sldId id="367" r:id="rId79"/>
    <p:sldId id="343" r:id="rId80"/>
    <p:sldId id="368" r:id="rId81"/>
    <p:sldId id="369" r:id="rId82"/>
    <p:sldId id="344" r:id="rId83"/>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00"/>
    <a:srgbClr val="692AA2"/>
    <a:srgbClr val="CC3300"/>
    <a:srgbClr val="C60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3" autoAdjust="0"/>
    <p:restoredTop sz="81391" autoAdjust="0"/>
  </p:normalViewPr>
  <p:slideViewPr>
    <p:cSldViewPr>
      <p:cViewPr varScale="1">
        <p:scale>
          <a:sx n="56" d="100"/>
          <a:sy n="56" d="100"/>
        </p:scale>
        <p:origin x="162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8369E-34F1-42E0-B7B9-D6AD7FA98BEA}"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4EBECC97-A32C-48D2-9AC3-4A37E0E37D7E}">
      <dgm:prSet phldrT="[文本]"/>
      <dgm:spPr/>
      <dgm:t>
        <a:bodyPr/>
        <a:lstStyle/>
        <a:p>
          <a:r>
            <a:rPr lang="zh-CN" altLang="en-US" dirty="0" smtClean="0">
              <a:solidFill>
                <a:srgbClr val="FFFF00"/>
              </a:solidFill>
            </a:rPr>
            <a:t>自身缺陷</a:t>
          </a:r>
          <a:endParaRPr lang="zh-CN" altLang="en-US" dirty="0">
            <a:solidFill>
              <a:srgbClr val="FFFF00"/>
            </a:solidFill>
          </a:endParaRPr>
        </a:p>
      </dgm:t>
    </dgm:pt>
    <dgm:pt modelId="{D6B75850-A8BB-49FB-8CAC-A2562DFA7ABD}" type="parTrans" cxnId="{CD9419CC-DE97-48AE-9351-4CC7D06F9BE6}">
      <dgm:prSet/>
      <dgm:spPr/>
      <dgm:t>
        <a:bodyPr/>
        <a:lstStyle/>
        <a:p>
          <a:endParaRPr lang="zh-CN" altLang="en-US"/>
        </a:p>
      </dgm:t>
    </dgm:pt>
    <dgm:pt modelId="{DBA9E71A-5EFB-406D-9F2C-BAC3F8F275E6}" type="sibTrans" cxnId="{CD9419CC-DE97-48AE-9351-4CC7D06F9BE6}">
      <dgm:prSet>
        <dgm:style>
          <a:lnRef idx="3">
            <a:schemeClr val="lt1"/>
          </a:lnRef>
          <a:fillRef idx="1">
            <a:schemeClr val="accent1"/>
          </a:fillRef>
          <a:effectRef idx="1">
            <a:schemeClr val="accent1"/>
          </a:effectRef>
          <a:fontRef idx="minor">
            <a:schemeClr val="lt1"/>
          </a:fontRef>
        </dgm:style>
      </dgm:prSet>
      <dgm:spPr/>
      <dgm:t>
        <a:bodyPr/>
        <a:lstStyle/>
        <a:p>
          <a:endParaRPr lang="zh-CN" altLang="en-US"/>
        </a:p>
      </dgm:t>
    </dgm:pt>
    <dgm:pt modelId="{08618887-B160-4E71-AC81-3BC90D5144FD}">
      <dgm:prSet phldrT="[文本]"/>
      <dgm:spPr/>
      <dgm:t>
        <a:bodyPr/>
        <a:lstStyle/>
        <a:p>
          <a:r>
            <a:rPr lang="zh-CN" altLang="en-US" dirty="0" smtClean="0">
              <a:solidFill>
                <a:srgbClr val="FFFF00"/>
              </a:solidFill>
            </a:rPr>
            <a:t>开放性</a:t>
          </a:r>
        </a:p>
      </dgm:t>
    </dgm:pt>
    <dgm:pt modelId="{55D4850F-FF17-4DEF-88E3-9F2700E8F3D6}" type="parTrans" cxnId="{A295B4CD-8A0B-4B48-A59B-19BE403225F9}">
      <dgm:prSet/>
      <dgm:spPr/>
      <dgm:t>
        <a:bodyPr/>
        <a:lstStyle/>
        <a:p>
          <a:endParaRPr lang="zh-CN" altLang="en-US"/>
        </a:p>
      </dgm:t>
    </dgm:pt>
    <dgm:pt modelId="{41D867C9-2753-4D43-A998-20925D0A0F1E}" type="sibTrans" cxnId="{A295B4CD-8A0B-4B48-A59B-19BE403225F9}">
      <dgm:prSet>
        <dgm:style>
          <a:lnRef idx="3">
            <a:schemeClr val="lt1"/>
          </a:lnRef>
          <a:fillRef idx="1">
            <a:schemeClr val="accent1"/>
          </a:fillRef>
          <a:effectRef idx="1">
            <a:schemeClr val="accent1"/>
          </a:effectRef>
          <a:fontRef idx="minor">
            <a:schemeClr val="lt1"/>
          </a:fontRef>
        </dgm:style>
      </dgm:prSet>
      <dgm:spPr/>
      <dgm:t>
        <a:bodyPr/>
        <a:lstStyle/>
        <a:p>
          <a:endParaRPr lang="zh-CN" altLang="en-US"/>
        </a:p>
      </dgm:t>
    </dgm:pt>
    <dgm:pt modelId="{E73BC7EF-A405-4064-9382-8B6B0E9F5F9B}">
      <dgm:prSet phldrT="[文本]"/>
      <dgm:spPr/>
      <dgm:t>
        <a:bodyPr/>
        <a:lstStyle/>
        <a:p>
          <a:r>
            <a:rPr lang="zh-CN" altLang="en-US" dirty="0" smtClean="0">
              <a:solidFill>
                <a:srgbClr val="FFFF00"/>
              </a:solidFill>
            </a:rPr>
            <a:t>黑客攻击</a:t>
          </a:r>
        </a:p>
      </dgm:t>
    </dgm:pt>
    <dgm:pt modelId="{770B4081-A82F-407F-A1B6-00DEC19F9B0C}" type="parTrans" cxnId="{72B0447E-A140-4E21-AE2D-D8974E62D5AF}">
      <dgm:prSet/>
      <dgm:spPr/>
      <dgm:t>
        <a:bodyPr/>
        <a:lstStyle/>
        <a:p>
          <a:endParaRPr lang="zh-CN" altLang="en-US"/>
        </a:p>
      </dgm:t>
    </dgm:pt>
    <dgm:pt modelId="{6581C046-BAA8-44CC-B056-69DF8B2B239F}" type="sibTrans" cxnId="{72B0447E-A140-4E21-AE2D-D8974E62D5AF}">
      <dgm:prSet/>
      <dgm:spPr/>
      <dgm:t>
        <a:bodyPr/>
        <a:lstStyle/>
        <a:p>
          <a:endParaRPr lang="zh-CN" altLang="en-US"/>
        </a:p>
      </dgm:t>
    </dgm:pt>
    <dgm:pt modelId="{A056EF89-6599-4548-B4E6-060E2631CCB1}" type="pres">
      <dgm:prSet presAssocID="{DB38369E-34F1-42E0-B7B9-D6AD7FA98BEA}" presName="linearFlow" presStyleCnt="0">
        <dgm:presLayoutVars>
          <dgm:dir/>
          <dgm:resizeHandles val="exact"/>
        </dgm:presLayoutVars>
      </dgm:prSet>
      <dgm:spPr/>
    </dgm:pt>
    <dgm:pt modelId="{BABE5B9A-E0D0-4923-B77F-B7E5C9379107}" type="pres">
      <dgm:prSet presAssocID="{4EBECC97-A32C-48D2-9AC3-4A37E0E37D7E}" presName="node" presStyleLbl="node1" presStyleIdx="0" presStyleCnt="3">
        <dgm:presLayoutVars>
          <dgm:bulletEnabled val="1"/>
        </dgm:presLayoutVars>
      </dgm:prSet>
      <dgm:spPr/>
      <dgm:t>
        <a:bodyPr/>
        <a:lstStyle/>
        <a:p>
          <a:endParaRPr lang="zh-CN" altLang="en-US"/>
        </a:p>
      </dgm:t>
    </dgm:pt>
    <dgm:pt modelId="{25A5EE36-51D4-4F48-80ED-27B621BB9023}" type="pres">
      <dgm:prSet presAssocID="{DBA9E71A-5EFB-406D-9F2C-BAC3F8F275E6}" presName="spacerL" presStyleCnt="0"/>
      <dgm:spPr/>
    </dgm:pt>
    <dgm:pt modelId="{E8FB9D9A-B8D0-4274-A964-F33FF2F6C234}" type="pres">
      <dgm:prSet presAssocID="{DBA9E71A-5EFB-406D-9F2C-BAC3F8F275E6}" presName="sibTrans" presStyleLbl="sibTrans2D1" presStyleIdx="0" presStyleCnt="2"/>
      <dgm:spPr/>
      <dgm:t>
        <a:bodyPr/>
        <a:lstStyle/>
        <a:p>
          <a:endParaRPr lang="zh-CN" altLang="en-US"/>
        </a:p>
      </dgm:t>
    </dgm:pt>
    <dgm:pt modelId="{128F29ED-D412-4CA7-8E11-93670A94E012}" type="pres">
      <dgm:prSet presAssocID="{DBA9E71A-5EFB-406D-9F2C-BAC3F8F275E6}" presName="spacerR" presStyleCnt="0"/>
      <dgm:spPr/>
    </dgm:pt>
    <dgm:pt modelId="{17A8075E-FBFF-4BB5-9A7F-C17DDC19FCEF}" type="pres">
      <dgm:prSet presAssocID="{08618887-B160-4E71-AC81-3BC90D5144FD}" presName="node" presStyleLbl="node1" presStyleIdx="1" presStyleCnt="3" custScaleX="110547">
        <dgm:presLayoutVars>
          <dgm:bulletEnabled val="1"/>
        </dgm:presLayoutVars>
      </dgm:prSet>
      <dgm:spPr/>
      <dgm:t>
        <a:bodyPr/>
        <a:lstStyle/>
        <a:p>
          <a:endParaRPr lang="zh-CN" altLang="en-US"/>
        </a:p>
      </dgm:t>
    </dgm:pt>
    <dgm:pt modelId="{4C2761BE-B857-4EC0-9FD4-6EEB4DDD1DA1}" type="pres">
      <dgm:prSet presAssocID="{41D867C9-2753-4D43-A998-20925D0A0F1E}" presName="spacerL" presStyleCnt="0"/>
      <dgm:spPr/>
    </dgm:pt>
    <dgm:pt modelId="{54239ABC-CBB8-499E-9747-F2C94FD93EBB}" type="pres">
      <dgm:prSet presAssocID="{41D867C9-2753-4D43-A998-20925D0A0F1E}" presName="sibTrans" presStyleLbl="sibTrans2D1" presStyleIdx="1" presStyleCnt="2" custLinFactNeighborX="442" custLinFactNeighborY="3447"/>
      <dgm:spPr>
        <a:prstGeom prst="mathPlus">
          <a:avLst/>
        </a:prstGeom>
      </dgm:spPr>
      <dgm:t>
        <a:bodyPr/>
        <a:lstStyle/>
        <a:p>
          <a:endParaRPr lang="zh-CN" altLang="en-US"/>
        </a:p>
      </dgm:t>
    </dgm:pt>
    <dgm:pt modelId="{6BA3ADA6-251C-4532-8C74-BF88A1415BB3}" type="pres">
      <dgm:prSet presAssocID="{41D867C9-2753-4D43-A998-20925D0A0F1E}" presName="spacerR" presStyleCnt="0"/>
      <dgm:spPr/>
    </dgm:pt>
    <dgm:pt modelId="{ACAEB4EA-E74D-4320-BEA6-067B44E946BC}" type="pres">
      <dgm:prSet presAssocID="{E73BC7EF-A405-4064-9382-8B6B0E9F5F9B}" presName="node" presStyleLbl="node1" presStyleIdx="2" presStyleCnt="3">
        <dgm:presLayoutVars>
          <dgm:bulletEnabled val="1"/>
        </dgm:presLayoutVars>
      </dgm:prSet>
      <dgm:spPr/>
      <dgm:t>
        <a:bodyPr/>
        <a:lstStyle/>
        <a:p>
          <a:endParaRPr lang="zh-CN" altLang="en-US"/>
        </a:p>
      </dgm:t>
    </dgm:pt>
  </dgm:ptLst>
  <dgm:cxnLst>
    <dgm:cxn modelId="{A295B4CD-8A0B-4B48-A59B-19BE403225F9}" srcId="{DB38369E-34F1-42E0-B7B9-D6AD7FA98BEA}" destId="{08618887-B160-4E71-AC81-3BC90D5144FD}" srcOrd="1" destOrd="0" parTransId="{55D4850F-FF17-4DEF-88E3-9F2700E8F3D6}" sibTransId="{41D867C9-2753-4D43-A998-20925D0A0F1E}"/>
    <dgm:cxn modelId="{CD9419CC-DE97-48AE-9351-4CC7D06F9BE6}" srcId="{DB38369E-34F1-42E0-B7B9-D6AD7FA98BEA}" destId="{4EBECC97-A32C-48D2-9AC3-4A37E0E37D7E}" srcOrd="0" destOrd="0" parTransId="{D6B75850-A8BB-49FB-8CAC-A2562DFA7ABD}" sibTransId="{DBA9E71A-5EFB-406D-9F2C-BAC3F8F275E6}"/>
    <dgm:cxn modelId="{C595518B-1957-4059-BF46-9C0CCD9548CB}" type="presOf" srcId="{DB38369E-34F1-42E0-B7B9-D6AD7FA98BEA}" destId="{A056EF89-6599-4548-B4E6-060E2631CCB1}" srcOrd="0" destOrd="0" presId="urn:microsoft.com/office/officeart/2005/8/layout/equation1"/>
    <dgm:cxn modelId="{34C151E0-77B6-4B16-81D1-B4D5681AE3BB}" type="presOf" srcId="{41D867C9-2753-4D43-A998-20925D0A0F1E}" destId="{54239ABC-CBB8-499E-9747-F2C94FD93EBB}" srcOrd="0" destOrd="0" presId="urn:microsoft.com/office/officeart/2005/8/layout/equation1"/>
    <dgm:cxn modelId="{B366ECC4-2B89-4442-83EE-49EEBD47C13C}" type="presOf" srcId="{08618887-B160-4E71-AC81-3BC90D5144FD}" destId="{17A8075E-FBFF-4BB5-9A7F-C17DDC19FCEF}" srcOrd="0" destOrd="0" presId="urn:microsoft.com/office/officeart/2005/8/layout/equation1"/>
    <dgm:cxn modelId="{4F0981CA-0B33-43F4-8CA2-CCEB47E8AD42}" type="presOf" srcId="{E73BC7EF-A405-4064-9382-8B6B0E9F5F9B}" destId="{ACAEB4EA-E74D-4320-BEA6-067B44E946BC}" srcOrd="0" destOrd="0" presId="urn:microsoft.com/office/officeart/2005/8/layout/equation1"/>
    <dgm:cxn modelId="{FB879E91-B7A7-4C9E-AC4C-C91E4FCA7A96}" type="presOf" srcId="{DBA9E71A-5EFB-406D-9F2C-BAC3F8F275E6}" destId="{E8FB9D9A-B8D0-4274-A964-F33FF2F6C234}" srcOrd="0" destOrd="0" presId="urn:microsoft.com/office/officeart/2005/8/layout/equation1"/>
    <dgm:cxn modelId="{985925F2-F947-483A-80E9-CA8158C34CB7}" type="presOf" srcId="{4EBECC97-A32C-48D2-9AC3-4A37E0E37D7E}" destId="{BABE5B9A-E0D0-4923-B77F-B7E5C9379107}" srcOrd="0" destOrd="0" presId="urn:microsoft.com/office/officeart/2005/8/layout/equation1"/>
    <dgm:cxn modelId="{72B0447E-A140-4E21-AE2D-D8974E62D5AF}" srcId="{DB38369E-34F1-42E0-B7B9-D6AD7FA98BEA}" destId="{E73BC7EF-A405-4064-9382-8B6B0E9F5F9B}" srcOrd="2" destOrd="0" parTransId="{770B4081-A82F-407F-A1B6-00DEC19F9B0C}" sibTransId="{6581C046-BAA8-44CC-B056-69DF8B2B239F}"/>
    <dgm:cxn modelId="{23684DD8-AA3A-449E-B298-B8CA9903AF56}" type="presParOf" srcId="{A056EF89-6599-4548-B4E6-060E2631CCB1}" destId="{BABE5B9A-E0D0-4923-B77F-B7E5C9379107}" srcOrd="0" destOrd="0" presId="urn:microsoft.com/office/officeart/2005/8/layout/equation1"/>
    <dgm:cxn modelId="{9ABD4313-27D8-4714-9E97-49D220EF6073}" type="presParOf" srcId="{A056EF89-6599-4548-B4E6-060E2631CCB1}" destId="{25A5EE36-51D4-4F48-80ED-27B621BB9023}" srcOrd="1" destOrd="0" presId="urn:microsoft.com/office/officeart/2005/8/layout/equation1"/>
    <dgm:cxn modelId="{78B8F589-5B58-4D78-877F-34940B7F7286}" type="presParOf" srcId="{A056EF89-6599-4548-B4E6-060E2631CCB1}" destId="{E8FB9D9A-B8D0-4274-A964-F33FF2F6C234}" srcOrd="2" destOrd="0" presId="urn:microsoft.com/office/officeart/2005/8/layout/equation1"/>
    <dgm:cxn modelId="{020252ED-CD4F-430A-8DF0-28C6FDFE012C}" type="presParOf" srcId="{A056EF89-6599-4548-B4E6-060E2631CCB1}" destId="{128F29ED-D412-4CA7-8E11-93670A94E012}" srcOrd="3" destOrd="0" presId="urn:microsoft.com/office/officeart/2005/8/layout/equation1"/>
    <dgm:cxn modelId="{524C3A89-36C2-44DD-B6F8-FBE1F3B88E3D}" type="presParOf" srcId="{A056EF89-6599-4548-B4E6-060E2631CCB1}" destId="{17A8075E-FBFF-4BB5-9A7F-C17DDC19FCEF}" srcOrd="4" destOrd="0" presId="urn:microsoft.com/office/officeart/2005/8/layout/equation1"/>
    <dgm:cxn modelId="{151FBB69-F230-44DC-990F-FD7CE5B6950E}" type="presParOf" srcId="{A056EF89-6599-4548-B4E6-060E2631CCB1}" destId="{4C2761BE-B857-4EC0-9FD4-6EEB4DDD1DA1}" srcOrd="5" destOrd="0" presId="urn:microsoft.com/office/officeart/2005/8/layout/equation1"/>
    <dgm:cxn modelId="{7F3BD3F4-7FCB-4482-9973-3AB3F314C218}" type="presParOf" srcId="{A056EF89-6599-4548-B4E6-060E2631CCB1}" destId="{54239ABC-CBB8-499E-9747-F2C94FD93EBB}" srcOrd="6" destOrd="0" presId="urn:microsoft.com/office/officeart/2005/8/layout/equation1"/>
    <dgm:cxn modelId="{36A94211-9F76-4EB6-B2B4-F365C328CD61}" type="presParOf" srcId="{A056EF89-6599-4548-B4E6-060E2631CCB1}" destId="{6BA3ADA6-251C-4532-8C74-BF88A1415BB3}" srcOrd="7" destOrd="0" presId="urn:microsoft.com/office/officeart/2005/8/layout/equation1"/>
    <dgm:cxn modelId="{46EF542E-5F85-4E6F-B660-30660D50B08F}" type="presParOf" srcId="{A056EF89-6599-4548-B4E6-060E2631CCB1}" destId="{ACAEB4EA-E74D-4320-BEA6-067B44E946BC}"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E5B9A-E0D0-4923-B77F-B7E5C9379107}">
      <dsp:nvSpPr>
        <dsp:cNvPr id="0" name=""/>
        <dsp:cNvSpPr/>
      </dsp:nvSpPr>
      <dsp:spPr>
        <a:xfrm>
          <a:off x="1307" y="735769"/>
          <a:ext cx="1576461" cy="15764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rgbClr val="FFFF00"/>
              </a:solidFill>
            </a:rPr>
            <a:t>自身缺陷</a:t>
          </a:r>
          <a:endParaRPr lang="zh-CN" altLang="en-US" sz="2600" kern="1200" dirty="0">
            <a:solidFill>
              <a:srgbClr val="FFFF00"/>
            </a:solidFill>
          </a:endParaRPr>
        </a:p>
      </dsp:txBody>
      <dsp:txXfrm>
        <a:off x="232174" y="966636"/>
        <a:ext cx="1114727" cy="1114727"/>
      </dsp:txXfrm>
    </dsp:sp>
    <dsp:sp modelId="{E8FB9D9A-B8D0-4274-A964-F33FF2F6C234}">
      <dsp:nvSpPr>
        <dsp:cNvPr id="0" name=""/>
        <dsp:cNvSpPr/>
      </dsp:nvSpPr>
      <dsp:spPr>
        <a:xfrm>
          <a:off x="1705777" y="1066826"/>
          <a:ext cx="914347" cy="914347"/>
        </a:xfrm>
        <a:prstGeom prst="mathPlus">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1826974" y="1416472"/>
        <a:ext cx="671953" cy="215055"/>
      </dsp:txXfrm>
    </dsp:sp>
    <dsp:sp modelId="{17A8075E-FBFF-4BB5-9A7F-C17DDC19FCEF}">
      <dsp:nvSpPr>
        <dsp:cNvPr id="0" name=""/>
        <dsp:cNvSpPr/>
      </dsp:nvSpPr>
      <dsp:spPr>
        <a:xfrm>
          <a:off x="2748134" y="735769"/>
          <a:ext cx="1742731" cy="15764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rgbClr val="FFFF00"/>
              </a:solidFill>
            </a:rPr>
            <a:t>开放性</a:t>
          </a:r>
        </a:p>
      </dsp:txBody>
      <dsp:txXfrm>
        <a:off x="3003351" y="966636"/>
        <a:ext cx="1232297" cy="1114727"/>
      </dsp:txXfrm>
    </dsp:sp>
    <dsp:sp modelId="{54239ABC-CBB8-499E-9747-F2C94FD93EBB}">
      <dsp:nvSpPr>
        <dsp:cNvPr id="0" name=""/>
        <dsp:cNvSpPr/>
      </dsp:nvSpPr>
      <dsp:spPr>
        <a:xfrm>
          <a:off x="4619440" y="1098343"/>
          <a:ext cx="914347" cy="914347"/>
        </a:xfrm>
        <a:prstGeom prst="mathPlus">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4740637" y="1447989"/>
        <a:ext cx="671953" cy="215055"/>
      </dsp:txXfrm>
    </dsp:sp>
    <dsp:sp modelId="{ACAEB4EA-E74D-4320-BEA6-067B44E946BC}">
      <dsp:nvSpPr>
        <dsp:cNvPr id="0" name=""/>
        <dsp:cNvSpPr/>
      </dsp:nvSpPr>
      <dsp:spPr>
        <a:xfrm>
          <a:off x="5661231" y="735769"/>
          <a:ext cx="1576461" cy="15764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rgbClr val="FFFF00"/>
              </a:solidFill>
            </a:rPr>
            <a:t>黑客攻击</a:t>
          </a:r>
        </a:p>
      </dsp:txBody>
      <dsp:txXfrm>
        <a:off x="5892098" y="966636"/>
        <a:ext cx="1114727" cy="11147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9"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30124090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aike.baidu.com/view/1356068.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6" Type="http://schemas.openxmlformats.org/officeDocument/2006/relationships/hyperlink" Target="http://baike.baidu.com/view/11228.htm" TargetMode="External"/><Relationship Id="rId21" Type="http://schemas.openxmlformats.org/officeDocument/2006/relationships/hyperlink" Target="http://baike.baidu.com/view/8682802.htm" TargetMode="External"/><Relationship Id="rId34" Type="http://schemas.openxmlformats.org/officeDocument/2006/relationships/hyperlink" Target="http://baike.baidu.com/view/2476999.htm" TargetMode="External"/><Relationship Id="rId42" Type="http://schemas.openxmlformats.org/officeDocument/2006/relationships/hyperlink" Target="http://baike.baidu.com/view/192963.htm" TargetMode="External"/><Relationship Id="rId47" Type="http://schemas.openxmlformats.org/officeDocument/2006/relationships/hyperlink" Target="http://baike.baidu.com/view/5339.htm" TargetMode="External"/><Relationship Id="rId50" Type="http://schemas.openxmlformats.org/officeDocument/2006/relationships/hyperlink" Target="http://baike.baidu.com/view/1066926.htm" TargetMode="External"/><Relationship Id="rId55" Type="http://schemas.openxmlformats.org/officeDocument/2006/relationships/hyperlink" Target="http://baike.baidu.com/view/15513.htm" TargetMode="External"/><Relationship Id="rId63" Type="http://schemas.openxmlformats.org/officeDocument/2006/relationships/hyperlink" Target="http://baike.baidu.com/view/2382119.htm" TargetMode="External"/><Relationship Id="rId7" Type="http://schemas.openxmlformats.org/officeDocument/2006/relationships/hyperlink" Target="http://baike.baidu.com/view/422027.htm" TargetMode="External"/><Relationship Id="rId2" Type="http://schemas.openxmlformats.org/officeDocument/2006/relationships/slide" Target="../slides/slide18.xml"/><Relationship Id="rId16" Type="http://schemas.openxmlformats.org/officeDocument/2006/relationships/hyperlink" Target="http://baike.baidu.com/view/125370.htm" TargetMode="External"/><Relationship Id="rId29" Type="http://schemas.openxmlformats.org/officeDocument/2006/relationships/hyperlink" Target="http://baike.baidu.com/view/1130583.htm" TargetMode="External"/><Relationship Id="rId11" Type="http://schemas.openxmlformats.org/officeDocument/2006/relationships/hyperlink" Target="http://baike.baidu.com/view/79807.htm" TargetMode="External"/><Relationship Id="rId24" Type="http://schemas.openxmlformats.org/officeDocument/2006/relationships/hyperlink" Target="http://baike.baidu.com/view/7357.htm" TargetMode="External"/><Relationship Id="rId32" Type="http://schemas.openxmlformats.org/officeDocument/2006/relationships/hyperlink" Target="http://baike.baidu.com/view/39175.htm" TargetMode="External"/><Relationship Id="rId37" Type="http://schemas.openxmlformats.org/officeDocument/2006/relationships/hyperlink" Target="http://baike.baidu.com/view/7626.htm" TargetMode="External"/><Relationship Id="rId40" Type="http://schemas.openxmlformats.org/officeDocument/2006/relationships/hyperlink" Target="http://baike.baidu.com/view/228.htm" TargetMode="External"/><Relationship Id="rId45" Type="http://schemas.openxmlformats.org/officeDocument/2006/relationships/hyperlink" Target="http://baike.baidu.com/view/19546.htm" TargetMode="External"/><Relationship Id="rId53" Type="http://schemas.openxmlformats.org/officeDocument/2006/relationships/hyperlink" Target="http://baike.baidu.com/view/26606.htm" TargetMode="External"/><Relationship Id="rId58" Type="http://schemas.openxmlformats.org/officeDocument/2006/relationships/hyperlink" Target="http://baike.baidu.com/view/5525609.htm" TargetMode="External"/><Relationship Id="rId5" Type="http://schemas.openxmlformats.org/officeDocument/2006/relationships/hyperlink" Target="http://baike.baidu.com/view/7755.htm" TargetMode="External"/><Relationship Id="rId61" Type="http://schemas.openxmlformats.org/officeDocument/2006/relationships/hyperlink" Target="http://baike.baidu.com/view/2438050.htm" TargetMode="External"/><Relationship Id="rId19" Type="http://schemas.openxmlformats.org/officeDocument/2006/relationships/hyperlink" Target="http://baike.baidu.com/view/751.htm" TargetMode="External"/><Relationship Id="rId14" Type="http://schemas.openxmlformats.org/officeDocument/2006/relationships/hyperlink" Target="http://baike.baidu.com/view/2353.htm" TargetMode="External"/><Relationship Id="rId22" Type="http://schemas.openxmlformats.org/officeDocument/2006/relationships/hyperlink" Target="http://baike.baidu.com/view/8686787.htm" TargetMode="External"/><Relationship Id="rId27" Type="http://schemas.openxmlformats.org/officeDocument/2006/relationships/hyperlink" Target="http://baike.baidu.com/view/19973.htm" TargetMode="External"/><Relationship Id="rId30" Type="http://schemas.openxmlformats.org/officeDocument/2006/relationships/hyperlink" Target="http://baike.baidu.com/view/4401102.htm" TargetMode="External"/><Relationship Id="rId35" Type="http://schemas.openxmlformats.org/officeDocument/2006/relationships/hyperlink" Target="http://baike.baidu.com/view/541009.htm" TargetMode="External"/><Relationship Id="rId43" Type="http://schemas.openxmlformats.org/officeDocument/2006/relationships/hyperlink" Target="http://baike.baidu.com/view/7835.htm" TargetMode="External"/><Relationship Id="rId48" Type="http://schemas.openxmlformats.org/officeDocument/2006/relationships/hyperlink" Target="http://baike.baidu.com/view/155969.htm" TargetMode="External"/><Relationship Id="rId56" Type="http://schemas.openxmlformats.org/officeDocument/2006/relationships/hyperlink" Target="http://baike.baidu.com/view/815488.htm" TargetMode="External"/><Relationship Id="rId64" Type="http://schemas.openxmlformats.org/officeDocument/2006/relationships/hyperlink" Target="http://baike.baidu.com/view/529879.htm" TargetMode="External"/><Relationship Id="rId8" Type="http://schemas.openxmlformats.org/officeDocument/2006/relationships/hyperlink" Target="http://baike.baidu.com/view/931.htm" TargetMode="External"/><Relationship Id="rId51" Type="http://schemas.openxmlformats.org/officeDocument/2006/relationships/hyperlink" Target="http://baike.baidu.com/view/4036790.htm" TargetMode="External"/><Relationship Id="rId3" Type="http://schemas.openxmlformats.org/officeDocument/2006/relationships/hyperlink" Target="http://baike.baidu.com/view/2596.htm" TargetMode="External"/><Relationship Id="rId12" Type="http://schemas.openxmlformats.org/officeDocument/2006/relationships/hyperlink" Target="http://baike.baidu.com/view/35931.htm" TargetMode="External"/><Relationship Id="rId17" Type="http://schemas.openxmlformats.org/officeDocument/2006/relationships/hyperlink" Target="http://baike.baidu.com/view/170109.htm" TargetMode="External"/><Relationship Id="rId25" Type="http://schemas.openxmlformats.org/officeDocument/2006/relationships/hyperlink" Target="http://baike.baidu.com/view/7851.htm" TargetMode="External"/><Relationship Id="rId33" Type="http://schemas.openxmlformats.org/officeDocument/2006/relationships/hyperlink" Target="http://baike.baidu.com/view/1293461.htm" TargetMode="External"/><Relationship Id="rId38" Type="http://schemas.openxmlformats.org/officeDocument/2006/relationships/hyperlink" Target="http://baike.baidu.com/view/93544.htm" TargetMode="External"/><Relationship Id="rId46" Type="http://schemas.openxmlformats.org/officeDocument/2006/relationships/hyperlink" Target="http://baike.baidu.com/view/2479302.htm" TargetMode="External"/><Relationship Id="rId59" Type="http://schemas.openxmlformats.org/officeDocument/2006/relationships/hyperlink" Target="http://baike.baidu.com/view/25825.htm" TargetMode="External"/><Relationship Id="rId20" Type="http://schemas.openxmlformats.org/officeDocument/2006/relationships/hyperlink" Target="http://baike.baidu.com/view/16443.htm" TargetMode="External"/><Relationship Id="rId41" Type="http://schemas.openxmlformats.org/officeDocument/2006/relationships/hyperlink" Target="http://baike.baidu.com/albums/8686787/8654802/0/0.html#0$95eef01f3a292df58511abb2bc315c6035a87342" TargetMode="External"/><Relationship Id="rId54" Type="http://schemas.openxmlformats.org/officeDocument/2006/relationships/hyperlink" Target="http://baike.baidu.com/view/3825618.htm" TargetMode="External"/><Relationship Id="rId62" Type="http://schemas.openxmlformats.org/officeDocument/2006/relationships/hyperlink" Target="http://baike.baidu.com/view/3220831.htm" TargetMode="External"/><Relationship Id="rId1" Type="http://schemas.openxmlformats.org/officeDocument/2006/relationships/notesMaster" Target="../notesMasters/notesMaster1.xml"/><Relationship Id="rId6" Type="http://schemas.openxmlformats.org/officeDocument/2006/relationships/hyperlink" Target="http://baike.baidu.com/view/24567.htm" TargetMode="External"/><Relationship Id="rId15" Type="http://schemas.openxmlformats.org/officeDocument/2006/relationships/hyperlink" Target="http://baike.baidu.com/view/100377.htm" TargetMode="External"/><Relationship Id="rId23" Type="http://schemas.openxmlformats.org/officeDocument/2006/relationships/hyperlink" Target="http://baike.baidu.com/view/4286.htm" TargetMode="External"/><Relationship Id="rId28" Type="http://schemas.openxmlformats.org/officeDocument/2006/relationships/hyperlink" Target="http://baike.baidu.com/view/209777.htm" TargetMode="External"/><Relationship Id="rId36" Type="http://schemas.openxmlformats.org/officeDocument/2006/relationships/hyperlink" Target="http://baike.baidu.com/albums/8686787/8654802/0/0.html#0$5bafa40f4bfbfbed6b4430d878f0f736afc31f73" TargetMode="External"/><Relationship Id="rId49" Type="http://schemas.openxmlformats.org/officeDocument/2006/relationships/hyperlink" Target="http://baike.baidu.com/view/1508717.htm" TargetMode="External"/><Relationship Id="rId57" Type="http://schemas.openxmlformats.org/officeDocument/2006/relationships/hyperlink" Target="http://baike.baidu.com/view/5876.htm" TargetMode="External"/><Relationship Id="rId10" Type="http://schemas.openxmlformats.org/officeDocument/2006/relationships/hyperlink" Target="http://baike.baidu.com/view/362867.htm" TargetMode="External"/><Relationship Id="rId31" Type="http://schemas.openxmlformats.org/officeDocument/2006/relationships/hyperlink" Target="http://baike.baidu.com/view/8080948.htm" TargetMode="External"/><Relationship Id="rId44" Type="http://schemas.openxmlformats.org/officeDocument/2006/relationships/hyperlink" Target="http://baike.baidu.com/view/7387.htm" TargetMode="External"/><Relationship Id="rId52" Type="http://schemas.openxmlformats.org/officeDocument/2006/relationships/hyperlink" Target="http://baike.baidu.com/albums/8686787/8654802/0/0.html#0$b21bb051f8198618fa869a2d4aed2e738ad4e652" TargetMode="External"/><Relationship Id="rId60" Type="http://schemas.openxmlformats.org/officeDocument/2006/relationships/hyperlink" Target="http://baike.baidu.com/view/89202.htm" TargetMode="External"/><Relationship Id="rId65" Type="http://schemas.openxmlformats.org/officeDocument/2006/relationships/hyperlink" Target="http://baike.baidu.com/view/54241.htm" TargetMode="External"/><Relationship Id="rId4" Type="http://schemas.openxmlformats.org/officeDocument/2006/relationships/hyperlink" Target="http://baike.baidu.com/view/60376.htm" TargetMode="External"/><Relationship Id="rId9" Type="http://schemas.openxmlformats.org/officeDocument/2006/relationships/hyperlink" Target="http://baike.baidu.com/view/573426.htm" TargetMode="External"/><Relationship Id="rId13" Type="http://schemas.openxmlformats.org/officeDocument/2006/relationships/hyperlink" Target="http://baike.baidu.com/view/1135472.htm" TargetMode="External"/><Relationship Id="rId18" Type="http://schemas.openxmlformats.org/officeDocument/2006/relationships/hyperlink" Target="http://baike.baidu.com/view/43200.htm" TargetMode="External"/><Relationship Id="rId39" Type="http://schemas.openxmlformats.org/officeDocument/2006/relationships/hyperlink" Target="http://baike.baidu.com/view/33433.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6" Type="http://schemas.openxmlformats.org/officeDocument/2006/relationships/hyperlink" Target="#380,7,&#21382;&#21490;&#33879;&#21517;&#35745;&#31639;&#26426;&#30149;&#27602;&#20030;&#20363;"/><Relationship Id="rId21" Type="http://schemas.openxmlformats.org/officeDocument/2006/relationships/hyperlink" Target="#3_5"/><Relationship Id="rId42" Type="http://schemas.openxmlformats.org/officeDocument/2006/relationships/hyperlink" Target="http://baike.baidu.com/view/2130.htm#6" TargetMode="External"/><Relationship Id="rId47" Type="http://schemas.openxmlformats.org/officeDocument/2006/relationships/hyperlink" Target="http://baike.baidu.com/view/2174.htm" TargetMode="External"/><Relationship Id="rId63" Type="http://schemas.openxmlformats.org/officeDocument/2006/relationships/hyperlink" Target="http://baike.baidu.com/view/97492.htm" TargetMode="External"/><Relationship Id="rId68" Type="http://schemas.openxmlformats.org/officeDocument/2006/relationships/hyperlink" Target="http://baike.baidu.com/view/100738.htm" TargetMode="External"/><Relationship Id="rId84" Type="http://schemas.openxmlformats.org/officeDocument/2006/relationships/hyperlink" Target="http://baike.baidu.com/view/50088.htm" TargetMode="External"/><Relationship Id="rId89" Type="http://schemas.openxmlformats.org/officeDocument/2006/relationships/hyperlink" Target="http://baike.baidu.com/view/203594.htm" TargetMode="External"/><Relationship Id="rId16" Type="http://schemas.openxmlformats.org/officeDocument/2006/relationships/hyperlink" Target="#376,3,2000&#24180;3&#26376;&#32593;&#32476;&#23433;&#20840;&#20107;&#20214;&#25688;&#35201;&#65288;&#32493;&#65289;"/><Relationship Id="rId107" Type="http://schemas.openxmlformats.org/officeDocument/2006/relationships/hyperlink" Target="http://baike.baidu.com/view/1023136.htm" TargetMode="External"/><Relationship Id="rId11" Type="http://schemas.openxmlformats.org/officeDocument/2006/relationships/hyperlink" Target="#1_1"/><Relationship Id="rId32" Type="http://schemas.openxmlformats.org/officeDocument/2006/relationships/hyperlink" Target="http://baike.baidu.com/view/2130.htm#2" TargetMode="External"/><Relationship Id="rId37" Type="http://schemas.openxmlformats.org/officeDocument/2006/relationships/hyperlink" Target="http://baike.baidu.com/view/2130.htm#3_4" TargetMode="External"/><Relationship Id="rId53" Type="http://schemas.openxmlformats.org/officeDocument/2006/relationships/hyperlink" Target="http://baike.baidu.com/view/3205708.htm" TargetMode="External"/><Relationship Id="rId58" Type="http://schemas.openxmlformats.org/officeDocument/2006/relationships/hyperlink" Target="http://baike.baidu.com/view/478361.htm" TargetMode="External"/><Relationship Id="rId74" Type="http://schemas.openxmlformats.org/officeDocument/2006/relationships/hyperlink" Target="http://baike.baidu.com/view/1121018.htm" TargetMode="External"/><Relationship Id="rId79" Type="http://schemas.openxmlformats.org/officeDocument/2006/relationships/hyperlink" Target="http://baike.baidu.com/view/171993.htm" TargetMode="External"/><Relationship Id="rId102" Type="http://schemas.openxmlformats.org/officeDocument/2006/relationships/hyperlink" Target="http://baike.baidu.com/view/2978192.htm" TargetMode="External"/><Relationship Id="rId5" Type="http://schemas.openxmlformats.org/officeDocument/2006/relationships/hyperlink" Target="http://baike.baidu.com/view/117065.htm" TargetMode="External"/><Relationship Id="rId90" Type="http://schemas.openxmlformats.org/officeDocument/2006/relationships/hyperlink" Target="http://baike.baidu.com/view/259212.htm" TargetMode="External"/><Relationship Id="rId95" Type="http://schemas.openxmlformats.org/officeDocument/2006/relationships/hyperlink" Target="http://baike.baidu.com/view/65855.htm" TargetMode="External"/><Relationship Id="rId22" Type="http://schemas.openxmlformats.org/officeDocument/2006/relationships/hyperlink" Target="#3_6"/><Relationship Id="rId27" Type="http://schemas.openxmlformats.org/officeDocument/2006/relationships/hyperlink" Target="http://baike.baidu.com/view/2130.htm#1" TargetMode="External"/><Relationship Id="rId43" Type="http://schemas.openxmlformats.org/officeDocument/2006/relationships/hyperlink" Target="http://baike.baidu.com/view/2130.htm#7" TargetMode="External"/><Relationship Id="rId48" Type="http://schemas.openxmlformats.org/officeDocument/2006/relationships/hyperlink" Target="http://baike.baidu.com/view/45501.htm" TargetMode="External"/><Relationship Id="rId64" Type="http://schemas.openxmlformats.org/officeDocument/2006/relationships/hyperlink" Target="http://baike.baidu.com/view/144536.htm" TargetMode="External"/><Relationship Id="rId69" Type="http://schemas.openxmlformats.org/officeDocument/2006/relationships/hyperlink" Target="http://baike.baidu.com/view/673103.htm" TargetMode="External"/><Relationship Id="rId80" Type="http://schemas.openxmlformats.org/officeDocument/2006/relationships/hyperlink" Target="http://baike.baidu.com/view/76167.htm" TargetMode="External"/><Relationship Id="rId85" Type="http://schemas.openxmlformats.org/officeDocument/2006/relationships/hyperlink" Target="http://baike.baidu.com/view/495717.htm" TargetMode="External"/><Relationship Id="rId12" Type="http://schemas.openxmlformats.org/officeDocument/2006/relationships/hyperlink" Target="#1_2"/><Relationship Id="rId17" Type="http://schemas.openxmlformats.org/officeDocument/2006/relationships/hyperlink" Target="#3_1"/><Relationship Id="rId33" Type="http://schemas.openxmlformats.org/officeDocument/2006/relationships/hyperlink" Target="http://baike.baidu.com/view/2130.htm#3" TargetMode="External"/><Relationship Id="rId38" Type="http://schemas.openxmlformats.org/officeDocument/2006/relationships/hyperlink" Target="http://baike.baidu.com/view/2130.htm#3_5" TargetMode="External"/><Relationship Id="rId59" Type="http://schemas.openxmlformats.org/officeDocument/2006/relationships/hyperlink" Target="http://baike.baidu.com/view/268449.htm" TargetMode="External"/><Relationship Id="rId103" Type="http://schemas.openxmlformats.org/officeDocument/2006/relationships/hyperlink" Target="http://baike.baidu.com/view/1203614.htm" TargetMode="External"/><Relationship Id="rId108" Type="http://schemas.openxmlformats.org/officeDocument/2006/relationships/hyperlink" Target="http://baike.baidu.com/view/108168.htm" TargetMode="External"/><Relationship Id="rId54" Type="http://schemas.openxmlformats.org/officeDocument/2006/relationships/hyperlink" Target="http://baike.baidu.com/view/17053.htm" TargetMode="External"/><Relationship Id="rId70" Type="http://schemas.openxmlformats.org/officeDocument/2006/relationships/hyperlink" Target="http://baike.baidu.com/view/74006.htm" TargetMode="External"/><Relationship Id="rId75" Type="http://schemas.openxmlformats.org/officeDocument/2006/relationships/hyperlink" Target="http://baike.baidu.com/view/171489.htm" TargetMode="External"/><Relationship Id="rId91" Type="http://schemas.openxmlformats.org/officeDocument/2006/relationships/hyperlink" Target="http://baike.baidu.com/view/1773688.htm" TargetMode="External"/><Relationship Id="rId96" Type="http://schemas.openxmlformats.org/officeDocument/2006/relationships/hyperlink" Target="http://baike.baidu.com/view/15181.htm" TargetMode="External"/><Relationship Id="rId1" Type="http://schemas.openxmlformats.org/officeDocument/2006/relationships/notesMaster" Target="../notesMasters/notesMaster1.xml"/><Relationship Id="rId6" Type="http://schemas.openxmlformats.org/officeDocument/2006/relationships/hyperlink" Target="http://baike.baidu.com/view/94296.htm" TargetMode="External"/><Relationship Id="rId15" Type="http://schemas.openxmlformats.org/officeDocument/2006/relationships/hyperlink" Target="#375,2,&#24341;&#35328;--&#20449;&#24687;&#23433;&#20840;&#30340;&#23041;&#32961;"/><Relationship Id="rId23" Type="http://schemas.openxmlformats.org/officeDocument/2006/relationships/hyperlink" Target="#377,4,&#20256;&#22855;&#40657;&#23458;&#65306;&#20975;&#25991;&#183;&#31859;&#29305;&#23612;&#20811;&#65288;Kevin Mitnick&#65289; ---&#22836;&#21495;&#30005;&#33041;&#39559;&#23458; "/><Relationship Id="rId28" Type="http://schemas.openxmlformats.org/officeDocument/2006/relationships/hyperlink" Target="http://baike.baidu.com/view/2130.htm#1_1" TargetMode="External"/><Relationship Id="rId36" Type="http://schemas.openxmlformats.org/officeDocument/2006/relationships/hyperlink" Target="http://baike.baidu.com/view/2130.htm#3_3" TargetMode="External"/><Relationship Id="rId49" Type="http://schemas.openxmlformats.org/officeDocument/2006/relationships/hyperlink" Target="http://baike.baidu.com/view/199140.htm" TargetMode="External"/><Relationship Id="rId57" Type="http://schemas.openxmlformats.org/officeDocument/2006/relationships/hyperlink" Target="http://baike.baidu.com/view/382452.htm" TargetMode="External"/><Relationship Id="rId106" Type="http://schemas.openxmlformats.org/officeDocument/2006/relationships/hyperlink" Target="http://baike.baidu.com/view/127635.htm" TargetMode="External"/><Relationship Id="rId10" Type="http://schemas.openxmlformats.org/officeDocument/2006/relationships/hyperlink" Target="#256,1,&#20449;&#24687;&#23433;&#20840;&#19982;&#23494;&#30721;&#23398;"/><Relationship Id="rId31" Type="http://schemas.openxmlformats.org/officeDocument/2006/relationships/hyperlink" Target="http://baike.baidu.com/view/2130.htm#1_4" TargetMode="External"/><Relationship Id="rId44" Type="http://schemas.openxmlformats.org/officeDocument/2006/relationships/hyperlink" Target="http://baike.baidu.com/view/2130.htm" TargetMode="External"/><Relationship Id="rId52" Type="http://schemas.openxmlformats.org/officeDocument/2006/relationships/hyperlink" Target="http://baike.baidu.com/view/4243.htm" TargetMode="External"/><Relationship Id="rId60" Type="http://schemas.openxmlformats.org/officeDocument/2006/relationships/hyperlink" Target="http://baike.baidu.com/view/673049.htm" TargetMode="External"/><Relationship Id="rId65" Type="http://schemas.openxmlformats.org/officeDocument/2006/relationships/hyperlink" Target="http://baike.baidu.com/view/99891.htm" TargetMode="External"/><Relationship Id="rId73" Type="http://schemas.openxmlformats.org/officeDocument/2006/relationships/hyperlink" Target="http://baike.baidu.com/view/1000458.htm" TargetMode="External"/><Relationship Id="rId78" Type="http://schemas.openxmlformats.org/officeDocument/2006/relationships/hyperlink" Target="http://baike.baidu.com/view/651555.htm" TargetMode="External"/><Relationship Id="rId81" Type="http://schemas.openxmlformats.org/officeDocument/2006/relationships/hyperlink" Target="http://baike.baidu.com/view/300764.htm" TargetMode="External"/><Relationship Id="rId86" Type="http://schemas.openxmlformats.org/officeDocument/2006/relationships/hyperlink" Target="http://baike.baidu.com/view/1647906.htm" TargetMode="External"/><Relationship Id="rId94" Type="http://schemas.openxmlformats.org/officeDocument/2006/relationships/hyperlink" Target="http://baike.baidu.com/view/14941.htm" TargetMode="External"/><Relationship Id="rId99" Type="http://schemas.openxmlformats.org/officeDocument/2006/relationships/hyperlink" Target="http://baike.baidu.com/view/119444.htm" TargetMode="External"/><Relationship Id="rId101" Type="http://schemas.openxmlformats.org/officeDocument/2006/relationships/hyperlink" Target="http://baike.baidu.com/view/806926.htm" TargetMode="External"/><Relationship Id="rId4" Type="http://schemas.openxmlformats.org/officeDocument/2006/relationships/hyperlink" Target="http://baike.baidu.com/view/2949.htm" TargetMode="External"/><Relationship Id="rId9" Type="http://schemas.openxmlformats.org/officeDocument/2006/relationships/hyperlink" Target="http://baike.baidu.com/view/17471.htm" TargetMode="External"/><Relationship Id="rId13" Type="http://schemas.openxmlformats.org/officeDocument/2006/relationships/hyperlink" Target="#1_3"/><Relationship Id="rId18" Type="http://schemas.openxmlformats.org/officeDocument/2006/relationships/hyperlink" Target="#3_2"/><Relationship Id="rId39" Type="http://schemas.openxmlformats.org/officeDocument/2006/relationships/hyperlink" Target="http://baike.baidu.com/view/2130.htm#3_6" TargetMode="External"/><Relationship Id="rId109" Type="http://schemas.openxmlformats.org/officeDocument/2006/relationships/hyperlink" Target="http://baike.baidu.com/view/946140.htm" TargetMode="External"/><Relationship Id="rId34" Type="http://schemas.openxmlformats.org/officeDocument/2006/relationships/hyperlink" Target="http://baike.baidu.com/view/2130.htm#3_1" TargetMode="External"/><Relationship Id="rId50" Type="http://schemas.openxmlformats.org/officeDocument/2006/relationships/hyperlink" Target="http://baike.baidu.com/view/27242.htm" TargetMode="External"/><Relationship Id="rId55" Type="http://schemas.openxmlformats.org/officeDocument/2006/relationships/hyperlink" Target="http://baike.baidu.com/view/10445.htm" TargetMode="External"/><Relationship Id="rId76" Type="http://schemas.openxmlformats.org/officeDocument/2006/relationships/hyperlink" Target="http://baike.baidu.com/view/21694.htm" TargetMode="External"/><Relationship Id="rId97" Type="http://schemas.openxmlformats.org/officeDocument/2006/relationships/hyperlink" Target="http://baike.baidu.com/view/42056.htm" TargetMode="External"/><Relationship Id="rId104" Type="http://schemas.openxmlformats.org/officeDocument/2006/relationships/hyperlink" Target="http://baike.baidu.com/view/157853.htm" TargetMode="External"/><Relationship Id="rId7" Type="http://schemas.openxmlformats.org/officeDocument/2006/relationships/hyperlink" Target="http://baike.baidu.com/view/16372.htm" TargetMode="External"/><Relationship Id="rId71" Type="http://schemas.openxmlformats.org/officeDocument/2006/relationships/hyperlink" Target="http://baike.baidu.com/view/32272.htm" TargetMode="External"/><Relationship Id="rId92" Type="http://schemas.openxmlformats.org/officeDocument/2006/relationships/hyperlink" Target="http://baike.baidu.com/view/26607.htm" TargetMode="External"/><Relationship Id="rId2" Type="http://schemas.openxmlformats.org/officeDocument/2006/relationships/slide" Target="../slides/slide45.xml"/><Relationship Id="rId29" Type="http://schemas.openxmlformats.org/officeDocument/2006/relationships/hyperlink" Target="http://baike.baidu.com/view/2130.htm#1_2" TargetMode="External"/><Relationship Id="rId24" Type="http://schemas.openxmlformats.org/officeDocument/2006/relationships/hyperlink" Target="#378,5,&#24187;&#28783;&#29255; 5"/><Relationship Id="rId40" Type="http://schemas.openxmlformats.org/officeDocument/2006/relationships/hyperlink" Target="http://baike.baidu.com/view/2130.htm#4" TargetMode="External"/><Relationship Id="rId45" Type="http://schemas.openxmlformats.org/officeDocument/2006/relationships/hyperlink" Target="http://baike.baidu.com/view/9720.htm" TargetMode="External"/><Relationship Id="rId66" Type="http://schemas.openxmlformats.org/officeDocument/2006/relationships/hyperlink" Target="http://baike.baidu.com/view/11021.htm" TargetMode="External"/><Relationship Id="rId87" Type="http://schemas.openxmlformats.org/officeDocument/2006/relationships/hyperlink" Target="http://baike.baidu.com/view/2726987.htm" TargetMode="External"/><Relationship Id="rId110" Type="http://schemas.openxmlformats.org/officeDocument/2006/relationships/hyperlink" Target="http://baike.baidu.com/view/201739.htm" TargetMode="External"/><Relationship Id="rId61" Type="http://schemas.openxmlformats.org/officeDocument/2006/relationships/hyperlink" Target="http://baike.baidu.com/view/3767222.htm" TargetMode="External"/><Relationship Id="rId82" Type="http://schemas.openxmlformats.org/officeDocument/2006/relationships/hyperlink" Target="http://baike.baidu.com/view/3818096.htm" TargetMode="External"/><Relationship Id="rId19" Type="http://schemas.openxmlformats.org/officeDocument/2006/relationships/hyperlink" Target="#3_3"/><Relationship Id="rId14" Type="http://schemas.openxmlformats.org/officeDocument/2006/relationships/hyperlink" Target="#1_4"/><Relationship Id="rId30" Type="http://schemas.openxmlformats.org/officeDocument/2006/relationships/hyperlink" Target="http://baike.baidu.com/view/2130.htm#1_3" TargetMode="External"/><Relationship Id="rId35" Type="http://schemas.openxmlformats.org/officeDocument/2006/relationships/hyperlink" Target="http://baike.baidu.com/view/2130.htm#3_2" TargetMode="External"/><Relationship Id="rId56" Type="http://schemas.openxmlformats.org/officeDocument/2006/relationships/hyperlink" Target="http://baike.baidu.com/view/243559.htm" TargetMode="External"/><Relationship Id="rId77" Type="http://schemas.openxmlformats.org/officeDocument/2006/relationships/hyperlink" Target="http://baike.baidu.com/view/4031.htm" TargetMode="External"/><Relationship Id="rId100" Type="http://schemas.openxmlformats.org/officeDocument/2006/relationships/hyperlink" Target="http://baike.baidu.com/view/1549883.htm" TargetMode="External"/><Relationship Id="rId105" Type="http://schemas.openxmlformats.org/officeDocument/2006/relationships/hyperlink" Target="http://baike.baidu.com/view/4918.htm" TargetMode="External"/><Relationship Id="rId8" Type="http://schemas.openxmlformats.org/officeDocument/2006/relationships/hyperlink" Target="http://baike.baidu.com/view/13714.htm" TargetMode="External"/><Relationship Id="rId51" Type="http://schemas.openxmlformats.org/officeDocument/2006/relationships/hyperlink" Target="http://baike.baidu.com/view/2218.htm" TargetMode="External"/><Relationship Id="rId72" Type="http://schemas.openxmlformats.org/officeDocument/2006/relationships/hyperlink" Target="http://baike.baidu.com/view/16056.htm" TargetMode="External"/><Relationship Id="rId93" Type="http://schemas.openxmlformats.org/officeDocument/2006/relationships/hyperlink" Target="http://baike.baidu.com/view/5948.htm" TargetMode="External"/><Relationship Id="rId98" Type="http://schemas.openxmlformats.org/officeDocument/2006/relationships/hyperlink" Target="http://baike.baidu.com/view/575406.htm" TargetMode="External"/><Relationship Id="rId3" Type="http://schemas.openxmlformats.org/officeDocument/2006/relationships/hyperlink" Target="http://baike.baidu.com/view/3565.htm" TargetMode="External"/><Relationship Id="rId25" Type="http://schemas.openxmlformats.org/officeDocument/2006/relationships/hyperlink" Target="#379,6,&#24187;&#28783;&#29255; 6"/><Relationship Id="rId46" Type="http://schemas.openxmlformats.org/officeDocument/2006/relationships/hyperlink" Target="http://baike.baidu.com/view/2139845.htm" TargetMode="External"/><Relationship Id="rId67" Type="http://schemas.openxmlformats.org/officeDocument/2006/relationships/hyperlink" Target="http://baike.baidu.com/view/190074.htm" TargetMode="External"/><Relationship Id="rId20" Type="http://schemas.openxmlformats.org/officeDocument/2006/relationships/hyperlink" Target="#3_4"/><Relationship Id="rId41" Type="http://schemas.openxmlformats.org/officeDocument/2006/relationships/hyperlink" Target="http://baike.baidu.com/view/2130.htm#5" TargetMode="External"/><Relationship Id="rId62" Type="http://schemas.openxmlformats.org/officeDocument/2006/relationships/hyperlink" Target="http://baike.baidu.com/view/215781.htm" TargetMode="External"/><Relationship Id="rId83" Type="http://schemas.openxmlformats.org/officeDocument/2006/relationships/hyperlink" Target="http://baike.baidu.com/view/451019.htm" TargetMode="External"/><Relationship Id="rId88" Type="http://schemas.openxmlformats.org/officeDocument/2006/relationships/hyperlink" Target="http://baike.baidu.com/view/37.htm" TargetMode="External"/><Relationship Id="rId111" Type="http://schemas.openxmlformats.org/officeDocument/2006/relationships/hyperlink" Target="http://baike.baidu.com/view/226002.htm" TargetMode="External"/></Relationships>
</file>

<file path=ppt/notesSlides/_rels/notesSlide6.xml.rels><?xml version="1.0" encoding="UTF-8" standalone="yes"?>
<Relationships xmlns="http://schemas.openxmlformats.org/package/2006/relationships"><Relationship Id="rId13" Type="http://schemas.openxmlformats.org/officeDocument/2006/relationships/hyperlink" Target="http://baike.baidu.com/view/1145297.htm" TargetMode="External"/><Relationship Id="rId18" Type="http://schemas.openxmlformats.org/officeDocument/2006/relationships/hyperlink" Target="http://baike.baidu.com/view/2762120.htm" TargetMode="External"/><Relationship Id="rId26" Type="http://schemas.openxmlformats.org/officeDocument/2006/relationships/hyperlink" Target="http://baike.baidu.com/view/435842.htm" TargetMode="External"/><Relationship Id="rId39" Type="http://schemas.openxmlformats.org/officeDocument/2006/relationships/hyperlink" Target="http://baike.baidu.com/view/128511.htm" TargetMode="External"/><Relationship Id="rId21" Type="http://schemas.openxmlformats.org/officeDocument/2006/relationships/hyperlink" Target="http://baike.baidu.com/view/37.htm" TargetMode="External"/><Relationship Id="rId34" Type="http://schemas.openxmlformats.org/officeDocument/2006/relationships/hyperlink" Target="http://baike.baidu.com/view/56325.htm" TargetMode="External"/><Relationship Id="rId42" Type="http://schemas.openxmlformats.org/officeDocument/2006/relationships/hyperlink" Target="http://baike.baidu.com/view/1309822.htm" TargetMode="External"/><Relationship Id="rId47" Type="http://schemas.openxmlformats.org/officeDocument/2006/relationships/hyperlink" Target="http://baike.baidu.com/view/226002.htm" TargetMode="External"/><Relationship Id="rId50" Type="http://schemas.openxmlformats.org/officeDocument/2006/relationships/hyperlink" Target="http://baike.baidu.com/view/4254738.htm" TargetMode="External"/><Relationship Id="rId55" Type="http://schemas.openxmlformats.org/officeDocument/2006/relationships/hyperlink" Target="http://baike.baidu.com/view/915957.htm" TargetMode="External"/><Relationship Id="rId7" Type="http://schemas.openxmlformats.org/officeDocument/2006/relationships/hyperlink" Target="http://baike.baidu.com/view/119444.htm?hold=redirect#2" TargetMode="External"/><Relationship Id="rId2" Type="http://schemas.openxmlformats.org/officeDocument/2006/relationships/slide" Target="../slides/slide49.xml"/><Relationship Id="rId16" Type="http://schemas.openxmlformats.org/officeDocument/2006/relationships/hyperlink" Target="http://baike.baidu.com/view/4546155.htm" TargetMode="External"/><Relationship Id="rId29" Type="http://schemas.openxmlformats.org/officeDocument/2006/relationships/hyperlink" Target="http://baike.baidu.com/view/315045.htm" TargetMode="External"/><Relationship Id="rId11" Type="http://schemas.openxmlformats.org/officeDocument/2006/relationships/hyperlink" Target="http://baike.baidu.com/view/1078138.htm" TargetMode="External"/><Relationship Id="rId24" Type="http://schemas.openxmlformats.org/officeDocument/2006/relationships/hyperlink" Target="http://baike.baidu.com/view/149769.htm" TargetMode="External"/><Relationship Id="rId32" Type="http://schemas.openxmlformats.org/officeDocument/2006/relationships/hyperlink" Target="http://baike.baidu.com/view/4379099.htm" TargetMode="External"/><Relationship Id="rId37" Type="http://schemas.openxmlformats.org/officeDocument/2006/relationships/hyperlink" Target="http://baike.baidu.com/view/1511.htm" TargetMode="External"/><Relationship Id="rId40" Type="http://schemas.openxmlformats.org/officeDocument/2006/relationships/hyperlink" Target="http://baike.baidu.com/view/1116001.htm" TargetMode="External"/><Relationship Id="rId45" Type="http://schemas.openxmlformats.org/officeDocument/2006/relationships/hyperlink" Target="http://baike.baidu.com/view/240832.htm" TargetMode="External"/><Relationship Id="rId53" Type="http://schemas.openxmlformats.org/officeDocument/2006/relationships/hyperlink" Target="http://baike.baidu.com/view/48683.htm" TargetMode="External"/><Relationship Id="rId58" Type="http://schemas.openxmlformats.org/officeDocument/2006/relationships/hyperlink" Target="http://baike.baidu.com/view/128199.htm" TargetMode="External"/><Relationship Id="rId5" Type="http://schemas.openxmlformats.org/officeDocument/2006/relationships/hyperlink" Target="http://baike.baidu.com/view/2590342.htm" TargetMode="External"/><Relationship Id="rId61" Type="http://schemas.openxmlformats.org/officeDocument/2006/relationships/hyperlink" Target="http://baike.baidu.com/view/13725.htm" TargetMode="External"/><Relationship Id="rId19" Type="http://schemas.openxmlformats.org/officeDocument/2006/relationships/hyperlink" Target="http://baike.baidu.com/view/8985.htm" TargetMode="External"/><Relationship Id="rId14" Type="http://schemas.openxmlformats.org/officeDocument/2006/relationships/hyperlink" Target="http://baike.baidu.com/view/487018.htm" TargetMode="External"/><Relationship Id="rId22" Type="http://schemas.openxmlformats.org/officeDocument/2006/relationships/hyperlink" Target="http://baike.baidu.com/view/228.htm" TargetMode="External"/><Relationship Id="rId27" Type="http://schemas.openxmlformats.org/officeDocument/2006/relationships/hyperlink" Target="http://baike.baidu.com/view/3393.htm" TargetMode="External"/><Relationship Id="rId30" Type="http://schemas.openxmlformats.org/officeDocument/2006/relationships/hyperlink" Target="http://baike.baidu.com/view/61891.htm" TargetMode="External"/><Relationship Id="rId35" Type="http://schemas.openxmlformats.org/officeDocument/2006/relationships/hyperlink" Target="http://baike.baidu.com/view/709092.htm" TargetMode="External"/><Relationship Id="rId43" Type="http://schemas.openxmlformats.org/officeDocument/2006/relationships/hyperlink" Target="http://baike.baidu.com/view/3279731.htm" TargetMode="External"/><Relationship Id="rId48" Type="http://schemas.openxmlformats.org/officeDocument/2006/relationships/hyperlink" Target="http://baike.baidu.com/view/197043.htm" TargetMode="External"/><Relationship Id="rId56" Type="http://schemas.openxmlformats.org/officeDocument/2006/relationships/hyperlink" Target="http://baike.baidu.com/view/19319.htm" TargetMode="External"/><Relationship Id="rId8" Type="http://schemas.openxmlformats.org/officeDocument/2006/relationships/hyperlink" Target="http://baike.baidu.com/view/119444.htm?hold=redirect#3" TargetMode="External"/><Relationship Id="rId51" Type="http://schemas.openxmlformats.org/officeDocument/2006/relationships/hyperlink" Target="http://baike.baidu.com/view/46775.htm" TargetMode="External"/><Relationship Id="rId3" Type="http://schemas.openxmlformats.org/officeDocument/2006/relationships/hyperlink" Target="http://baike.baidu.com/view/119444.htm?hold=redirect" TargetMode="External"/><Relationship Id="rId12" Type="http://schemas.openxmlformats.org/officeDocument/2006/relationships/hyperlink" Target="http://baike.baidu.com/view/526914.htm" TargetMode="External"/><Relationship Id="rId17" Type="http://schemas.openxmlformats.org/officeDocument/2006/relationships/hyperlink" Target="http://baike.baidu.com/view/2762125.htm" TargetMode="External"/><Relationship Id="rId25" Type="http://schemas.openxmlformats.org/officeDocument/2006/relationships/hyperlink" Target="http://baike.baidu.com/view/190102.htm" TargetMode="External"/><Relationship Id="rId33" Type="http://schemas.openxmlformats.org/officeDocument/2006/relationships/hyperlink" Target="http://baike.baidu.com/view/282446.htm" TargetMode="External"/><Relationship Id="rId38" Type="http://schemas.openxmlformats.org/officeDocument/2006/relationships/hyperlink" Target="http://baike.baidu.com/view/7315.htm" TargetMode="External"/><Relationship Id="rId46" Type="http://schemas.openxmlformats.org/officeDocument/2006/relationships/hyperlink" Target="http://baike.baidu.com/view/182523.htm" TargetMode="External"/><Relationship Id="rId59" Type="http://schemas.openxmlformats.org/officeDocument/2006/relationships/hyperlink" Target="http://baike.baidu.com/view/2218.htm" TargetMode="External"/><Relationship Id="rId20" Type="http://schemas.openxmlformats.org/officeDocument/2006/relationships/hyperlink" Target="http://baike.baidu.com/view/25791.htm" TargetMode="External"/><Relationship Id="rId41" Type="http://schemas.openxmlformats.org/officeDocument/2006/relationships/hyperlink" Target="http://baike.baidu.com/view/11269.htm" TargetMode="External"/><Relationship Id="rId54" Type="http://schemas.openxmlformats.org/officeDocument/2006/relationships/hyperlink" Target="http://baike.baidu.com/view/23038.htm" TargetMode="External"/><Relationship Id="rId62" Type="http://schemas.openxmlformats.org/officeDocument/2006/relationships/hyperlink" Target="http://baike.baidu.com/view/1943253.htm" TargetMode="External"/><Relationship Id="rId1" Type="http://schemas.openxmlformats.org/officeDocument/2006/relationships/notesMaster" Target="../notesMasters/notesMaster1.xml"/><Relationship Id="rId6" Type="http://schemas.openxmlformats.org/officeDocument/2006/relationships/hyperlink" Target="http://baike.baidu.com/view/119444.htm?hold=redirect#1" TargetMode="External"/><Relationship Id="rId15" Type="http://schemas.openxmlformats.org/officeDocument/2006/relationships/hyperlink" Target="http://baike.baidu.com/view/812842.htm" TargetMode="External"/><Relationship Id="rId23" Type="http://schemas.openxmlformats.org/officeDocument/2006/relationships/hyperlink" Target="http://baike.baidu.com/view/1524.htm" TargetMode="External"/><Relationship Id="rId28" Type="http://schemas.openxmlformats.org/officeDocument/2006/relationships/hyperlink" Target="http://baike.baidu.com/view/398970.htm" TargetMode="External"/><Relationship Id="rId36" Type="http://schemas.openxmlformats.org/officeDocument/2006/relationships/hyperlink" Target="http://baike.baidu.com/view/2130.htm" TargetMode="External"/><Relationship Id="rId49" Type="http://schemas.openxmlformats.org/officeDocument/2006/relationships/hyperlink" Target="http://baike.baidu.com/view/880.htm" TargetMode="External"/><Relationship Id="rId57" Type="http://schemas.openxmlformats.org/officeDocument/2006/relationships/hyperlink" Target="http://baike.baidu.com/view/3178844.htm" TargetMode="External"/><Relationship Id="rId10" Type="http://schemas.openxmlformats.org/officeDocument/2006/relationships/hyperlink" Target="http://baike.baidu.com/image/566d0fdf6176c6006327988b" TargetMode="External"/><Relationship Id="rId31" Type="http://schemas.openxmlformats.org/officeDocument/2006/relationships/hyperlink" Target="http://baike.baidu.com/view/876937.htm" TargetMode="External"/><Relationship Id="rId44" Type="http://schemas.openxmlformats.org/officeDocument/2006/relationships/hyperlink" Target="http://baike.baidu.com/view/285104.htm" TargetMode="External"/><Relationship Id="rId52" Type="http://schemas.openxmlformats.org/officeDocument/2006/relationships/hyperlink" Target="http://baike.baidu.com/view/189984.htm" TargetMode="External"/><Relationship Id="rId60" Type="http://schemas.openxmlformats.org/officeDocument/2006/relationships/hyperlink" Target="http://baike.baidu.com/view/15450.htm" TargetMode="External"/><Relationship Id="rId4" Type="http://schemas.openxmlformats.org/officeDocument/2006/relationships/hyperlink" Target="http://baike.baidu.com/view/2398.htm" TargetMode="External"/><Relationship Id="rId9" Type="http://schemas.openxmlformats.org/officeDocument/2006/relationships/hyperlink" Target="http://baike.baidu.com/view/119444.htm?hold=redirect#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mn-ea"/>
                <a:cs typeface="+mn-cs"/>
              </a:rPr>
              <a:t>1988</a:t>
            </a:r>
            <a:r>
              <a:rPr lang="zh-CN" altLang="en-US" sz="1200" b="0" i="0" kern="1200" dirty="0" smtClean="0">
                <a:solidFill>
                  <a:schemeClr val="tx1"/>
                </a:solidFill>
                <a:effectLst/>
                <a:latin typeface="Arial" charset="0"/>
                <a:ea typeface="+mn-ea"/>
                <a:cs typeface="+mn-cs"/>
              </a:rPr>
              <a:t>年他因非法入侵他人系统而再次入狱。由于重犯，这次他连保释的机会都没有了。米特被处一年徒刑，并且被禁止从事电脑网络的工作。等他出狱后，联邦调查局又收买了米特尼克的一个最要好的朋友，诱使米特尼克再次攻击网站，以便再次把他抓进去。结果</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米特尼克竟上钩了，但毕竟身手不凡，在打入了联邦调查局的内部后，发现了他们设下的圈套，然后在追捕令发出前就逃离了。通过手中高超的技术，米特尼克在逃跑的过程中，还控制了当地的</a:t>
            </a:r>
            <a:r>
              <a:rPr lang="zh-CN" altLang="en-US" sz="1200" b="0" i="0" kern="1200" dirty="0" smtClean="0">
                <a:solidFill>
                  <a:schemeClr val="tx1"/>
                </a:solidFill>
                <a:effectLst/>
                <a:latin typeface="Arial" charset="0"/>
                <a:ea typeface="+mn-ea"/>
                <a:cs typeface="+mn-cs"/>
                <a:hlinkClick r:id="rId3"/>
              </a:rPr>
              <a:t>电脑系统</a:t>
            </a:r>
            <a:r>
              <a:rPr lang="zh-CN" altLang="en-US" sz="1200" b="0" i="0" kern="1200" dirty="0" smtClean="0">
                <a:solidFill>
                  <a:schemeClr val="tx1"/>
                </a:solidFill>
                <a:effectLst/>
                <a:latin typeface="Arial" charset="0"/>
                <a:ea typeface="+mn-ea"/>
                <a:cs typeface="+mn-cs"/>
              </a:rPr>
              <a:t>，使得以知道关于追踪他的一切资料。</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6</a:t>
            </a:fld>
            <a:endParaRPr lang="en-US" altLang="zh-CN" dirty="0"/>
          </a:p>
        </p:txBody>
      </p:sp>
    </p:spTree>
    <p:extLst>
      <p:ext uri="{BB962C8B-B14F-4D97-AF65-F5344CB8AC3E}">
        <p14:creationId xmlns:p14="http://schemas.microsoft.com/office/powerpoint/2010/main" val="346460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smtClean="0">
                <a:solidFill>
                  <a:srgbClr val="FF0000"/>
                </a:solidFill>
                <a:effectLst/>
                <a:latin typeface="+mn-lt"/>
                <a:ea typeface="+mn-ea"/>
                <a:cs typeface="+mn-cs"/>
              </a:rPr>
              <a:t>duqu</a:t>
            </a:r>
            <a:endParaRPr lang="en-US" altLang="zh-CN" sz="1200" b="1" i="0" kern="1200" dirty="0" smtClean="0">
              <a:solidFill>
                <a:srgbClr val="FF0000"/>
              </a:solidFill>
              <a:effectLst/>
              <a:latin typeface="+mn-lt"/>
              <a:ea typeface="+mn-ea"/>
              <a:cs typeface="+mn-cs"/>
            </a:endParaRPr>
          </a:p>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最早出现在</a:t>
            </a:r>
            <a:r>
              <a:rPr lang="en-US" altLang="zh-CN" sz="1200" b="0" i="0" kern="1200" dirty="0" smtClean="0">
                <a:solidFill>
                  <a:schemeClr val="tx1"/>
                </a:solidFill>
                <a:effectLst/>
                <a:latin typeface="+mn-lt"/>
                <a:ea typeface="+mn-ea"/>
                <a:cs typeface="+mn-cs"/>
              </a:rPr>
              <a:t>2011</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月，是继</a:t>
            </a:r>
            <a:r>
              <a:rPr lang="en-US" altLang="zh-CN" sz="1200" b="0" i="0" kern="1200" dirty="0" err="1" smtClean="0">
                <a:solidFill>
                  <a:schemeClr val="tx1"/>
                </a:solidFill>
                <a:effectLst/>
                <a:latin typeface="+mn-lt"/>
                <a:ea typeface="+mn-ea"/>
                <a:cs typeface="+mn-cs"/>
              </a:rPr>
              <a:t>Stuxnet</a:t>
            </a:r>
            <a:r>
              <a:rPr lang="zh-CN" altLang="en-US" sz="1200" b="0" i="0" u="sng" kern="1200" dirty="0" smtClean="0">
                <a:solidFill>
                  <a:schemeClr val="tx1"/>
                </a:solidFill>
                <a:effectLst/>
                <a:latin typeface="+mn-lt"/>
                <a:ea typeface="+mn-ea"/>
                <a:cs typeface="+mn-cs"/>
                <a:hlinkClick r:id="rId3"/>
              </a:rPr>
              <a:t>蠕虫</a:t>
            </a:r>
            <a:r>
              <a:rPr lang="zh-CN" altLang="en-US" sz="1200" b="0" i="0" kern="1200" dirty="0" smtClean="0">
                <a:solidFill>
                  <a:schemeClr val="tx1"/>
                </a:solidFill>
                <a:effectLst/>
                <a:latin typeface="+mn-lt"/>
                <a:ea typeface="+mn-ea"/>
                <a:cs typeface="+mn-cs"/>
              </a:rPr>
              <a:t>后最为恶性的一种可窃取信息的蠕虫，大多数</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出现在工控系统中。</a:t>
            </a:r>
          </a:p>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蠕虫是</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之后最受关注的恶意程序。对</a:t>
            </a:r>
            <a:r>
              <a:rPr lang="zh-CN" altLang="en-US" sz="1200" b="0" i="0" u="sng" kern="1200" dirty="0" smtClean="0">
                <a:solidFill>
                  <a:schemeClr val="tx1"/>
                </a:solidFill>
                <a:effectLst/>
                <a:latin typeface="+mn-lt"/>
                <a:ea typeface="+mn-ea"/>
                <a:cs typeface="+mn-cs"/>
                <a:hlinkClick r:id="rId4"/>
              </a:rPr>
              <a:t>源代码</a:t>
            </a:r>
            <a:r>
              <a:rPr lang="zh-CN" altLang="en-US" sz="1200" b="0" i="0" kern="1200" dirty="0" smtClean="0">
                <a:solidFill>
                  <a:schemeClr val="tx1"/>
                </a:solidFill>
                <a:effectLst/>
                <a:latin typeface="+mn-lt"/>
                <a:ea typeface="+mn-ea"/>
                <a:cs typeface="+mn-cs"/>
              </a:rPr>
              <a:t>的最新分析显示程序员有点幽默感。</a:t>
            </a:r>
            <a:r>
              <a:rPr lang="zh-CN" altLang="en-US" sz="1200" b="0" i="0" u="sng" kern="1200" dirty="0" smtClean="0">
                <a:solidFill>
                  <a:schemeClr val="tx1"/>
                </a:solidFill>
                <a:effectLst/>
                <a:latin typeface="+mn-lt"/>
                <a:ea typeface="+mn-ea"/>
                <a:cs typeface="+mn-cs"/>
                <a:hlinkClick r:id="rId5"/>
              </a:rPr>
              <a:t>卡巴斯基</a:t>
            </a:r>
            <a:r>
              <a:rPr lang="zh-CN" altLang="en-US" sz="1200" b="0" i="0" kern="1200" dirty="0" smtClean="0">
                <a:solidFill>
                  <a:schemeClr val="tx1"/>
                </a:solidFill>
                <a:effectLst/>
                <a:latin typeface="+mn-lt"/>
                <a:ea typeface="+mn-ea"/>
                <a:cs typeface="+mn-cs"/>
              </a:rPr>
              <a:t>安全研究人员在代码中发现了</a:t>
            </a:r>
            <a:r>
              <a:rPr lang="zh-CN" altLang="en-US" sz="1200" b="0" i="0" u="sng" kern="1200" dirty="0" smtClean="0">
                <a:solidFill>
                  <a:schemeClr val="tx1"/>
                </a:solidFill>
                <a:effectLst/>
                <a:latin typeface="+mn-lt"/>
                <a:ea typeface="+mn-ea"/>
                <a:cs typeface="+mn-cs"/>
                <a:hlinkClick r:id="rId6"/>
              </a:rPr>
              <a:t>复活节彩蛋</a:t>
            </a:r>
            <a:r>
              <a:rPr lang="zh-CN" altLang="en-US" sz="1200" b="0" i="0" kern="1200" dirty="0" smtClean="0">
                <a:solidFill>
                  <a:schemeClr val="tx1"/>
                </a:solidFill>
                <a:effectLst/>
                <a:latin typeface="+mn-lt"/>
                <a:ea typeface="+mn-ea"/>
                <a:cs typeface="+mn-cs"/>
              </a:rPr>
              <a:t>，它包含了一行版权声明“</a:t>
            </a:r>
            <a:r>
              <a:rPr lang="en-US" altLang="zh-CN" sz="1200" b="0" i="0" kern="1200" dirty="0" smtClean="0">
                <a:solidFill>
                  <a:schemeClr val="tx1"/>
                </a:solidFill>
                <a:effectLst/>
                <a:latin typeface="+mn-lt"/>
                <a:ea typeface="+mn-ea"/>
                <a:cs typeface="+mn-cs"/>
              </a:rPr>
              <a:t>Copyright (c) 2003 Showtime Inc. All rights reserved. </a:t>
            </a:r>
            <a:r>
              <a:rPr lang="en-US" altLang="zh-CN" sz="1200" b="0" i="0" kern="1200" dirty="0" err="1" smtClean="0">
                <a:solidFill>
                  <a:schemeClr val="tx1"/>
                </a:solidFill>
                <a:effectLst/>
                <a:latin typeface="+mn-lt"/>
                <a:ea typeface="+mn-ea"/>
                <a:cs typeface="+mn-cs"/>
              </a:rPr>
              <a:t>DexterRegularDexter</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Dexter</a:t>
            </a:r>
            <a:r>
              <a:rPr lang="zh-CN" altLang="en-US" sz="1200" b="0" i="0" kern="1200" dirty="0" smtClean="0">
                <a:solidFill>
                  <a:schemeClr val="tx1"/>
                </a:solidFill>
                <a:effectLst/>
                <a:latin typeface="+mn-lt"/>
                <a:ea typeface="+mn-ea"/>
                <a:cs typeface="+mn-cs"/>
              </a:rPr>
              <a:t>是指美剧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嗜血法医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Showtime</a:t>
            </a:r>
            <a:r>
              <a:rPr lang="zh-CN" altLang="en-US" sz="1200" b="0" i="0" kern="1200" dirty="0" smtClean="0">
                <a:solidFill>
                  <a:schemeClr val="tx1"/>
                </a:solidFill>
                <a:effectLst/>
                <a:latin typeface="+mn-lt"/>
                <a:ea typeface="+mn-ea"/>
                <a:cs typeface="+mn-cs"/>
              </a:rPr>
              <a:t>电视台放映。</a:t>
            </a:r>
          </a:p>
          <a:p>
            <a:r>
              <a:rPr lang="zh-CN" altLang="en-US" sz="1200" b="0" i="0" kern="1200" dirty="0" smtClean="0">
                <a:solidFill>
                  <a:schemeClr val="tx1"/>
                </a:solidFill>
                <a:effectLst/>
                <a:latin typeface="+mn-lt"/>
                <a:ea typeface="+mn-ea"/>
                <a:cs typeface="+mn-cs"/>
              </a:rPr>
              <a:t>　　代码分析还显示</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可能有</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年历史，它载入的一个驱动的</a:t>
            </a:r>
            <a:r>
              <a:rPr lang="zh-CN" altLang="en-US" sz="1200" b="0" i="0" u="sng" kern="1200" dirty="0" smtClean="0">
                <a:solidFill>
                  <a:schemeClr val="tx1"/>
                </a:solidFill>
                <a:effectLst/>
                <a:latin typeface="+mn-lt"/>
                <a:ea typeface="+mn-ea"/>
                <a:cs typeface="+mn-cs"/>
                <a:hlinkClick r:id="rId7"/>
              </a:rPr>
              <a:t>编译时间</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2007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31</a:t>
            </a:r>
            <a:r>
              <a:rPr lang="zh-CN" altLang="en-US" sz="1200" b="0" i="0" kern="1200" dirty="0" smtClean="0">
                <a:solidFill>
                  <a:schemeClr val="tx1"/>
                </a:solidFill>
                <a:effectLst/>
                <a:latin typeface="+mn-lt"/>
                <a:ea typeface="+mn-ea"/>
                <a:cs typeface="+mn-cs"/>
              </a:rPr>
              <a:t>日。不过这可能并不正确，因为</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是一种定制攻击框架，它的不同组件是在不同时间创造的。研究人员还发现，</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最常攻击的时间发生在周三，这可能意味着它确实是一种军用类型的恶意程序。攻击者非常谨慎，每组不同的文件使用不同的命令和控制服务器。</a:t>
            </a:r>
          </a:p>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Duqu</a:t>
            </a:r>
            <a:r>
              <a:rPr lang="zh-CN" altLang="en-US" sz="1200" b="0" i="0" u="sng" kern="1200" dirty="0" smtClean="0">
                <a:solidFill>
                  <a:schemeClr val="tx1"/>
                </a:solidFill>
                <a:effectLst/>
                <a:latin typeface="+mn-lt"/>
                <a:ea typeface="+mn-ea"/>
                <a:cs typeface="+mn-cs"/>
                <a:hlinkClick r:id="rId8"/>
              </a:rPr>
              <a:t>木马</a:t>
            </a:r>
            <a:r>
              <a:rPr lang="zh-CN" altLang="en-US" sz="1200" b="0" i="0" kern="1200" dirty="0" smtClean="0">
                <a:solidFill>
                  <a:schemeClr val="tx1"/>
                </a:solidFill>
                <a:effectLst/>
                <a:latin typeface="+mn-lt"/>
                <a:ea typeface="+mn-ea"/>
                <a:cs typeface="+mn-cs"/>
              </a:rPr>
              <a:t>造成</a:t>
            </a:r>
            <a:r>
              <a:rPr lang="zh-CN" altLang="en-US" sz="1200" b="0" i="0" u="sng" kern="1200" dirty="0" smtClean="0">
                <a:solidFill>
                  <a:schemeClr val="tx1"/>
                </a:solidFill>
                <a:effectLst/>
                <a:latin typeface="+mn-lt"/>
                <a:ea typeface="+mn-ea"/>
                <a:cs typeface="+mn-cs"/>
                <a:hlinkClick r:id="rId9"/>
              </a:rPr>
              <a:t>网络犯罪</a:t>
            </a:r>
            <a:r>
              <a:rPr lang="zh-CN" altLang="en-US" sz="1200" b="0" i="0" kern="1200" dirty="0" smtClean="0">
                <a:solidFill>
                  <a:schemeClr val="tx1"/>
                </a:solidFill>
                <a:effectLst/>
                <a:latin typeface="+mn-lt"/>
                <a:ea typeface="+mn-ea"/>
                <a:cs typeface="+mn-cs"/>
              </a:rPr>
              <a:t>增多，它是之前有名的工业</a:t>
            </a:r>
            <a:r>
              <a:rPr lang="zh-CN" altLang="en-US" sz="1200" b="0" i="0" u="sng" kern="1200" dirty="0" smtClean="0">
                <a:solidFill>
                  <a:schemeClr val="tx1"/>
                </a:solidFill>
                <a:effectLst/>
                <a:latin typeface="+mn-lt"/>
                <a:ea typeface="+mn-ea"/>
                <a:cs typeface="+mn-cs"/>
                <a:hlinkClick r:id="rId10"/>
              </a:rPr>
              <a:t>恶意软件</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的姊妹恶意软件。但与</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不同的是，</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的主要目的是造成工业破坏，而</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木马则被用来收集与其攻击目标有关的各种情报。</a:t>
            </a:r>
          </a:p>
          <a:p>
            <a:r>
              <a:rPr lang="zh-CN" altLang="en-US" sz="1200" b="0" i="0" kern="1200" dirty="0" smtClean="0">
                <a:solidFill>
                  <a:schemeClr val="tx1"/>
                </a:solidFill>
                <a:effectLst/>
                <a:latin typeface="+mn-lt"/>
                <a:ea typeface="+mn-ea"/>
                <a:cs typeface="+mn-cs"/>
              </a:rPr>
              <a:t>　　可以说，</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木马可以盗取目标系统中的所有信息，然而，从其发动的攻击情况来看，它似乎只对收集密码、抓取</a:t>
            </a:r>
            <a:r>
              <a:rPr lang="zh-CN" altLang="en-US" sz="1200" b="0" i="0" u="sng" kern="1200" dirty="0" smtClean="0">
                <a:solidFill>
                  <a:schemeClr val="tx1"/>
                </a:solidFill>
                <a:effectLst/>
                <a:latin typeface="+mn-lt"/>
                <a:ea typeface="+mn-ea"/>
                <a:cs typeface="+mn-cs"/>
                <a:hlinkClick r:id="rId11"/>
              </a:rPr>
              <a:t>桌面</a:t>
            </a:r>
            <a:r>
              <a:rPr lang="zh-CN" altLang="en-US" sz="1200" b="0" i="0" u="sng" kern="1200" dirty="0" smtClean="0">
                <a:solidFill>
                  <a:schemeClr val="tx1"/>
                </a:solidFill>
                <a:effectLst/>
                <a:latin typeface="+mn-lt"/>
                <a:ea typeface="+mn-ea"/>
                <a:cs typeface="+mn-cs"/>
                <a:hlinkClick r:id="rId12"/>
              </a:rPr>
              <a:t>截图</a:t>
            </a:r>
            <a:r>
              <a:rPr lang="zh-CN" altLang="en-US" sz="1200" b="0" i="0" kern="1200" dirty="0" smtClean="0">
                <a:solidFill>
                  <a:schemeClr val="tx1"/>
                </a:solidFill>
                <a:effectLst/>
                <a:latin typeface="+mn-lt"/>
                <a:ea typeface="+mn-ea"/>
                <a:cs typeface="+mn-cs"/>
              </a:rPr>
              <a:t>（暗中监视用户的操作）、盗取各类文件感兴趣。这些行为预示着网络罪犯使用的技术将开启一个新的时代，网络犯罪将有足够的能力成功执行工业间谍活动，甚至绑架与勒索。</a:t>
            </a:r>
          </a:p>
          <a:p>
            <a:r>
              <a:rPr lang="zh-CN" altLang="en-US" sz="1200" b="0" i="0" kern="1200" dirty="0" smtClean="0">
                <a:solidFill>
                  <a:schemeClr val="tx1"/>
                </a:solidFill>
                <a:effectLst/>
                <a:latin typeface="+mn-lt"/>
                <a:ea typeface="+mn-ea"/>
                <a:cs typeface="+mn-cs"/>
              </a:rPr>
              <a:t>　　目前，业界针对</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木马最大的疑团是该恶意程序感染计算机后，是如何同命令控制中心</a:t>
            </a:r>
            <a:r>
              <a:rPr lang="en-US" altLang="zh-CN" sz="1200" b="0" i="0" kern="1200" dirty="0" smtClean="0">
                <a:solidFill>
                  <a:schemeClr val="tx1"/>
                </a:solidFill>
                <a:effectLst/>
                <a:latin typeface="+mn-lt"/>
                <a:ea typeface="+mn-ea"/>
                <a:cs typeface="+mn-cs"/>
              </a:rPr>
              <a:t>(C&amp;C)</a:t>
            </a:r>
            <a:r>
              <a:rPr lang="zh-CN" altLang="en-US" sz="1200" b="0" i="0" kern="1200" dirty="0" smtClean="0">
                <a:solidFill>
                  <a:schemeClr val="tx1"/>
                </a:solidFill>
                <a:effectLst/>
                <a:latin typeface="+mn-lt"/>
                <a:ea typeface="+mn-ea"/>
                <a:cs typeface="+mn-cs"/>
              </a:rPr>
              <a:t>进行通讯的。</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木马用于同</a:t>
            </a:r>
            <a:r>
              <a:rPr lang="en-US" altLang="zh-CN" sz="1200" b="0" i="0" kern="1200" dirty="0" smtClean="0">
                <a:solidFill>
                  <a:schemeClr val="tx1"/>
                </a:solidFill>
                <a:effectLst/>
                <a:latin typeface="+mn-lt"/>
                <a:ea typeface="+mn-ea"/>
                <a:cs typeface="+mn-cs"/>
              </a:rPr>
              <a:t>C&amp;C</a:t>
            </a:r>
            <a:r>
              <a:rPr lang="zh-CN" altLang="en-US" sz="1200" b="0" i="0" kern="1200" dirty="0" smtClean="0">
                <a:solidFill>
                  <a:schemeClr val="tx1"/>
                </a:solidFill>
                <a:effectLst/>
                <a:latin typeface="+mn-lt"/>
                <a:ea typeface="+mn-ea"/>
                <a:cs typeface="+mn-cs"/>
              </a:rPr>
              <a:t>通讯的模块是其有效负荷</a:t>
            </a:r>
            <a:r>
              <a:rPr lang="en-US" altLang="zh-CN" sz="1200" b="0" i="0" kern="1200" dirty="0"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的一部分。对该有效负荷</a:t>
            </a:r>
            <a:r>
              <a:rPr lang="en-US" altLang="zh-CN" sz="1200" b="0" i="0" kern="1200" dirty="0"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进行全面的分析后，</a:t>
            </a:r>
            <a:r>
              <a:rPr lang="zh-CN" altLang="en-US" sz="1200" b="0" i="0" u="sng" kern="1200" dirty="0" smtClean="0">
                <a:solidFill>
                  <a:schemeClr val="tx1"/>
                </a:solidFill>
                <a:effectLst/>
                <a:latin typeface="+mn-lt"/>
                <a:ea typeface="+mn-ea"/>
                <a:cs typeface="+mn-cs"/>
                <a:hlinkClick r:id="rId13"/>
              </a:rPr>
              <a:t>卡巴斯基实验室</a:t>
            </a:r>
            <a:r>
              <a:rPr lang="zh-CN" altLang="en-US" sz="1200" b="0" i="0" kern="1200" dirty="0" smtClean="0">
                <a:solidFill>
                  <a:schemeClr val="tx1"/>
                </a:solidFill>
                <a:effectLst/>
                <a:latin typeface="+mn-lt"/>
                <a:ea typeface="+mn-ea"/>
                <a:cs typeface="+mn-cs"/>
              </a:rPr>
              <a:t>的研究者发现该</a:t>
            </a:r>
            <a:r>
              <a:rPr lang="en-US" altLang="zh-CN" sz="1200" b="0" i="0" kern="1200" dirty="0"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中存在一段特定采用一种未知编程语言编写的代码，其唯一功能就是同</a:t>
            </a:r>
            <a:r>
              <a:rPr lang="en-US" altLang="zh-CN" sz="1200" b="0" i="0" kern="1200" dirty="0" smtClean="0">
                <a:solidFill>
                  <a:schemeClr val="tx1"/>
                </a:solidFill>
                <a:effectLst/>
                <a:latin typeface="+mn-lt"/>
                <a:ea typeface="+mn-ea"/>
                <a:cs typeface="+mn-cs"/>
              </a:rPr>
              <a:t>C&amp;C</a:t>
            </a:r>
            <a:r>
              <a:rPr lang="zh-CN" altLang="en-US" sz="1200" b="0" i="0" kern="1200" dirty="0" smtClean="0">
                <a:solidFill>
                  <a:schemeClr val="tx1"/>
                </a:solidFill>
                <a:effectLst/>
                <a:latin typeface="+mn-lt"/>
                <a:ea typeface="+mn-ea"/>
                <a:cs typeface="+mn-cs"/>
              </a:rPr>
              <a:t>进行通讯。卡巴斯基实验室的研究人员将这一段未知代码命名为“</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架构”。</a:t>
            </a:r>
          </a:p>
          <a:p>
            <a:r>
              <a:rPr lang="zh-CN" altLang="en-US" sz="1200" b="0" i="0" kern="1200" dirty="0" smtClean="0">
                <a:solidFill>
                  <a:schemeClr val="tx1"/>
                </a:solidFill>
                <a:effectLst/>
                <a:latin typeface="+mn-lt"/>
                <a:ea typeface="+mn-ea"/>
                <a:cs typeface="+mn-cs"/>
              </a:rPr>
              <a:t>　　同</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木马的其它组件不同，</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架构并不是采用</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编写，也没有使用</a:t>
            </a:r>
            <a:r>
              <a:rPr lang="zh-CN" altLang="en-US" sz="1200" b="0" i="0" u="sng" kern="1200" dirty="0" smtClean="0">
                <a:solidFill>
                  <a:schemeClr val="tx1"/>
                </a:solidFill>
                <a:effectLst/>
                <a:latin typeface="+mn-lt"/>
                <a:ea typeface="+mn-ea"/>
                <a:cs typeface="+mn-cs"/>
                <a:hlinkClick r:id="rId14"/>
              </a:rPr>
              <a:t>微软</a:t>
            </a:r>
            <a:r>
              <a:rPr lang="zh-CN" altLang="en-US" sz="1200" b="0" i="0" kern="1200" dirty="0" smtClean="0">
                <a:solidFill>
                  <a:schemeClr val="tx1"/>
                </a:solidFill>
                <a:effectLst/>
                <a:latin typeface="+mn-lt"/>
                <a:ea typeface="+mn-ea"/>
                <a:cs typeface="+mn-cs"/>
              </a:rPr>
              <a:t>的</a:t>
            </a:r>
            <a:r>
              <a:rPr lang="en-US" altLang="zh-CN" sz="1200" b="0" i="0" u="sng" kern="1200" dirty="0" smtClean="0">
                <a:solidFill>
                  <a:schemeClr val="tx1"/>
                </a:solidFill>
                <a:effectLst/>
                <a:latin typeface="+mn-lt"/>
                <a:ea typeface="+mn-ea"/>
                <a:cs typeface="+mn-cs"/>
                <a:hlinkClick r:id="rId15"/>
              </a:rPr>
              <a:t>Visual C++</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2008</a:t>
            </a:r>
            <a:r>
              <a:rPr lang="zh-CN" altLang="en-US" sz="1200" b="0" i="0" kern="1200" dirty="0" smtClean="0">
                <a:solidFill>
                  <a:schemeClr val="tx1"/>
                </a:solidFill>
                <a:effectLst/>
                <a:latin typeface="+mn-lt"/>
                <a:ea typeface="+mn-ea"/>
                <a:cs typeface="+mn-cs"/>
              </a:rPr>
              <a:t>进行编译，很可能其编写者使用了一种内部架构，生成了媒介</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代码，或者他们使用了一种完全不同的编程语言。此外，卡巴斯基实验室研究人员已经确认该语言为</a:t>
            </a:r>
            <a:r>
              <a:rPr lang="zh-CN" altLang="en-US" sz="1200" b="0" i="0" u="sng" kern="1200" dirty="0" smtClean="0">
                <a:solidFill>
                  <a:schemeClr val="tx1"/>
                </a:solidFill>
                <a:effectLst/>
                <a:latin typeface="+mn-lt"/>
                <a:ea typeface="+mn-ea"/>
                <a:cs typeface="+mn-cs"/>
                <a:hlinkClick r:id="rId16"/>
              </a:rPr>
              <a:t>面向对象</a:t>
            </a:r>
            <a:r>
              <a:rPr lang="zh-CN" altLang="en-US" sz="1200" b="0" i="0" kern="1200" dirty="0" smtClean="0">
                <a:solidFill>
                  <a:schemeClr val="tx1"/>
                </a:solidFill>
                <a:effectLst/>
                <a:latin typeface="+mn-lt"/>
                <a:ea typeface="+mn-ea"/>
                <a:cs typeface="+mn-cs"/>
              </a:rPr>
              <a:t>式语言，并且能够自行执行其相关行为，而且适合网络应用的开发。</a:t>
            </a:r>
          </a:p>
          <a:p>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架构所使用的语言高度专业化，能够让有效负荷</a:t>
            </a:r>
            <a:r>
              <a:rPr lang="en-US" altLang="zh-CN" sz="1200" b="0" i="0" kern="1200" dirty="0"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同其它</a:t>
            </a:r>
            <a:r>
              <a:rPr lang="en-US" altLang="zh-CN" sz="1200" b="0" i="0" kern="1200" dirty="0" err="1" smtClean="0">
                <a:solidFill>
                  <a:schemeClr val="tx1"/>
                </a:solidFill>
                <a:effectLst/>
                <a:latin typeface="+mn-lt"/>
                <a:ea typeface="+mn-ea"/>
                <a:cs typeface="+mn-cs"/>
              </a:rPr>
              <a:t>Duqu</a:t>
            </a:r>
            <a:r>
              <a:rPr lang="zh-CN" altLang="en-US" sz="1200" b="0" i="0" u="sng" kern="1200" dirty="0" smtClean="0">
                <a:solidFill>
                  <a:schemeClr val="tx1"/>
                </a:solidFill>
                <a:effectLst/>
                <a:latin typeface="+mn-lt"/>
                <a:ea typeface="+mn-ea"/>
                <a:cs typeface="+mn-cs"/>
                <a:hlinkClick r:id="rId17"/>
              </a:rPr>
              <a:t>模块独立</a:t>
            </a:r>
            <a:r>
              <a:rPr lang="zh-CN" altLang="en-US" sz="1200" b="0" i="0" kern="1200" dirty="0" smtClean="0">
                <a:solidFill>
                  <a:schemeClr val="tx1"/>
                </a:solidFill>
                <a:effectLst/>
                <a:latin typeface="+mn-lt"/>
                <a:ea typeface="+mn-ea"/>
                <a:cs typeface="+mn-cs"/>
              </a:rPr>
              <a:t>，通过多种途径包括</a:t>
            </a:r>
            <a:r>
              <a:rPr lang="en-US" altLang="zh-CN" sz="1200" b="0" i="0" kern="1200" dirty="0" smtClean="0">
                <a:solidFill>
                  <a:schemeClr val="tx1"/>
                </a:solidFill>
                <a:effectLst/>
                <a:latin typeface="+mn-lt"/>
                <a:ea typeface="+mn-ea"/>
                <a:cs typeface="+mn-cs"/>
              </a:rPr>
              <a:t>Windows HTTP</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18"/>
              </a:rPr>
              <a:t>网络端口</a:t>
            </a:r>
            <a:r>
              <a:rPr lang="zh-CN" altLang="en-US" sz="1200" b="0" i="0" kern="1200" dirty="0" smtClean="0">
                <a:solidFill>
                  <a:schemeClr val="tx1"/>
                </a:solidFill>
                <a:effectLst/>
                <a:latin typeface="+mn-lt"/>
                <a:ea typeface="+mn-ea"/>
                <a:cs typeface="+mn-cs"/>
              </a:rPr>
              <a:t>和</a:t>
            </a:r>
            <a:r>
              <a:rPr lang="zh-CN" altLang="en-US" sz="1200" b="0" i="0" u="sng" kern="1200" dirty="0" smtClean="0">
                <a:solidFill>
                  <a:schemeClr val="tx1"/>
                </a:solidFill>
                <a:effectLst/>
                <a:latin typeface="+mn-lt"/>
                <a:ea typeface="+mn-ea"/>
                <a:cs typeface="+mn-cs"/>
                <a:hlinkClick r:id="rId19"/>
              </a:rPr>
              <a:t>代理服务器</a:t>
            </a:r>
            <a:r>
              <a:rPr lang="zh-CN" altLang="en-US" sz="1200" b="0" i="0" kern="1200" dirty="0" smtClean="0">
                <a:solidFill>
                  <a:schemeClr val="tx1"/>
                </a:solidFill>
                <a:effectLst/>
                <a:latin typeface="+mn-lt"/>
                <a:ea typeface="+mn-ea"/>
                <a:cs typeface="+mn-cs"/>
              </a:rPr>
              <a:t>同</a:t>
            </a:r>
            <a:r>
              <a:rPr lang="en-US" altLang="zh-CN" sz="1200" b="0" i="0" kern="1200" dirty="0" smtClean="0">
                <a:solidFill>
                  <a:schemeClr val="tx1"/>
                </a:solidFill>
                <a:effectLst/>
                <a:latin typeface="+mn-lt"/>
                <a:ea typeface="+mn-ea"/>
                <a:cs typeface="+mn-cs"/>
              </a:rPr>
              <a:t>C&amp;C</a:t>
            </a:r>
            <a:r>
              <a:rPr lang="zh-CN" altLang="en-US" sz="1200" b="0" i="0" kern="1200" dirty="0" smtClean="0">
                <a:solidFill>
                  <a:schemeClr val="tx1"/>
                </a:solidFill>
                <a:effectLst/>
                <a:latin typeface="+mn-lt"/>
                <a:ea typeface="+mn-ea"/>
                <a:cs typeface="+mn-cs"/>
              </a:rPr>
              <a:t>建立连接。还能够让有效负荷</a:t>
            </a:r>
            <a:r>
              <a:rPr lang="en-US" altLang="zh-CN" sz="1200" b="0" i="0" kern="1200" dirty="0"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直接处理来自</a:t>
            </a:r>
            <a:r>
              <a:rPr lang="en-US" altLang="zh-CN" sz="1200" b="0" i="0" kern="1200" dirty="0" smtClean="0">
                <a:solidFill>
                  <a:schemeClr val="tx1"/>
                </a:solidFill>
                <a:effectLst/>
                <a:latin typeface="+mn-lt"/>
                <a:ea typeface="+mn-ea"/>
                <a:cs typeface="+mn-cs"/>
              </a:rPr>
              <a:t>C&amp;C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服务器请求，甚至可以在网络中的其它计算机上传播辅助</a:t>
            </a:r>
            <a:r>
              <a:rPr lang="zh-CN" altLang="en-US" sz="1200" b="0" i="0" u="sng" kern="1200" dirty="0" smtClean="0">
                <a:solidFill>
                  <a:schemeClr val="tx1"/>
                </a:solidFill>
                <a:effectLst/>
                <a:latin typeface="+mn-lt"/>
                <a:ea typeface="+mn-ea"/>
                <a:cs typeface="+mn-cs"/>
                <a:hlinkClick r:id="rId20"/>
              </a:rPr>
              <a:t>恶意代码</a:t>
            </a:r>
            <a:r>
              <a:rPr lang="zh-CN" altLang="en-US" sz="1200" b="0" i="0" kern="1200" dirty="0" smtClean="0">
                <a:solidFill>
                  <a:schemeClr val="tx1"/>
                </a:solidFill>
                <a:effectLst/>
                <a:latin typeface="+mn-lt"/>
                <a:ea typeface="+mn-ea"/>
                <a:cs typeface="+mn-cs"/>
              </a:rPr>
              <a:t>，实现可控制并且隐蔽的感染手段，殃及其它计算机。</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病毒（又名</a:t>
            </a:r>
            <a:r>
              <a:rPr lang="zh-CN" altLang="en-US" sz="1200" b="0" i="0" u="sng" kern="1200" dirty="0" smtClean="0">
                <a:solidFill>
                  <a:schemeClr val="tx1"/>
                </a:solidFill>
                <a:effectLst/>
                <a:latin typeface="+mn-lt"/>
                <a:ea typeface="+mn-ea"/>
                <a:cs typeface="+mn-cs"/>
                <a:hlinkClick r:id="rId21"/>
              </a:rPr>
              <a:t>火焰病毒</a:t>
            </a:r>
            <a:r>
              <a:rPr lang="zh-CN" altLang="en-US" sz="1200" b="0" i="0" kern="1200" dirty="0" smtClean="0">
                <a:solidFill>
                  <a:schemeClr val="tx1"/>
                </a:solidFill>
                <a:effectLst/>
                <a:latin typeface="+mn-lt"/>
                <a:ea typeface="+mn-ea"/>
                <a:cs typeface="+mn-cs"/>
              </a:rPr>
              <a:t>）是于</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月被</a:t>
            </a:r>
            <a:r>
              <a:rPr lang="zh-CN" altLang="en-US" sz="1200" b="0" i="0" u="sng" kern="1200" dirty="0" smtClean="0">
                <a:solidFill>
                  <a:schemeClr val="tx1"/>
                </a:solidFill>
                <a:effectLst/>
                <a:latin typeface="+mn-lt"/>
                <a:ea typeface="+mn-ea"/>
                <a:cs typeface="+mn-cs"/>
                <a:hlinkClick r:id="rId5"/>
              </a:rPr>
              <a:t>卡巴斯基</a:t>
            </a:r>
            <a:r>
              <a:rPr lang="zh-CN" altLang="en-US" sz="1200" b="0" i="0" kern="1200" dirty="0" smtClean="0">
                <a:solidFill>
                  <a:schemeClr val="tx1"/>
                </a:solidFill>
                <a:effectLst/>
                <a:latin typeface="+mn-lt"/>
                <a:ea typeface="+mn-ea"/>
                <a:cs typeface="+mn-cs"/>
              </a:rPr>
              <a:t>首次发现的超级电脑病毒，其构造十分复杂，危害性巨大，可以通过</a:t>
            </a:r>
            <a:r>
              <a:rPr lang="en-US" altLang="zh-CN" sz="1200" b="0" i="0" kern="1200" dirty="0" smtClean="0">
                <a:solidFill>
                  <a:schemeClr val="tx1"/>
                </a:solidFill>
                <a:effectLst/>
                <a:latin typeface="+mn-lt"/>
                <a:ea typeface="+mn-ea"/>
                <a:cs typeface="+mn-cs"/>
              </a:rPr>
              <a:t>USB</a:t>
            </a:r>
            <a:r>
              <a:rPr lang="zh-CN" altLang="en-US" sz="1200" b="0" i="0" kern="1200" dirty="0" smtClean="0">
                <a:solidFill>
                  <a:schemeClr val="tx1"/>
                </a:solidFill>
                <a:effectLst/>
                <a:latin typeface="+mn-lt"/>
                <a:ea typeface="+mn-ea"/>
                <a:cs typeface="+mn-cs"/>
              </a:rPr>
              <a:t>存储器以及网络复制等多种方式传播，并能接受来自世界各地多个服务器的指令，堪称目前世界上最复杂、最危险的病毒。</a:t>
            </a:r>
          </a:p>
          <a:p>
            <a:r>
              <a:rPr lang="zh-CN" altLang="en-US" sz="1200" b="0" i="0" u="sng" kern="1200" dirty="0" smtClean="0">
                <a:solidFill>
                  <a:schemeClr val="tx1"/>
                </a:solidFill>
                <a:effectLst/>
                <a:latin typeface="+mn-lt"/>
                <a:ea typeface="+mn-ea"/>
                <a:cs typeface="+mn-cs"/>
                <a:hlinkClick r:id="rId22"/>
              </a:rPr>
              <a:t>编辑本段</a:t>
            </a:r>
            <a:r>
              <a:rPr lang="zh-CN" altLang="en-US" sz="1200" b="1" i="0" kern="1200" dirty="0" smtClean="0">
                <a:solidFill>
                  <a:schemeClr val="tx1"/>
                </a:solidFill>
                <a:effectLst/>
                <a:latin typeface="+mn-lt"/>
                <a:ea typeface="+mn-ea"/>
                <a:cs typeface="+mn-cs"/>
              </a:rPr>
              <a:t>病毒详情</a:t>
            </a:r>
          </a:p>
          <a:p>
            <a:r>
              <a:rPr lang="zh-CN" altLang="en-US" sz="1200" b="0" i="0" kern="1200" dirty="0" smtClean="0">
                <a:solidFill>
                  <a:schemeClr val="tx1"/>
                </a:solidFill>
                <a:effectLst/>
                <a:latin typeface="+mn-lt"/>
                <a:ea typeface="+mn-ea"/>
                <a:cs typeface="+mn-cs"/>
              </a:rPr>
              <a:t>　　该病毒由</a:t>
            </a:r>
            <a:r>
              <a:rPr lang="zh-CN" altLang="en-US" sz="1200" b="0" i="0" u="sng" kern="1200" dirty="0" smtClean="0">
                <a:solidFill>
                  <a:schemeClr val="tx1"/>
                </a:solidFill>
                <a:effectLst/>
                <a:latin typeface="+mn-lt"/>
                <a:ea typeface="+mn-ea"/>
                <a:cs typeface="+mn-cs"/>
                <a:hlinkClick r:id="rId5"/>
              </a:rPr>
              <a:t>卡巴斯基</a:t>
            </a:r>
            <a:r>
              <a:rPr lang="zh-CN" altLang="en-US" sz="1200" b="0" i="0" kern="1200" dirty="0" smtClean="0">
                <a:solidFill>
                  <a:schemeClr val="tx1"/>
                </a:solidFill>
                <a:effectLst/>
                <a:latin typeface="+mn-lt"/>
                <a:ea typeface="+mn-ea"/>
                <a:cs typeface="+mn-cs"/>
              </a:rPr>
              <a:t>首先发现，并根据该病毒内部代码所含字样，而将其命名为“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。卡巴斯基称，</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实际上是一个间谍工具包。至少过去两年中，</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病毒已感染了</a:t>
            </a:r>
            <a:r>
              <a:rPr lang="zh-CN" altLang="en-US" sz="1200" b="0" i="0" u="sng" kern="1200" dirty="0" smtClean="0">
                <a:solidFill>
                  <a:schemeClr val="tx1"/>
                </a:solidFill>
                <a:effectLst/>
                <a:latin typeface="+mn-lt"/>
                <a:ea typeface="+mn-ea"/>
                <a:cs typeface="+mn-cs"/>
                <a:hlinkClick r:id="rId23"/>
              </a:rPr>
              <a:t>伊朗</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24"/>
              </a:rPr>
              <a:t>黎巴嫩</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25"/>
              </a:rPr>
              <a:t>叙利亚</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26"/>
              </a:rPr>
              <a:t>苏丹</a:t>
            </a:r>
            <a:r>
              <a:rPr lang="zh-CN" altLang="en-US" sz="1200" b="0" i="0" kern="1200" dirty="0" smtClean="0">
                <a:solidFill>
                  <a:schemeClr val="tx1"/>
                </a:solidFill>
                <a:effectLst/>
                <a:latin typeface="+mn-lt"/>
                <a:ea typeface="+mn-ea"/>
                <a:cs typeface="+mn-cs"/>
              </a:rPr>
              <a:t>、其他</a:t>
            </a:r>
            <a:r>
              <a:rPr lang="zh-CN" altLang="en-US" sz="1200" b="0" i="0" u="sng" kern="1200" dirty="0" smtClean="0">
                <a:solidFill>
                  <a:schemeClr val="tx1"/>
                </a:solidFill>
                <a:effectLst/>
                <a:latin typeface="+mn-lt"/>
                <a:ea typeface="+mn-ea"/>
                <a:cs typeface="+mn-cs"/>
                <a:hlinkClick r:id="rId27"/>
              </a:rPr>
              <a:t>中东</a:t>
            </a:r>
            <a:r>
              <a:rPr lang="zh-CN" altLang="en-US" sz="1200" b="0" i="0" kern="1200" dirty="0" smtClean="0">
                <a:solidFill>
                  <a:schemeClr val="tx1"/>
                </a:solidFill>
                <a:effectLst/>
                <a:latin typeface="+mn-lt"/>
                <a:ea typeface="+mn-ea"/>
                <a:cs typeface="+mn-cs"/>
              </a:rPr>
              <a:t>和</a:t>
            </a:r>
            <a:r>
              <a:rPr lang="zh-CN" altLang="en-US" sz="1200" b="0" i="0" u="sng" kern="1200" dirty="0" smtClean="0">
                <a:solidFill>
                  <a:schemeClr val="tx1"/>
                </a:solidFill>
                <a:effectLst/>
                <a:latin typeface="+mn-lt"/>
                <a:ea typeface="+mn-ea"/>
                <a:cs typeface="+mn-cs"/>
                <a:hlinkClick r:id="rId28"/>
              </a:rPr>
              <a:t>北非</a:t>
            </a:r>
            <a:r>
              <a:rPr lang="zh-CN" altLang="en-US" sz="1200" b="0" i="0" kern="1200" dirty="0" smtClean="0">
                <a:solidFill>
                  <a:schemeClr val="tx1"/>
                </a:solidFill>
                <a:effectLst/>
                <a:latin typeface="+mn-lt"/>
                <a:ea typeface="+mn-ea"/>
                <a:cs typeface="+mn-cs"/>
              </a:rPr>
              <a:t>国家的相应目标</a:t>
            </a:r>
            <a:r>
              <a:rPr lang="zh-CN" altLang="en-US" sz="1200" b="0" i="0" u="sng" kern="1200" dirty="0" smtClean="0">
                <a:solidFill>
                  <a:schemeClr val="tx1"/>
                </a:solidFill>
                <a:effectLst/>
                <a:latin typeface="+mn-lt"/>
                <a:ea typeface="+mn-ea"/>
                <a:cs typeface="+mn-cs"/>
                <a:hlinkClick r:id="rId29"/>
              </a:rPr>
              <a:t>计算机系统</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卡巴斯基称，与曾经攻击伊朗核项目计算机系统的</a:t>
            </a:r>
            <a:r>
              <a:rPr lang="en-US" altLang="zh-CN" sz="1200" b="0" i="0" u="sng" kern="1200" dirty="0" err="1" smtClean="0">
                <a:solidFill>
                  <a:schemeClr val="tx1"/>
                </a:solidFill>
                <a:effectLst/>
                <a:latin typeface="+mn-lt"/>
                <a:ea typeface="+mn-ea"/>
                <a:cs typeface="+mn-cs"/>
                <a:hlinkClick r:id="rId30"/>
              </a:rPr>
              <a:t>Stuxnet</a:t>
            </a:r>
            <a:r>
              <a:rPr lang="zh-CN" altLang="en-US" sz="1200" b="0" i="0" u="sng" kern="1200" dirty="0" smtClean="0">
                <a:solidFill>
                  <a:schemeClr val="tx1"/>
                </a:solidFill>
                <a:effectLst/>
                <a:latin typeface="+mn-lt"/>
                <a:ea typeface="+mn-ea"/>
                <a:cs typeface="+mn-cs"/>
                <a:hlinkClick r:id="rId30"/>
              </a:rPr>
              <a:t>病毒</a:t>
            </a:r>
            <a:r>
              <a:rPr lang="zh-CN" altLang="en-US" sz="1200" b="0" i="0" kern="1200" dirty="0" smtClean="0">
                <a:solidFill>
                  <a:schemeClr val="tx1"/>
                </a:solidFill>
                <a:effectLst/>
                <a:latin typeface="+mn-lt"/>
                <a:ea typeface="+mn-ea"/>
                <a:cs typeface="+mn-cs"/>
              </a:rPr>
              <a:t>的相比，</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病毒不仅更为智能，且其攻击目标和代码组成也有较大区别。卡巴斯基认为，</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病毒应该不是同一个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或一群</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程序员所为。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病毒的攻击机制更为复杂，且攻击目标具有特定地域的地点，这或许表明，</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病毒的幕后团队很可能由政府机构操纵。</a:t>
            </a:r>
          </a:p>
          <a:p>
            <a:r>
              <a:rPr lang="zh-CN" altLang="en-US" sz="1200" b="0" i="0" kern="1200" dirty="0" smtClean="0">
                <a:solidFill>
                  <a:schemeClr val="tx1"/>
                </a:solidFill>
                <a:effectLst/>
                <a:latin typeface="+mn-lt"/>
                <a:ea typeface="+mn-ea"/>
                <a:cs typeface="+mn-cs"/>
              </a:rPr>
              <a:t>　　一些网络安全专家认为，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可能也是系列病毒攻击的组成部分，即主持散布</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和</a:t>
            </a:r>
            <a:r>
              <a:rPr lang="en-US" altLang="zh-CN" sz="1200" b="0" i="0" u="sng" kern="1200" dirty="0" err="1" smtClean="0">
                <a:solidFill>
                  <a:schemeClr val="tx1"/>
                </a:solidFill>
                <a:effectLst/>
                <a:latin typeface="+mn-lt"/>
                <a:ea typeface="+mn-ea"/>
                <a:cs typeface="+mn-cs"/>
                <a:hlinkClick r:id="rId31"/>
              </a:rPr>
              <a:t>DuQu</a:t>
            </a:r>
            <a:r>
              <a:rPr lang="zh-CN" altLang="en-US" sz="1200" b="0" i="0" kern="1200" dirty="0" smtClean="0">
                <a:solidFill>
                  <a:schemeClr val="tx1"/>
                </a:solidFill>
                <a:effectLst/>
                <a:latin typeface="+mn-lt"/>
                <a:ea typeface="+mn-ea"/>
                <a:cs typeface="+mn-cs"/>
              </a:rPr>
              <a:t>病毒的幕后团队，同时也聘请其他</a:t>
            </a:r>
            <a:r>
              <a:rPr lang="zh-CN" altLang="en-US" sz="1200" b="0" i="0" u="sng" kern="1200" dirty="0" smtClean="0">
                <a:solidFill>
                  <a:schemeClr val="tx1"/>
                </a:solidFill>
                <a:effectLst/>
                <a:latin typeface="+mn-lt"/>
                <a:ea typeface="+mn-ea"/>
                <a:cs typeface="+mn-cs"/>
                <a:hlinkClick r:id="rId32"/>
              </a:rPr>
              <a:t>程序员</a:t>
            </a:r>
            <a:r>
              <a:rPr lang="zh-CN" altLang="en-US" sz="1200" b="0" i="0" kern="1200" dirty="0" smtClean="0">
                <a:solidFill>
                  <a:schemeClr val="tx1"/>
                </a:solidFill>
                <a:effectLst/>
                <a:latin typeface="+mn-lt"/>
                <a:ea typeface="+mn-ea"/>
                <a:cs typeface="+mn-cs"/>
              </a:rPr>
              <a:t>开发了</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a:t>
            </a:r>
          </a:p>
          <a:p>
            <a:r>
              <a:rPr lang="zh-CN" altLang="en-US" sz="1200" b="0" i="0" kern="1200" dirty="0" smtClean="0">
                <a:solidFill>
                  <a:schemeClr val="tx1"/>
                </a:solidFill>
                <a:effectLst/>
                <a:latin typeface="+mn-lt"/>
                <a:ea typeface="+mn-ea"/>
                <a:cs typeface="+mn-cs"/>
              </a:rPr>
              <a:t>　　卡巴斯基联合创始人兼</a:t>
            </a:r>
            <a:r>
              <a:rPr lang="en-US" altLang="zh-CN" sz="1200" b="0" i="0" kern="1200" dirty="0" smtClean="0">
                <a:solidFill>
                  <a:schemeClr val="tx1"/>
                </a:solidFill>
                <a:effectLst/>
                <a:latin typeface="+mn-lt"/>
                <a:ea typeface="+mn-ea"/>
                <a:cs typeface="+mn-cs"/>
              </a:rPr>
              <a:t>CEO</a:t>
            </a:r>
            <a:r>
              <a:rPr lang="zh-CN" altLang="en-US" sz="1200" b="0" i="0" u="sng" kern="1200" dirty="0" smtClean="0">
                <a:solidFill>
                  <a:schemeClr val="tx1"/>
                </a:solidFill>
                <a:effectLst/>
                <a:latin typeface="+mn-lt"/>
                <a:ea typeface="+mn-ea"/>
                <a:cs typeface="+mn-cs"/>
                <a:hlinkClick r:id="rId33"/>
              </a:rPr>
              <a:t>尤金</a:t>
            </a:r>
            <a:r>
              <a:rPr lang="en-US" altLang="zh-CN" sz="1200" b="0" i="0" u="sng" kern="1200" dirty="0" smtClean="0">
                <a:solidFill>
                  <a:schemeClr val="tx1"/>
                </a:solidFill>
                <a:effectLst/>
                <a:latin typeface="+mn-lt"/>
                <a:ea typeface="+mn-ea"/>
                <a:cs typeface="+mn-cs"/>
                <a:hlinkClick r:id="rId33"/>
              </a:rPr>
              <a:t>·</a:t>
            </a:r>
            <a:r>
              <a:rPr lang="zh-CN" altLang="en-US" sz="1200" b="0" i="0" u="sng" kern="1200" dirty="0" smtClean="0">
                <a:solidFill>
                  <a:schemeClr val="tx1"/>
                </a:solidFill>
                <a:effectLst/>
                <a:latin typeface="+mn-lt"/>
                <a:ea typeface="+mn-ea"/>
                <a:cs typeface="+mn-cs"/>
                <a:hlinkClick r:id="rId33"/>
              </a:rPr>
              <a:t>卡巴斯基</a:t>
            </a:r>
            <a:r>
              <a:rPr lang="en-US" altLang="zh-CN" sz="1200" b="0" i="0" kern="1200" dirty="0" smtClean="0">
                <a:solidFill>
                  <a:schemeClr val="tx1"/>
                </a:solidFill>
                <a:effectLst/>
                <a:latin typeface="+mn-lt"/>
                <a:ea typeface="+mn-ea"/>
                <a:cs typeface="+mn-cs"/>
              </a:rPr>
              <a:t>(Eugene Kaspersky)</a:t>
            </a:r>
            <a:r>
              <a:rPr lang="zh-CN" altLang="en-US" sz="1200" b="0" i="0" kern="1200" dirty="0" smtClean="0">
                <a:solidFill>
                  <a:schemeClr val="tx1"/>
                </a:solidFill>
                <a:effectLst/>
                <a:latin typeface="+mn-lt"/>
                <a:ea typeface="+mn-ea"/>
                <a:cs typeface="+mn-cs"/>
              </a:rPr>
              <a:t>在一份声明中表示：“</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病毒属于一系列攻击的组成部分，并引起了全球安全人士的警惕。</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病毒的发现，意味着</a:t>
            </a:r>
            <a:r>
              <a:rPr lang="zh-CN" altLang="en-US" sz="1200" b="0" i="0" u="sng" kern="1200" dirty="0" smtClean="0">
                <a:solidFill>
                  <a:schemeClr val="tx1"/>
                </a:solidFill>
                <a:effectLst/>
                <a:latin typeface="+mn-lt"/>
                <a:ea typeface="+mn-ea"/>
                <a:cs typeface="+mn-cs"/>
                <a:hlinkClick r:id="rId34"/>
              </a:rPr>
              <a:t>互联网安全</a:t>
            </a:r>
            <a:r>
              <a:rPr lang="zh-CN" altLang="en-US" sz="1200" b="0" i="0" kern="1200" dirty="0" smtClean="0">
                <a:solidFill>
                  <a:schemeClr val="tx1"/>
                </a:solidFill>
                <a:effectLst/>
                <a:latin typeface="+mn-lt"/>
                <a:ea typeface="+mn-ea"/>
                <a:cs typeface="+mn-cs"/>
              </a:rPr>
              <a:t>大战进入到新阶段。我们必须明白，诸如</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等病毒，能够被轻松用来攻击任何国家。”</a:t>
            </a:r>
          </a:p>
          <a:p>
            <a:r>
              <a:rPr lang="zh-CN" altLang="en-US" sz="1200" b="0" i="0" u="sng" kern="1200" dirty="0" smtClean="0">
                <a:solidFill>
                  <a:schemeClr val="tx1"/>
                </a:solidFill>
                <a:effectLst/>
                <a:latin typeface="+mn-lt"/>
                <a:ea typeface="+mn-ea"/>
                <a:cs typeface="+mn-cs"/>
                <a:hlinkClick r:id="rId22"/>
              </a:rPr>
              <a:t>编辑本段</a:t>
            </a:r>
            <a:r>
              <a:rPr lang="zh-CN" altLang="en-US" sz="1200" b="1" i="0" kern="1200" dirty="0" smtClean="0">
                <a:solidFill>
                  <a:schemeClr val="tx1"/>
                </a:solidFill>
                <a:effectLst/>
                <a:latin typeface="+mn-lt"/>
                <a:ea typeface="+mn-ea"/>
                <a:cs typeface="+mn-cs"/>
              </a:rPr>
              <a:t>病毒危险性</a:t>
            </a:r>
          </a:p>
          <a:p>
            <a:r>
              <a:rPr lang="zh-CN" altLang="en-US" sz="1200" b="1" i="0" kern="1200" dirty="0" smtClean="0">
                <a:solidFill>
                  <a:schemeClr val="tx1"/>
                </a:solidFill>
                <a:effectLst/>
                <a:latin typeface="+mn-lt"/>
                <a:ea typeface="+mn-ea"/>
                <a:cs typeface="+mn-cs"/>
              </a:rPr>
              <a:t>高潜伏性</a:t>
            </a:r>
          </a:p>
          <a:p>
            <a:r>
              <a:rPr lang="zh-CN" altLang="en-US" sz="1200" b="0" i="0" kern="1200" dirty="0" smtClean="0">
                <a:solidFill>
                  <a:schemeClr val="tx1"/>
                </a:solidFill>
                <a:effectLst/>
                <a:latin typeface="+mn-lt"/>
                <a:ea typeface="+mn-ea"/>
                <a:cs typeface="+mn-cs"/>
              </a:rPr>
              <a:t>　　据悉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病毒出现的最早时间可追溯到 </a:t>
            </a:r>
            <a:r>
              <a:rPr lang="en-US" altLang="zh-CN" sz="1200" b="0" i="0" kern="1200" dirty="0" smtClean="0">
                <a:solidFill>
                  <a:schemeClr val="tx1"/>
                </a:solidFill>
                <a:effectLst/>
                <a:latin typeface="+mn-lt"/>
                <a:ea typeface="+mn-ea"/>
                <a:cs typeface="+mn-cs"/>
              </a:rPr>
              <a:t>2007 </a:t>
            </a:r>
            <a:r>
              <a:rPr lang="zh-CN" altLang="en-US" sz="1200" b="0" i="0" kern="1200" dirty="0" smtClean="0">
                <a:solidFill>
                  <a:schemeClr val="tx1"/>
                </a:solidFill>
                <a:effectLst/>
                <a:latin typeface="+mn-lt"/>
                <a:ea typeface="+mn-ea"/>
                <a:cs typeface="+mn-cs"/>
              </a:rPr>
              <a:t>年，并推测可能于 </a:t>
            </a:r>
            <a:r>
              <a:rPr lang="en-US" altLang="zh-CN" sz="1200" b="0" i="0" kern="1200" dirty="0" smtClean="0">
                <a:solidFill>
                  <a:schemeClr val="tx1"/>
                </a:solidFill>
                <a:effectLst/>
                <a:latin typeface="+mn-lt"/>
                <a:ea typeface="+mn-ea"/>
                <a:cs typeface="+mn-cs"/>
              </a:rPr>
              <a:t>2010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月就被攻击者放出（攻击</a:t>
            </a:r>
            <a:r>
              <a:rPr lang="zh-CN" altLang="en-US" sz="1200" b="0" i="0" u="sng" kern="1200" dirty="0" smtClean="0">
                <a:solidFill>
                  <a:schemeClr val="tx1"/>
                </a:solidFill>
                <a:effectLst/>
                <a:latin typeface="+mn-lt"/>
                <a:ea typeface="+mn-ea"/>
                <a:cs typeface="+mn-cs"/>
                <a:hlinkClick r:id="rId23"/>
              </a:rPr>
              <a:t>伊朗</a:t>
            </a:r>
            <a:r>
              <a:rPr lang="zh-CN" altLang="en-US" sz="1200" b="0" i="0" kern="1200" dirty="0" smtClean="0">
                <a:solidFill>
                  <a:schemeClr val="tx1"/>
                </a:solidFill>
                <a:effectLst/>
                <a:latin typeface="+mn-lt"/>
                <a:ea typeface="+mn-ea"/>
                <a:cs typeface="+mn-cs"/>
              </a:rPr>
              <a:t>石油部门的商业情报），但由于其结构的复杂性和攻击目标具有选择性，</a:t>
            </a:r>
            <a:r>
              <a:rPr lang="zh-CN" altLang="en-US" sz="1200" b="0" i="0" u="sng" kern="1200" dirty="0" smtClean="0">
                <a:solidFill>
                  <a:schemeClr val="tx1"/>
                </a:solidFill>
                <a:effectLst/>
                <a:latin typeface="+mn-lt"/>
                <a:ea typeface="+mn-ea"/>
                <a:cs typeface="+mn-cs"/>
                <a:hlinkClick r:id="rId35"/>
              </a:rPr>
              <a:t>安全软件</a:t>
            </a:r>
            <a:r>
              <a:rPr lang="zh-CN" altLang="en-US" sz="1200" b="0" i="0" kern="1200" dirty="0" smtClean="0">
                <a:solidFill>
                  <a:schemeClr val="tx1"/>
                </a:solidFill>
                <a:effectLst/>
                <a:latin typeface="+mn-lt"/>
                <a:ea typeface="+mn-ea"/>
                <a:cs typeface="+mn-cs"/>
              </a:rPr>
              <a:t>一直未能发现它。目前一致看法是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病毒可能已经以某种形式活跃了长达 </a:t>
            </a:r>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至 </a:t>
            </a:r>
            <a:r>
              <a:rPr lang="en-US" altLang="zh-CN" sz="1200" b="0" i="0" kern="1200" dirty="0" smtClean="0">
                <a:solidFill>
                  <a:schemeClr val="tx1"/>
                </a:solidFill>
                <a:effectLst/>
                <a:latin typeface="+mn-lt"/>
                <a:ea typeface="+mn-ea"/>
                <a:cs typeface="+mn-cs"/>
              </a:rPr>
              <a:t>8 </a:t>
            </a:r>
            <a:r>
              <a:rPr lang="zh-CN" altLang="en-US" sz="1200" b="0" i="0" kern="1200" dirty="0" smtClean="0">
                <a:solidFill>
                  <a:schemeClr val="tx1"/>
                </a:solidFill>
                <a:effectLst/>
                <a:latin typeface="+mn-lt"/>
                <a:ea typeface="+mn-ea"/>
                <a:cs typeface="+mn-cs"/>
              </a:rPr>
              <a:t>年的时间，甚至还可能更久。这种高潜伏性很是危险。此外，一旦完成搜集数据任务，这些病毒还可自行毁灭，这也是其能够长期潜伏的原因之一。</a:t>
            </a:r>
            <a:r>
              <a:rPr lang="zh-CN" altLang="en-US" sz="1200" b="1" i="0" kern="1200" dirty="0" smtClean="0">
                <a:solidFill>
                  <a:schemeClr val="tx1"/>
                </a:solidFill>
                <a:effectLst/>
                <a:latin typeface="+mn-lt"/>
                <a:ea typeface="+mn-ea"/>
                <a:cs typeface="+mn-cs"/>
              </a:rPr>
              <a:t>高危害性</a:t>
            </a:r>
          </a:p>
          <a:p>
            <a:pPr latinLnBrk="1"/>
            <a:r>
              <a:rPr lang="zh-CN" altLang="en-US" sz="1200" b="0" i="0" kern="1200" dirty="0" smtClean="0">
                <a:solidFill>
                  <a:schemeClr val="tx1"/>
                </a:solidFill>
                <a:effectLst/>
                <a:latin typeface="+mn-lt"/>
                <a:ea typeface="+mn-ea"/>
                <a:cs typeface="+mn-cs"/>
              </a:rPr>
              <a:t>　　一旦感染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病毒并激活组件后，它会运用包括键盘，屏幕，麦克风，移动存储设备，网络，</a:t>
            </a:r>
            <a:r>
              <a:rPr lang="en-US" altLang="zh-CN" sz="1200" b="0" i="0" kern="1200" dirty="0" smtClean="0">
                <a:solidFill>
                  <a:schemeClr val="tx1"/>
                </a:solidFill>
                <a:effectLst/>
                <a:latin typeface="+mn-lt"/>
                <a:ea typeface="+mn-ea"/>
                <a:cs typeface="+mn-cs"/>
              </a:rPr>
              <a:t>WIFI</a:t>
            </a:r>
            <a:r>
              <a:rPr lang="zh-CN" altLang="en-US" sz="1200" b="0" i="0" kern="1200" dirty="0" smtClean="0">
                <a:solidFill>
                  <a:schemeClr val="tx1"/>
                </a:solidFill>
                <a:effectLst/>
                <a:latin typeface="+mn-lt"/>
                <a:ea typeface="+mn-ea"/>
                <a:cs typeface="+mn-cs"/>
              </a:rPr>
              <a:t>，蓝牙，</a:t>
            </a:r>
            <a:r>
              <a:rPr lang="zh-CN" altLang="en-US" sz="1200" b="0" i="0" u="none" strike="noStrike" kern="1200" dirty="0" smtClean="0">
                <a:solidFill>
                  <a:schemeClr val="tx1"/>
                </a:solidFill>
                <a:effectLst/>
                <a:latin typeface="+mn-lt"/>
                <a:ea typeface="+mn-ea"/>
                <a:cs typeface="+mn-cs"/>
                <a:hlinkClick r:id="rId36" tooltip="查看图片"/>
              </a:rPr>
              <a:t>  </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病毒可能的传播方式</a:t>
            </a:r>
          </a:p>
          <a:p>
            <a:r>
              <a:rPr lang="en-US" altLang="zh-CN" sz="1200" b="0" i="0" kern="1200" dirty="0" smtClean="0">
                <a:solidFill>
                  <a:schemeClr val="tx1"/>
                </a:solidFill>
                <a:effectLst/>
                <a:latin typeface="+mn-lt"/>
                <a:ea typeface="+mn-ea"/>
                <a:cs typeface="+mn-cs"/>
              </a:rPr>
              <a:t>USB</a:t>
            </a:r>
            <a:r>
              <a:rPr lang="zh-CN" altLang="en-US" sz="1200" b="0" i="0" kern="1200" dirty="0" smtClean="0">
                <a:solidFill>
                  <a:schemeClr val="tx1"/>
                </a:solidFill>
                <a:effectLst/>
                <a:latin typeface="+mn-lt"/>
                <a:ea typeface="+mn-ea"/>
                <a:cs typeface="+mn-cs"/>
              </a:rPr>
              <a:t>和系统进程在内的所有的可能条件去收集信息，然后将用户浏览网页、通讯通话、账号密码以至键盘输入等纪录，甚至利用蓝牙功能窃取与被感染电脑相连的智能手机、平板电脑中的文件发送给远程操控病毒的服务器。此外，即便与服务器的联系被切断，攻击者依然可通过蓝牙信号对被感染计算机进行近距离控制。从功能角度是非常强大的，可以称之为偷盗技术全能，覆盖了用户使用电脑的所有输入输出的接口。</a:t>
            </a:r>
          </a:p>
          <a:p>
            <a:r>
              <a:rPr lang="zh-CN" altLang="en-US" sz="1200" b="0" i="0" kern="1200" dirty="0" smtClean="0">
                <a:solidFill>
                  <a:schemeClr val="tx1"/>
                </a:solidFill>
                <a:effectLst/>
                <a:latin typeface="+mn-lt"/>
                <a:ea typeface="+mn-ea"/>
                <a:cs typeface="+mn-cs"/>
              </a:rPr>
              <a:t>　　当然这种全方位的获取信息并不是针对每个人的，</a:t>
            </a:r>
            <a:r>
              <a:rPr lang="zh-CN" altLang="en-US" sz="1200" b="0" i="0" u="sng" kern="1200" dirty="0" smtClean="0">
                <a:solidFill>
                  <a:schemeClr val="tx1"/>
                </a:solidFill>
                <a:effectLst/>
                <a:latin typeface="+mn-lt"/>
                <a:ea typeface="+mn-ea"/>
                <a:cs typeface="+mn-cs"/>
                <a:hlinkClick r:id="rId14"/>
              </a:rPr>
              <a:t>微软</a:t>
            </a:r>
            <a:r>
              <a:rPr lang="zh-CN" altLang="en-US" sz="1200" b="0" i="0" kern="1200" dirty="0" smtClean="0">
                <a:solidFill>
                  <a:schemeClr val="tx1"/>
                </a:solidFill>
                <a:effectLst/>
                <a:latin typeface="+mn-lt"/>
                <a:ea typeface="+mn-ea"/>
                <a:cs typeface="+mn-cs"/>
              </a:rPr>
              <a:t>也表示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病毒主要用于进行高度复杂且极具针对性的攻击，它会从 </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、电子表格和 </a:t>
            </a:r>
            <a:r>
              <a:rPr lang="en-US" altLang="zh-CN" sz="1200" b="0" i="0" kern="1200" dirty="0" smtClean="0">
                <a:solidFill>
                  <a:schemeClr val="tx1"/>
                </a:solidFill>
                <a:effectLst/>
                <a:latin typeface="+mn-lt"/>
                <a:ea typeface="+mn-ea"/>
                <a:cs typeface="+mn-cs"/>
              </a:rPr>
              <a:t>Word </a:t>
            </a:r>
            <a:r>
              <a:rPr lang="zh-CN" altLang="en-US" sz="1200" b="0" i="0" kern="1200" dirty="0" smtClean="0">
                <a:solidFill>
                  <a:schemeClr val="tx1"/>
                </a:solidFill>
                <a:effectLst/>
                <a:latin typeface="+mn-lt"/>
                <a:ea typeface="+mn-ea"/>
                <a:cs typeface="+mn-cs"/>
              </a:rPr>
              <a:t>文档等文件中提取 </a:t>
            </a:r>
            <a:r>
              <a:rPr lang="en-US" altLang="zh-CN" sz="1200" b="0" i="0" kern="1200" dirty="0" smtClean="0">
                <a:solidFill>
                  <a:schemeClr val="tx1"/>
                </a:solidFill>
                <a:effectLst/>
                <a:latin typeface="+mn-lt"/>
                <a:ea typeface="+mn-ea"/>
                <a:cs typeface="+mn-cs"/>
              </a:rPr>
              <a:t>1KB </a:t>
            </a:r>
            <a:r>
              <a:rPr lang="zh-CN" altLang="en-US" sz="1200" b="0" i="0" kern="1200" dirty="0" smtClean="0">
                <a:solidFill>
                  <a:schemeClr val="tx1"/>
                </a:solidFill>
                <a:effectLst/>
                <a:latin typeface="+mn-lt"/>
                <a:ea typeface="+mn-ea"/>
                <a:cs typeface="+mn-cs"/>
              </a:rPr>
              <a:t>样本，压缩和上传样本到命令控制服务器，然后攻击者发出指令抓取他们感兴趣的特定文档。据悉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病毒在所有文件中对 </a:t>
            </a:r>
            <a:r>
              <a:rPr lang="en-US" altLang="zh-CN" sz="1200" b="0" i="0" kern="1200" dirty="0" smtClean="0">
                <a:solidFill>
                  <a:schemeClr val="tx1"/>
                </a:solidFill>
                <a:effectLst/>
                <a:latin typeface="+mn-lt"/>
                <a:ea typeface="+mn-ea"/>
                <a:cs typeface="+mn-cs"/>
              </a:rPr>
              <a:t>AutoCAD </a:t>
            </a:r>
            <a:r>
              <a:rPr lang="zh-CN" altLang="en-US" sz="1200" b="0" i="0" kern="1200" dirty="0" smtClean="0">
                <a:solidFill>
                  <a:schemeClr val="tx1"/>
                </a:solidFill>
                <a:effectLst/>
                <a:latin typeface="+mn-lt"/>
                <a:ea typeface="+mn-ea"/>
                <a:cs typeface="+mn-cs"/>
              </a:rPr>
              <a:t>绘图文件最为感兴趣。</a:t>
            </a:r>
          </a:p>
          <a:p>
            <a:pPr latinLnBrk="1"/>
            <a:r>
              <a:rPr lang="zh-CN" altLang="en-US" sz="1200" b="0" i="0" kern="1200" dirty="0" smtClean="0">
                <a:solidFill>
                  <a:schemeClr val="tx1"/>
                </a:solidFill>
                <a:effectLst/>
                <a:latin typeface="+mn-lt"/>
                <a:ea typeface="+mn-ea"/>
                <a:cs typeface="+mn-cs"/>
              </a:rPr>
              <a:t>　　最近，微软安全调查人员表示，此前具有高针对性的 </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病毒目前已经开始攻击使用 </a:t>
            </a:r>
            <a:r>
              <a:rPr lang="en-US" altLang="zh-CN" sz="1200" b="0" i="0" kern="1200" dirty="0" smtClean="0">
                <a:solidFill>
                  <a:schemeClr val="tx1"/>
                </a:solidFill>
                <a:effectLst/>
                <a:latin typeface="+mn-lt"/>
                <a:ea typeface="+mn-ea"/>
                <a:cs typeface="+mn-cs"/>
              </a:rPr>
              <a:t>Windows Update </a:t>
            </a:r>
            <a:r>
              <a:rPr lang="zh-CN" altLang="en-US" sz="1200" b="0" i="0" kern="1200" dirty="0" smtClean="0">
                <a:solidFill>
                  <a:schemeClr val="tx1"/>
                </a:solidFill>
                <a:effectLst/>
                <a:latin typeface="+mn-lt"/>
                <a:ea typeface="+mn-ea"/>
                <a:cs typeface="+mn-cs"/>
              </a:rPr>
              <a:t>的微软用户，微软认为这种情况是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病毒使用的某些技术被一些低级攻击者用于了更广泛的攻击，它通过设置伪造的服务器，绕过合法的 </a:t>
            </a:r>
            <a:r>
              <a:rPr lang="en-US" altLang="zh-CN" sz="1200" b="0" i="0" kern="1200" dirty="0" smtClean="0">
                <a:solidFill>
                  <a:schemeClr val="tx1"/>
                </a:solidFill>
                <a:effectLst/>
                <a:latin typeface="+mn-lt"/>
                <a:ea typeface="+mn-ea"/>
                <a:cs typeface="+mn-cs"/>
              </a:rPr>
              <a:t>Windows Update</a:t>
            </a:r>
            <a:r>
              <a:rPr lang="zh-CN" altLang="en-US" sz="1200" b="0" i="0" kern="1200" dirty="0" smtClean="0">
                <a:solidFill>
                  <a:schemeClr val="tx1"/>
                </a:solidFill>
                <a:effectLst/>
                <a:latin typeface="+mn-lt"/>
                <a:ea typeface="+mn-ea"/>
                <a:cs typeface="+mn-cs"/>
              </a:rPr>
              <a:t>，当电脑连接到网络上时，用户们就会看到伪装成正版的微软更新软件，而此时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病毒就从伪造的服务器传输到电脑里。这种利用微软</a:t>
            </a:r>
            <a:r>
              <a:rPr lang="zh-CN" altLang="en-US" sz="1200" b="0" i="0" u="sng" kern="1200" dirty="0" smtClean="0">
                <a:solidFill>
                  <a:schemeClr val="tx1"/>
                </a:solidFill>
                <a:effectLst/>
                <a:latin typeface="+mn-lt"/>
                <a:ea typeface="+mn-ea"/>
                <a:cs typeface="+mn-cs"/>
                <a:hlinkClick r:id="rId37"/>
              </a:rPr>
              <a:t>数字签名</a:t>
            </a:r>
            <a:r>
              <a:rPr lang="zh-CN" altLang="en-US" sz="1200" b="0" i="0" kern="1200" dirty="0" smtClean="0">
                <a:solidFill>
                  <a:schemeClr val="tx1"/>
                </a:solidFill>
                <a:effectLst/>
                <a:latin typeface="+mn-lt"/>
                <a:ea typeface="+mn-ea"/>
                <a:cs typeface="+mn-cs"/>
              </a:rPr>
              <a:t>欺骗</a:t>
            </a:r>
            <a:r>
              <a:rPr lang="zh-CN" altLang="en-US" sz="1200" b="0" i="0" u="sng" kern="1200" dirty="0" smtClean="0">
                <a:solidFill>
                  <a:schemeClr val="tx1"/>
                </a:solidFill>
                <a:effectLst/>
                <a:latin typeface="+mn-lt"/>
                <a:ea typeface="+mn-ea"/>
                <a:cs typeface="+mn-cs"/>
                <a:hlinkClick r:id="rId38"/>
              </a:rPr>
              <a:t>漏洞</a:t>
            </a:r>
            <a:r>
              <a:rPr lang="zh-CN" altLang="en-US" sz="1200" b="0" i="0" kern="1200" dirty="0" smtClean="0">
                <a:solidFill>
                  <a:schemeClr val="tx1"/>
                </a:solidFill>
                <a:effectLst/>
                <a:latin typeface="+mn-lt"/>
                <a:ea typeface="+mn-ea"/>
                <a:cs typeface="+mn-cs"/>
              </a:rPr>
              <a:t>进行伪装，使其看起来“像是由微软发布的软件”，突破了众多</a:t>
            </a:r>
            <a:r>
              <a:rPr lang="zh-CN" altLang="en-US" sz="1200" b="0" i="0" u="sng" kern="1200" dirty="0" smtClean="0">
                <a:solidFill>
                  <a:schemeClr val="tx1"/>
                </a:solidFill>
                <a:effectLst/>
                <a:latin typeface="+mn-lt"/>
                <a:ea typeface="+mn-ea"/>
                <a:cs typeface="+mn-cs"/>
                <a:hlinkClick r:id="rId39"/>
              </a:rPr>
              <a:t>杀毒软件</a:t>
            </a:r>
            <a:r>
              <a:rPr lang="zh-CN" altLang="en-US" sz="1200" b="0" i="0" kern="1200" dirty="0" smtClean="0">
                <a:solidFill>
                  <a:schemeClr val="tx1"/>
                </a:solidFill>
                <a:effectLst/>
                <a:latin typeface="+mn-lt"/>
                <a:ea typeface="+mn-ea"/>
                <a:cs typeface="+mn-cs"/>
              </a:rPr>
              <a:t>的拦截。目前微软已发布“灭火”</a:t>
            </a:r>
            <a:r>
              <a:rPr lang="zh-CN" altLang="en-US" sz="1200" b="0" i="0" u="sng" kern="1200" dirty="0" smtClean="0">
                <a:solidFill>
                  <a:schemeClr val="tx1"/>
                </a:solidFill>
                <a:effectLst/>
                <a:latin typeface="+mn-lt"/>
                <a:ea typeface="+mn-ea"/>
                <a:cs typeface="+mn-cs"/>
                <a:hlinkClick r:id="rId40"/>
              </a:rPr>
              <a:t>补丁</a:t>
            </a:r>
            <a:r>
              <a:rPr lang="zh-CN" altLang="en-US" sz="1200" b="0" i="0" kern="1200" dirty="0" smtClean="0">
                <a:solidFill>
                  <a:schemeClr val="tx1"/>
                </a:solidFill>
                <a:effectLst/>
                <a:latin typeface="+mn-lt"/>
                <a:ea typeface="+mn-ea"/>
                <a:cs typeface="+mn-cs"/>
              </a:rPr>
              <a:t>补丁号为</a:t>
            </a:r>
            <a:r>
              <a:rPr lang="en-US" altLang="zh-CN" sz="1200" b="0" i="0" kern="1200" dirty="0" smtClean="0">
                <a:solidFill>
                  <a:schemeClr val="tx1"/>
                </a:solidFill>
                <a:effectLst/>
                <a:latin typeface="+mn-lt"/>
                <a:ea typeface="+mn-ea"/>
                <a:cs typeface="+mn-cs"/>
              </a:rPr>
              <a:t>KB2718704</a:t>
            </a:r>
            <a:r>
              <a:rPr lang="zh-CN" altLang="en-US" sz="1200" b="0" i="0" kern="1200" dirty="0" smtClean="0">
                <a:solidFill>
                  <a:schemeClr val="tx1"/>
                </a:solidFill>
                <a:effectLst/>
                <a:latin typeface="+mn-lt"/>
                <a:ea typeface="+mn-ea"/>
                <a:cs typeface="+mn-cs"/>
              </a:rPr>
              <a:t>）证书授权来消除此风险。虽然这些措施缓解（了目前 </a:t>
            </a:r>
            <a:r>
              <a:rPr lang="en-US" altLang="zh-CN" sz="1200" b="0" i="0" kern="1200" dirty="0" smtClean="0">
                <a:solidFill>
                  <a:schemeClr val="tx1"/>
                </a:solidFill>
                <a:effectLst/>
                <a:latin typeface="+mn-lt"/>
                <a:ea typeface="+mn-ea"/>
                <a:cs typeface="+mn-cs"/>
              </a:rPr>
              <a:t>Windows </a:t>
            </a:r>
            <a:r>
              <a:rPr lang="zh-CN" altLang="en-US" sz="1200" b="0" i="0" kern="1200" dirty="0" smtClean="0">
                <a:solidFill>
                  <a:schemeClr val="tx1"/>
                </a:solidFill>
                <a:effectLst/>
                <a:latin typeface="+mn-lt"/>
                <a:ea typeface="+mn-ea"/>
                <a:cs typeface="+mn-cs"/>
              </a:rPr>
              <a:t>用户受到并新增了三个的威胁，但其还还没有彻底根治解决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a:t>
            </a:r>
            <a:r>
              <a:rPr lang="zh-CN" altLang="en-US" sz="1200" b="0" i="0" u="none" strike="noStrike" kern="1200" dirty="0" smtClean="0">
                <a:solidFill>
                  <a:schemeClr val="tx1"/>
                </a:solidFill>
                <a:effectLst/>
                <a:latin typeface="+mn-lt"/>
                <a:ea typeface="+mn-ea"/>
                <a:cs typeface="+mn-cs"/>
                <a:hlinkClick r:id="rId41" tooltip="查看图片"/>
              </a:rPr>
              <a:t>  </a:t>
            </a:r>
            <a:r>
              <a:rPr lang="zh-CN" altLang="en-US" sz="1200" b="0" i="0" kern="1200" dirty="0" smtClean="0">
                <a:solidFill>
                  <a:schemeClr val="tx1"/>
                </a:solidFill>
                <a:effectLst/>
                <a:latin typeface="+mn-lt"/>
                <a:ea typeface="+mn-ea"/>
                <a:cs typeface="+mn-cs"/>
              </a:rPr>
              <a:t>病毒感染范围</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病毒开始主要集中攻击</a:t>
            </a:r>
            <a:r>
              <a:rPr lang="zh-CN" altLang="en-US" sz="1200" b="0" i="0" u="sng" kern="1200" dirty="0" smtClean="0">
                <a:solidFill>
                  <a:schemeClr val="tx1"/>
                </a:solidFill>
                <a:effectLst/>
                <a:latin typeface="+mn-lt"/>
                <a:ea typeface="+mn-ea"/>
                <a:cs typeface="+mn-cs"/>
                <a:hlinkClick r:id="rId42"/>
              </a:rPr>
              <a:t>中东地区</a:t>
            </a:r>
            <a:r>
              <a:rPr lang="zh-CN" altLang="en-US" sz="1200" b="0" i="0" kern="1200" dirty="0" smtClean="0">
                <a:solidFill>
                  <a:schemeClr val="tx1"/>
                </a:solidFill>
                <a:effectLst/>
                <a:latin typeface="+mn-lt"/>
                <a:ea typeface="+mn-ea"/>
                <a:cs typeface="+mn-cs"/>
              </a:rPr>
              <a:t>，包括</a:t>
            </a:r>
            <a:r>
              <a:rPr lang="zh-CN" altLang="en-US" sz="1200" b="0" i="0" u="sng" kern="1200" dirty="0" smtClean="0">
                <a:solidFill>
                  <a:schemeClr val="tx1"/>
                </a:solidFill>
                <a:effectLst/>
                <a:latin typeface="+mn-lt"/>
                <a:ea typeface="+mn-ea"/>
                <a:cs typeface="+mn-cs"/>
                <a:hlinkClick r:id="rId23"/>
              </a:rPr>
              <a:t>伊朗</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189 </a:t>
            </a:r>
            <a:r>
              <a:rPr lang="zh-CN" altLang="en-US" sz="1200" b="0" i="0" kern="1200" dirty="0" smtClean="0">
                <a:solidFill>
                  <a:schemeClr val="tx1"/>
                </a:solidFill>
                <a:effectLst/>
                <a:latin typeface="+mn-lt"/>
                <a:ea typeface="+mn-ea"/>
                <a:cs typeface="+mn-cs"/>
              </a:rPr>
              <a:t>例、</a:t>
            </a:r>
            <a:r>
              <a:rPr lang="zh-CN" altLang="en-US" sz="1200" b="0" i="0" u="sng" kern="1200" dirty="0" smtClean="0">
                <a:solidFill>
                  <a:schemeClr val="tx1"/>
                </a:solidFill>
                <a:effectLst/>
                <a:latin typeface="+mn-lt"/>
                <a:ea typeface="+mn-ea"/>
                <a:cs typeface="+mn-cs"/>
                <a:hlinkClick r:id="rId43"/>
              </a:rPr>
              <a:t>以色列</a:t>
            </a:r>
            <a:r>
              <a:rPr lang="zh-CN" altLang="en-US" sz="1200" b="0" i="0" kern="1200" dirty="0" smtClean="0">
                <a:solidFill>
                  <a:schemeClr val="tx1"/>
                </a:solidFill>
                <a:effectLst/>
                <a:latin typeface="+mn-lt"/>
                <a:ea typeface="+mn-ea"/>
                <a:cs typeface="+mn-cs"/>
              </a:rPr>
              <a:t>和</a:t>
            </a:r>
            <a:r>
              <a:rPr lang="zh-CN" altLang="en-US" sz="1200" b="0" i="0" u="sng" kern="1200" dirty="0" smtClean="0">
                <a:solidFill>
                  <a:schemeClr val="tx1"/>
                </a:solidFill>
                <a:effectLst/>
                <a:latin typeface="+mn-lt"/>
                <a:ea typeface="+mn-ea"/>
                <a:cs typeface="+mn-cs"/>
                <a:hlinkClick r:id="rId44"/>
              </a:rPr>
              <a:t>巴勒斯坦</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98 </a:t>
            </a:r>
            <a:r>
              <a:rPr lang="zh-CN" altLang="en-US" sz="1200" b="0" i="0" kern="1200" dirty="0" smtClean="0">
                <a:solidFill>
                  <a:schemeClr val="tx1"/>
                </a:solidFill>
                <a:effectLst/>
                <a:latin typeface="+mn-lt"/>
                <a:ea typeface="+mn-ea"/>
                <a:cs typeface="+mn-cs"/>
              </a:rPr>
              <a:t>例，以及</a:t>
            </a:r>
            <a:r>
              <a:rPr lang="zh-CN" altLang="en-US" sz="1200" b="0" i="0" u="sng" kern="1200" dirty="0" smtClean="0">
                <a:solidFill>
                  <a:schemeClr val="tx1"/>
                </a:solidFill>
                <a:effectLst/>
                <a:latin typeface="+mn-lt"/>
                <a:ea typeface="+mn-ea"/>
                <a:cs typeface="+mn-cs"/>
                <a:hlinkClick r:id="rId25"/>
              </a:rPr>
              <a:t>叙利亚</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24"/>
              </a:rPr>
              <a:t>黎巴嫩</a:t>
            </a:r>
            <a:r>
              <a:rPr lang="zh-CN" altLang="en-US" sz="1200" b="0" i="0" kern="1200" dirty="0" smtClean="0">
                <a:solidFill>
                  <a:schemeClr val="tx1"/>
                </a:solidFill>
                <a:effectLst/>
                <a:latin typeface="+mn-lt"/>
                <a:ea typeface="+mn-ea"/>
                <a:cs typeface="+mn-cs"/>
              </a:rPr>
              <a:t>、</a:t>
            </a:r>
            <a:r>
              <a:rPr lang="zh-CN" altLang="en-US" sz="1200" b="0" i="0" u="sng" kern="1200" dirty="0" smtClean="0">
                <a:solidFill>
                  <a:schemeClr val="tx1"/>
                </a:solidFill>
                <a:effectLst/>
                <a:latin typeface="+mn-lt"/>
                <a:ea typeface="+mn-ea"/>
                <a:cs typeface="+mn-cs"/>
                <a:hlinkClick r:id="rId45"/>
              </a:rPr>
              <a:t>沙特</a:t>
            </a:r>
            <a:r>
              <a:rPr lang="zh-CN" altLang="en-US" sz="1200" b="0" i="0" kern="1200" dirty="0" smtClean="0">
                <a:solidFill>
                  <a:schemeClr val="tx1"/>
                </a:solidFill>
                <a:effectLst/>
                <a:latin typeface="+mn-lt"/>
                <a:ea typeface="+mn-ea"/>
                <a:cs typeface="+mn-cs"/>
              </a:rPr>
              <a:t>等国家。目前世界范围内受感染电脑数量估测在 </a:t>
            </a:r>
            <a:r>
              <a:rPr lang="en-US" altLang="zh-CN" sz="1200" b="0" i="0" kern="1200" dirty="0" smtClean="0">
                <a:solidFill>
                  <a:schemeClr val="tx1"/>
                </a:solidFill>
                <a:effectLst/>
                <a:latin typeface="+mn-lt"/>
                <a:ea typeface="+mn-ea"/>
                <a:cs typeface="+mn-cs"/>
              </a:rPr>
              <a:t>1000 </a:t>
            </a:r>
            <a:r>
              <a:rPr lang="zh-CN" altLang="en-US" sz="1200" b="0" i="0" kern="1200" dirty="0" smtClean="0">
                <a:solidFill>
                  <a:schemeClr val="tx1"/>
                </a:solidFill>
                <a:effectLst/>
                <a:latin typeface="+mn-lt"/>
                <a:ea typeface="+mn-ea"/>
                <a:cs typeface="+mn-cs"/>
              </a:rPr>
              <a:t>至 </a:t>
            </a:r>
            <a:r>
              <a:rPr lang="en-US" altLang="zh-CN" sz="1200" b="0" i="0" kern="1200" dirty="0" smtClean="0">
                <a:solidFill>
                  <a:schemeClr val="tx1"/>
                </a:solidFill>
                <a:effectLst/>
                <a:latin typeface="+mn-lt"/>
                <a:ea typeface="+mn-ea"/>
                <a:cs typeface="+mn-cs"/>
              </a:rPr>
              <a:t>5000 </a:t>
            </a:r>
            <a:r>
              <a:rPr lang="zh-CN" altLang="en-US" sz="1200" b="0" i="0" kern="1200" dirty="0" smtClean="0">
                <a:solidFill>
                  <a:schemeClr val="tx1"/>
                </a:solidFill>
                <a:effectLst/>
                <a:latin typeface="+mn-lt"/>
                <a:ea typeface="+mn-ea"/>
                <a:cs typeface="+mn-cs"/>
              </a:rPr>
              <a:t>台之间。目前推测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病毒与之前攻击伊朗核设施和工业控制系统的 </a:t>
            </a:r>
            <a:r>
              <a:rPr lang="en-US" altLang="zh-CN" sz="1200" b="0" i="0" kern="1200" dirty="0" err="1" smtClean="0">
                <a:solidFill>
                  <a:schemeClr val="tx1"/>
                </a:solidFill>
                <a:effectLst/>
                <a:latin typeface="+mn-lt"/>
                <a:ea typeface="+mn-ea"/>
                <a:cs typeface="+mn-cs"/>
              </a:rPr>
              <a:t>stuxnet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（震网）和 </a:t>
            </a:r>
            <a:r>
              <a:rPr lang="en-US" altLang="zh-CN" sz="1200" b="0" i="0" kern="1200" dirty="0" err="1" smtClean="0">
                <a:solidFill>
                  <a:schemeClr val="tx1"/>
                </a:solidFill>
                <a:effectLst/>
                <a:latin typeface="+mn-lt"/>
                <a:ea typeface="+mn-ea"/>
                <a:cs typeface="+mn-cs"/>
              </a:rPr>
              <a:t>Duqu</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（毒区）有关联，并被认为可能是由某些国家政府机构提供大量资金和技术支持而研制的，目的为用于</a:t>
            </a:r>
            <a:r>
              <a:rPr lang="zh-CN" altLang="en-US" sz="1200" b="0" i="0" u="sng" kern="1200" dirty="0" smtClean="0">
                <a:solidFill>
                  <a:schemeClr val="tx1"/>
                </a:solidFill>
                <a:effectLst/>
                <a:latin typeface="+mn-lt"/>
                <a:ea typeface="+mn-ea"/>
                <a:cs typeface="+mn-cs"/>
                <a:hlinkClick r:id="rId46"/>
              </a:rPr>
              <a:t>网络战争</a:t>
            </a:r>
            <a:r>
              <a:rPr lang="zh-CN" altLang="en-US" sz="1200" b="0" i="0" kern="1200" dirty="0" smtClean="0">
                <a:solidFill>
                  <a:schemeClr val="tx1"/>
                </a:solidFill>
                <a:effectLst/>
                <a:latin typeface="+mn-lt"/>
                <a:ea typeface="+mn-ea"/>
                <a:cs typeface="+mn-cs"/>
              </a:rPr>
              <a:t>。</a:t>
            </a:r>
          </a:p>
          <a:p>
            <a:r>
              <a:rPr lang="zh-CN" altLang="en-US" sz="1200" b="0" i="0" u="sng" kern="1200" dirty="0" smtClean="0">
                <a:solidFill>
                  <a:schemeClr val="tx1"/>
                </a:solidFill>
                <a:effectLst/>
                <a:latin typeface="+mn-lt"/>
                <a:ea typeface="+mn-ea"/>
                <a:cs typeface="+mn-cs"/>
                <a:hlinkClick r:id="rId22"/>
              </a:rPr>
              <a:t>编辑本段</a:t>
            </a:r>
            <a:r>
              <a:rPr lang="zh-CN" altLang="en-US" sz="1200" b="1" i="0" kern="1200" dirty="0" smtClean="0">
                <a:solidFill>
                  <a:schemeClr val="tx1"/>
                </a:solidFill>
                <a:effectLst/>
                <a:latin typeface="+mn-lt"/>
                <a:ea typeface="+mn-ea"/>
                <a:cs typeface="+mn-cs"/>
              </a:rPr>
              <a:t>间谍软件</a:t>
            </a:r>
          </a:p>
          <a:p>
            <a:r>
              <a:rPr lang="zh-CN" altLang="en-US" sz="1200" b="0" i="0" kern="1200" dirty="0" smtClean="0">
                <a:solidFill>
                  <a:schemeClr val="tx1"/>
                </a:solidFill>
                <a:effectLst/>
                <a:latin typeface="+mn-lt"/>
                <a:ea typeface="+mn-ea"/>
                <a:cs typeface="+mn-cs"/>
              </a:rPr>
              <a:t>　　</a:t>
            </a:r>
            <a:r>
              <a:rPr lang="zh-CN" altLang="en-US" sz="1200" b="0" i="0" u="sng" kern="1200" dirty="0" smtClean="0">
                <a:solidFill>
                  <a:schemeClr val="tx1"/>
                </a:solidFill>
                <a:effectLst/>
                <a:latin typeface="+mn-lt"/>
                <a:ea typeface="+mn-ea"/>
                <a:cs typeface="+mn-cs"/>
                <a:hlinkClick r:id="rId5"/>
              </a:rPr>
              <a:t>卡巴斯基</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病毒的初步分析发现，攻击者散布</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主要用意是：对被感染机器的用户活动加以跟踪并盗取相关信息，其中包括文档、谈话录音和用户敲击计算机键盘情况等信息。此外，该病毒还会在被感染机器上开启后门，以方便攻击者对已安装到被感染机器当中的工具包加以修订，同时为该工具包增加新功能。</a:t>
            </a:r>
          </a:p>
          <a:p>
            <a:r>
              <a:rPr lang="zh-CN" altLang="en-US" sz="1200" b="0" i="0" kern="1200" dirty="0" smtClean="0">
                <a:solidFill>
                  <a:schemeClr val="tx1"/>
                </a:solidFill>
                <a:effectLst/>
                <a:latin typeface="+mn-lt"/>
                <a:ea typeface="+mn-ea"/>
                <a:cs typeface="+mn-cs"/>
              </a:rPr>
              <a:t>　　卡巴斯基认为，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是迄今为止所发现攻击机制最为复杂、威胁程度最高的</a:t>
            </a:r>
            <a:r>
              <a:rPr lang="zh-CN" altLang="en-US" sz="1200" b="0" i="0" u="sng" kern="1200" dirty="0" smtClean="0">
                <a:solidFill>
                  <a:schemeClr val="tx1"/>
                </a:solidFill>
                <a:effectLst/>
                <a:latin typeface="+mn-lt"/>
                <a:ea typeface="+mn-ea"/>
                <a:cs typeface="+mn-cs"/>
                <a:hlinkClick r:id="rId47"/>
              </a:rPr>
              <a:t>计算机病毒</a:t>
            </a:r>
            <a:r>
              <a:rPr lang="zh-CN" altLang="en-US" sz="1200" b="0" i="0" kern="1200" dirty="0" smtClean="0">
                <a:solidFill>
                  <a:schemeClr val="tx1"/>
                </a:solidFill>
                <a:effectLst/>
                <a:latin typeface="+mn-lt"/>
                <a:ea typeface="+mn-ea"/>
                <a:cs typeface="+mn-cs"/>
              </a:rPr>
              <a:t>之一。卡巴斯基首席安全专家亚历山大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戈斯捷夫</a:t>
            </a:r>
            <a:r>
              <a:rPr lang="en-US" altLang="zh-CN" sz="1200" b="0" i="0" kern="1200" dirty="0" smtClean="0">
                <a:solidFill>
                  <a:schemeClr val="tx1"/>
                </a:solidFill>
                <a:effectLst/>
                <a:latin typeface="+mn-lt"/>
                <a:ea typeface="+mn-ea"/>
                <a:cs typeface="+mn-cs"/>
              </a:rPr>
              <a:t>(Alexander </a:t>
            </a:r>
            <a:r>
              <a:rPr lang="en-US" altLang="zh-CN" sz="1200" b="0" i="0" kern="1200" dirty="0" err="1" smtClean="0">
                <a:solidFill>
                  <a:schemeClr val="tx1"/>
                </a:solidFill>
                <a:effectLst/>
                <a:latin typeface="+mn-lt"/>
                <a:ea typeface="+mn-ea"/>
                <a:cs typeface="+mn-cs"/>
              </a:rPr>
              <a:t>Gostev</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表示：“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病毒的编写和攻击机制都非常复杂。”</a:t>
            </a:r>
          </a:p>
          <a:p>
            <a:r>
              <a:rPr lang="zh-CN" altLang="en-US" sz="1200" b="0" i="0" kern="1200" dirty="0" smtClean="0">
                <a:solidFill>
                  <a:schemeClr val="tx1"/>
                </a:solidFill>
                <a:effectLst/>
                <a:latin typeface="+mn-lt"/>
                <a:ea typeface="+mn-ea"/>
                <a:cs typeface="+mn-cs"/>
              </a:rPr>
              <a:t>　　戈斯捷夫认为，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病毒最早可能于</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月就被攻击者放出，但一直没能被其他安全公司发现，“</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包含了大量代码。而过去两年中一直没有被安全公司检测到，这种现象相当令人感到奇怪。”戈斯捷夫还表示，一些线索暗示，</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出现的最早时间甚至可追溯到</a:t>
            </a:r>
            <a:r>
              <a:rPr lang="en-US" altLang="zh-CN" sz="1200" b="0" i="0" kern="1200" dirty="0" smtClean="0">
                <a:solidFill>
                  <a:schemeClr val="tx1"/>
                </a:solidFill>
                <a:effectLst/>
                <a:latin typeface="+mn-lt"/>
                <a:ea typeface="+mn-ea"/>
                <a:cs typeface="+mn-cs"/>
              </a:rPr>
              <a:t>2007</a:t>
            </a:r>
            <a:r>
              <a:rPr lang="zh-CN" altLang="en-US" sz="1200" b="0" i="0" kern="1200" dirty="0" smtClean="0">
                <a:solidFill>
                  <a:schemeClr val="tx1"/>
                </a:solidFill>
                <a:effectLst/>
                <a:latin typeface="+mn-lt"/>
                <a:ea typeface="+mn-ea"/>
                <a:cs typeface="+mn-cs"/>
              </a:rPr>
              <a:t>年。外界认为，</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DuQu</a:t>
            </a:r>
            <a:r>
              <a:rPr lang="zh-CN" altLang="en-US" sz="1200" b="0" i="0" kern="1200" dirty="0" smtClean="0">
                <a:solidFill>
                  <a:schemeClr val="tx1"/>
                </a:solidFill>
                <a:effectLst/>
                <a:latin typeface="+mn-lt"/>
                <a:ea typeface="+mn-ea"/>
                <a:cs typeface="+mn-cs"/>
              </a:rPr>
              <a:t>两款病毒的创建时间也大概为</a:t>
            </a:r>
            <a:r>
              <a:rPr lang="en-US" altLang="zh-CN" sz="1200" b="0" i="0" kern="1200" dirty="0" smtClean="0">
                <a:solidFill>
                  <a:schemeClr val="tx1"/>
                </a:solidFill>
                <a:effectLst/>
                <a:latin typeface="+mn-lt"/>
                <a:ea typeface="+mn-ea"/>
                <a:cs typeface="+mn-cs"/>
              </a:rPr>
              <a:t>2007</a:t>
            </a:r>
            <a:r>
              <a:rPr lang="zh-CN" altLang="en-US" sz="1200" b="0" i="0" kern="1200" dirty="0" smtClean="0">
                <a:solidFill>
                  <a:schemeClr val="tx1"/>
                </a:solidFill>
                <a:effectLst/>
                <a:latin typeface="+mn-lt"/>
                <a:ea typeface="+mn-ea"/>
                <a:cs typeface="+mn-cs"/>
              </a:rPr>
              <a:t>年前后。</a:t>
            </a:r>
          </a:p>
          <a:p>
            <a:r>
              <a:rPr lang="zh-CN" altLang="en-US" sz="1200" b="0" i="0" u="sng" kern="1200" dirty="0" smtClean="0">
                <a:solidFill>
                  <a:schemeClr val="tx1"/>
                </a:solidFill>
                <a:effectLst/>
                <a:latin typeface="+mn-lt"/>
                <a:ea typeface="+mn-ea"/>
                <a:cs typeface="+mn-cs"/>
                <a:hlinkClick r:id="rId22"/>
              </a:rPr>
              <a:t>编辑本段</a:t>
            </a:r>
            <a:r>
              <a:rPr lang="zh-CN" altLang="en-US" sz="1200" b="1" i="0" kern="1200" dirty="0" smtClean="0">
                <a:solidFill>
                  <a:schemeClr val="tx1"/>
                </a:solidFill>
                <a:effectLst/>
                <a:latin typeface="+mn-lt"/>
                <a:ea typeface="+mn-ea"/>
                <a:cs typeface="+mn-cs"/>
              </a:rPr>
              <a:t>异常复杂</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病毒用上了 </a:t>
            </a:r>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种不同的</a:t>
            </a:r>
            <a:r>
              <a:rPr lang="zh-CN" altLang="en-US" sz="1200" b="0" i="0" u="sng" kern="1200" dirty="0" smtClean="0">
                <a:solidFill>
                  <a:schemeClr val="tx1"/>
                </a:solidFill>
                <a:effectLst/>
                <a:latin typeface="+mn-lt"/>
                <a:ea typeface="+mn-ea"/>
                <a:cs typeface="+mn-cs"/>
                <a:hlinkClick r:id="rId48"/>
              </a:rPr>
              <a:t>加密算法</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种不同的</a:t>
            </a:r>
            <a:r>
              <a:rPr lang="zh-CN" altLang="en-US" sz="1200" b="0" i="0" u="sng" kern="1200" dirty="0" smtClean="0">
                <a:solidFill>
                  <a:schemeClr val="tx1"/>
                </a:solidFill>
                <a:effectLst/>
                <a:latin typeface="+mn-lt"/>
                <a:ea typeface="+mn-ea"/>
                <a:cs typeface="+mn-cs"/>
                <a:hlinkClick r:id="rId49"/>
              </a:rPr>
              <a:t>压缩技术</a:t>
            </a:r>
            <a:r>
              <a:rPr lang="zh-CN" altLang="en-US" sz="1200" b="0" i="0" kern="1200" dirty="0" smtClean="0">
                <a:solidFill>
                  <a:schemeClr val="tx1"/>
                </a:solidFill>
                <a:effectLst/>
                <a:latin typeface="+mn-lt"/>
                <a:ea typeface="+mn-ea"/>
                <a:cs typeface="+mn-cs"/>
              </a:rPr>
              <a:t>，和至少 </a:t>
            </a:r>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种不同的</a:t>
            </a:r>
            <a:r>
              <a:rPr lang="zh-CN" altLang="en-US" sz="1200" b="0" i="0" u="sng" kern="1200" dirty="0" smtClean="0">
                <a:solidFill>
                  <a:schemeClr val="tx1"/>
                </a:solidFill>
                <a:effectLst/>
                <a:latin typeface="+mn-lt"/>
                <a:ea typeface="+mn-ea"/>
                <a:cs typeface="+mn-cs"/>
                <a:hlinkClick r:id="rId50"/>
              </a:rPr>
              <a:t>文件格式</a:t>
            </a:r>
            <a:r>
              <a:rPr lang="zh-CN" altLang="en-US" sz="1200" b="0" i="0" kern="1200" dirty="0" smtClean="0">
                <a:solidFill>
                  <a:schemeClr val="tx1"/>
                </a:solidFill>
                <a:effectLst/>
                <a:latin typeface="+mn-lt"/>
                <a:ea typeface="+mn-ea"/>
                <a:cs typeface="+mn-cs"/>
              </a:rPr>
              <a:t>，包括其专有的格式。并将它感染的</a:t>
            </a:r>
            <a:r>
              <a:rPr lang="zh-CN" altLang="en-US" sz="1200" b="0" i="0" u="sng" kern="1200" dirty="0" smtClean="0">
                <a:solidFill>
                  <a:schemeClr val="tx1"/>
                </a:solidFill>
                <a:effectLst/>
                <a:latin typeface="+mn-lt"/>
                <a:ea typeface="+mn-ea"/>
                <a:cs typeface="+mn-cs"/>
                <a:hlinkClick r:id="rId51"/>
              </a:rPr>
              <a:t>系统信息</a:t>
            </a:r>
            <a:r>
              <a:rPr lang="zh-CN" altLang="en-US" sz="1200" b="0" i="0" kern="1200" dirty="0" smtClean="0">
                <a:solidFill>
                  <a:schemeClr val="tx1"/>
                </a:solidFill>
                <a:effectLst/>
                <a:latin typeface="+mn-lt"/>
                <a:ea typeface="+mn-ea"/>
                <a:cs typeface="+mn-cs"/>
              </a:rPr>
              <a:t>以高度结构化的格式存储在</a:t>
            </a:r>
            <a:r>
              <a:rPr lang="en-US" altLang="zh-CN" sz="1200" b="0" i="0" kern="1200" dirty="0" smtClean="0">
                <a:solidFill>
                  <a:schemeClr val="tx1"/>
                </a:solidFill>
                <a:effectLst/>
                <a:latin typeface="+mn-lt"/>
                <a:ea typeface="+mn-ea"/>
                <a:cs typeface="+mn-cs"/>
              </a:rPr>
              <a:t>SQLite </a:t>
            </a:r>
            <a:r>
              <a:rPr lang="zh-CN" altLang="en-US" sz="1200" b="0" i="0" kern="1200" dirty="0" smtClean="0">
                <a:solidFill>
                  <a:schemeClr val="tx1"/>
                </a:solidFill>
                <a:effectLst/>
                <a:latin typeface="+mn-lt"/>
                <a:ea typeface="+mn-ea"/>
                <a:cs typeface="+mn-cs"/>
              </a:rPr>
              <a:t>等数据库中，病毒文件达到 </a:t>
            </a:r>
            <a:r>
              <a:rPr lang="en-US" altLang="zh-CN" sz="1200" b="0" i="0" kern="1200" dirty="0" smtClean="0">
                <a:solidFill>
                  <a:schemeClr val="tx1"/>
                </a:solidFill>
                <a:effectLst/>
                <a:latin typeface="+mn-lt"/>
                <a:ea typeface="+mn-ea"/>
                <a:cs typeface="+mn-cs"/>
              </a:rPr>
              <a:t>20MB </a:t>
            </a:r>
            <a:r>
              <a:rPr lang="zh-CN" altLang="en-US" sz="1200" b="0" i="0" kern="1200" dirty="0" smtClean="0">
                <a:solidFill>
                  <a:schemeClr val="tx1"/>
                </a:solidFill>
                <a:effectLst/>
                <a:latin typeface="+mn-lt"/>
                <a:ea typeface="+mn-ea"/>
                <a:cs typeface="+mn-cs"/>
              </a:rPr>
              <a:t>之巨（代码打印出来的纸张长度达到</a:t>
            </a:r>
            <a:r>
              <a:rPr lang="en-US" altLang="zh-CN" sz="1200" b="0" i="0" kern="1200" dirty="0" smtClean="0">
                <a:solidFill>
                  <a:schemeClr val="tx1"/>
                </a:solidFill>
                <a:effectLst/>
                <a:latin typeface="+mn-lt"/>
                <a:ea typeface="+mn-ea"/>
                <a:cs typeface="+mn-cs"/>
              </a:rPr>
              <a:t>2400</a:t>
            </a:r>
            <a:r>
              <a:rPr lang="zh-CN" altLang="en-US" sz="1200" b="0" i="0" kern="1200" dirty="0" smtClean="0">
                <a:solidFill>
                  <a:schemeClr val="tx1"/>
                </a:solidFill>
                <a:effectLst/>
                <a:latin typeface="+mn-lt"/>
                <a:ea typeface="+mn-ea"/>
                <a:cs typeface="+mn-cs"/>
              </a:rPr>
              <a:t>米）。此外，还使用了游戏开发用的 </a:t>
            </a:r>
            <a:r>
              <a:rPr lang="en-US" altLang="zh-CN" sz="1200" b="0" i="0" kern="1200" dirty="0" err="1" smtClean="0">
                <a:solidFill>
                  <a:schemeClr val="tx1"/>
                </a:solidFill>
                <a:effectLst/>
                <a:latin typeface="+mn-lt"/>
                <a:ea typeface="+mn-ea"/>
                <a:cs typeface="+mn-cs"/>
              </a:rPr>
              <a:t>Lua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脚本语言编写，使得结构更加复杂。</a:t>
            </a:r>
          </a:p>
          <a:p>
            <a:pPr latinLnBrk="1"/>
            <a:r>
              <a:rPr lang="zh-CN" altLang="en-US" sz="1200" b="0" i="0" kern="1200" dirty="0" smtClean="0">
                <a:solidFill>
                  <a:schemeClr val="tx1"/>
                </a:solidFill>
                <a:effectLst/>
                <a:latin typeface="+mn-lt"/>
                <a:ea typeface="+mn-ea"/>
                <a:cs typeface="+mn-cs"/>
              </a:rPr>
              <a:t>　　戈斯捷夫表示，由于</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病毒体积较大，且编写方式非常复杂，因此可能需花上数年时间，才能完全了解</a:t>
            </a:r>
            <a:r>
              <a:rPr lang="zh-CN" altLang="en-US" sz="1200" b="0" i="0" u="none" strike="noStrike" kern="1200" dirty="0" smtClean="0">
                <a:solidFill>
                  <a:schemeClr val="tx1"/>
                </a:solidFill>
                <a:effectLst/>
                <a:latin typeface="+mn-lt"/>
                <a:ea typeface="+mn-ea"/>
                <a:cs typeface="+mn-cs"/>
                <a:hlinkClick r:id="rId52" tooltip="查看图片"/>
              </a:rPr>
              <a:t>  </a:t>
            </a:r>
            <a:r>
              <a:rPr lang="zh-CN" altLang="en-US" sz="1200" b="0" i="0" kern="1200" dirty="0" smtClean="0">
                <a:solidFill>
                  <a:schemeClr val="tx1"/>
                </a:solidFill>
                <a:effectLst/>
                <a:latin typeface="+mn-lt"/>
                <a:ea typeface="+mn-ea"/>
                <a:cs typeface="+mn-cs"/>
              </a:rPr>
              <a:t>病毒代码</a:t>
            </a:r>
          </a:p>
          <a:p>
            <a:r>
              <a:rPr lang="zh-CN" altLang="en-US" sz="1200" b="0" i="0" kern="1200" dirty="0" smtClean="0">
                <a:solidFill>
                  <a:schemeClr val="tx1"/>
                </a:solidFill>
                <a:effectLst/>
                <a:latin typeface="+mn-lt"/>
                <a:ea typeface="+mn-ea"/>
                <a:cs typeface="+mn-cs"/>
              </a:rPr>
              <a:t>该病毒的全部情况，“我们分析</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病毒花了半年时间。而</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病毒的复杂程度比</a:t>
            </a:r>
            <a:r>
              <a:rPr lang="en-US" altLang="zh-CN" sz="1200" b="0" i="0" kern="1200" dirty="0" err="1" smtClean="0">
                <a:solidFill>
                  <a:schemeClr val="tx1"/>
                </a:solidFill>
                <a:effectLst/>
                <a:latin typeface="+mn-lt"/>
                <a:ea typeface="+mn-ea"/>
                <a:cs typeface="+mn-cs"/>
              </a:rPr>
              <a:t>Stuxnet</a:t>
            </a:r>
            <a:r>
              <a:rPr lang="zh-CN" altLang="en-US" sz="1200" b="0" i="0" kern="1200" dirty="0" smtClean="0">
                <a:solidFill>
                  <a:schemeClr val="tx1"/>
                </a:solidFill>
                <a:effectLst/>
                <a:latin typeface="+mn-lt"/>
                <a:ea typeface="+mn-ea"/>
                <a:cs typeface="+mn-cs"/>
              </a:rPr>
              <a:t>高出</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倍。要全面了解</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病毒，我们可能得花上</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年时间。”赛门铁克也表示，“火焰”的一些特点是前所未见的，它的复杂性犹如“用核武器去砸核桃”。截至目前国内外</a:t>
            </a:r>
            <a:r>
              <a:rPr lang="zh-CN" altLang="en-US" sz="1200" b="0" i="0" u="sng" kern="1200" dirty="0" smtClean="0">
                <a:solidFill>
                  <a:schemeClr val="tx1"/>
                </a:solidFill>
                <a:effectLst/>
                <a:latin typeface="+mn-lt"/>
                <a:ea typeface="+mn-ea"/>
                <a:cs typeface="+mn-cs"/>
                <a:hlinkClick r:id="rId39"/>
              </a:rPr>
              <a:t>杀毒软件</a:t>
            </a:r>
            <a:r>
              <a:rPr lang="zh-CN" altLang="en-US" sz="1200" b="0" i="0" kern="1200" dirty="0" smtClean="0">
                <a:solidFill>
                  <a:schemeClr val="tx1"/>
                </a:solidFill>
                <a:effectLst/>
                <a:latin typeface="+mn-lt"/>
                <a:ea typeface="+mn-ea"/>
                <a:cs typeface="+mn-cs"/>
              </a:rPr>
              <a:t>没人一家正式发布完整发现该病毒并能够完美拦截。</a:t>
            </a:r>
          </a:p>
          <a:p>
            <a:r>
              <a:rPr lang="zh-CN" altLang="en-US" sz="1200" b="0" i="0" kern="1200" dirty="0" smtClean="0">
                <a:solidFill>
                  <a:schemeClr val="tx1"/>
                </a:solidFill>
                <a:effectLst/>
                <a:latin typeface="+mn-lt"/>
                <a:ea typeface="+mn-ea"/>
                <a:cs typeface="+mn-cs"/>
              </a:rPr>
              <a:t>　　</a:t>
            </a:r>
            <a:r>
              <a:rPr lang="zh-CN" altLang="en-US" sz="1200" b="0" i="0" u="sng" kern="1200" dirty="0" smtClean="0">
                <a:solidFill>
                  <a:schemeClr val="tx1"/>
                </a:solidFill>
                <a:effectLst/>
                <a:latin typeface="+mn-lt"/>
                <a:ea typeface="+mn-ea"/>
                <a:cs typeface="+mn-cs"/>
                <a:hlinkClick r:id="rId5"/>
              </a:rPr>
              <a:t>卡巴斯基</a:t>
            </a:r>
            <a:r>
              <a:rPr lang="zh-CN" altLang="en-US" sz="1200" b="0" i="0" kern="1200" dirty="0" smtClean="0">
                <a:solidFill>
                  <a:schemeClr val="tx1"/>
                </a:solidFill>
                <a:effectLst/>
                <a:latin typeface="+mn-lt"/>
                <a:ea typeface="+mn-ea"/>
                <a:cs typeface="+mn-cs"/>
              </a:rPr>
              <a:t>两周前发现了</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病毒，当时联合国</a:t>
            </a:r>
            <a:r>
              <a:rPr lang="zh-CN" altLang="en-US" sz="1200" b="0" i="0" u="sng" kern="1200" dirty="0" smtClean="0">
                <a:solidFill>
                  <a:schemeClr val="tx1"/>
                </a:solidFill>
                <a:effectLst/>
                <a:latin typeface="+mn-lt"/>
                <a:ea typeface="+mn-ea"/>
                <a:cs typeface="+mn-cs"/>
                <a:hlinkClick r:id="rId53"/>
              </a:rPr>
              <a:t>国际电信联盟</a:t>
            </a:r>
            <a:r>
              <a:rPr lang="en-US" altLang="zh-CN" sz="1200" b="0" i="0" kern="1200" dirty="0" smtClean="0">
                <a:solidFill>
                  <a:schemeClr val="tx1"/>
                </a:solidFill>
                <a:effectLst/>
                <a:latin typeface="+mn-lt"/>
                <a:ea typeface="+mn-ea"/>
                <a:cs typeface="+mn-cs"/>
              </a:rPr>
              <a:t>(ITU)</a:t>
            </a:r>
            <a:r>
              <a:rPr lang="zh-CN" altLang="en-US" sz="1200" b="0" i="0" kern="1200" dirty="0" smtClean="0">
                <a:solidFill>
                  <a:schemeClr val="tx1"/>
                </a:solidFill>
                <a:effectLst/>
                <a:latin typeface="+mn-lt"/>
                <a:ea typeface="+mn-ea"/>
                <a:cs typeface="+mn-cs"/>
              </a:rPr>
              <a:t>请求卡巴斯基查看一下今年</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月的</a:t>
            </a:r>
            <a:r>
              <a:rPr lang="zh-CN" altLang="en-US" sz="1200" b="0" i="0" u="sng" kern="1200" dirty="0" smtClean="0">
                <a:solidFill>
                  <a:schemeClr val="tx1"/>
                </a:solidFill>
                <a:effectLst/>
                <a:latin typeface="+mn-lt"/>
                <a:ea typeface="+mn-ea"/>
                <a:cs typeface="+mn-cs"/>
                <a:hlinkClick r:id="rId54"/>
              </a:rPr>
              <a:t>安全分析报告</a:t>
            </a:r>
            <a:r>
              <a:rPr lang="zh-CN" altLang="en-US" sz="1200" b="0" i="0" kern="1200" dirty="0" smtClean="0">
                <a:solidFill>
                  <a:schemeClr val="tx1"/>
                </a:solidFill>
                <a:effectLst/>
                <a:latin typeface="+mn-lt"/>
                <a:ea typeface="+mn-ea"/>
                <a:cs typeface="+mn-cs"/>
              </a:rPr>
              <a:t>。今年</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月期间，</a:t>
            </a:r>
            <a:r>
              <a:rPr lang="zh-CN" altLang="en-US" sz="1200" b="0" i="0" u="sng" kern="1200" dirty="0" smtClean="0">
                <a:solidFill>
                  <a:schemeClr val="tx1"/>
                </a:solidFill>
                <a:effectLst/>
                <a:latin typeface="+mn-lt"/>
                <a:ea typeface="+mn-ea"/>
                <a:cs typeface="+mn-cs"/>
                <a:hlinkClick r:id="rId23"/>
              </a:rPr>
              <a:t>伊朗</a:t>
            </a:r>
            <a:r>
              <a:rPr lang="zh-CN" altLang="en-US" sz="1200" b="0" i="0" kern="1200" dirty="0" smtClean="0">
                <a:solidFill>
                  <a:schemeClr val="tx1"/>
                </a:solidFill>
                <a:effectLst/>
                <a:latin typeface="+mn-lt"/>
                <a:ea typeface="+mn-ea"/>
                <a:cs typeface="+mn-cs"/>
              </a:rPr>
              <a:t>石油部和伊朗国家石油公司遭到了</a:t>
            </a:r>
            <a:r>
              <a:rPr lang="zh-CN" altLang="en-US" sz="1200" b="0" i="0" u="sng" kern="1200" dirty="0" smtClean="0">
                <a:solidFill>
                  <a:schemeClr val="tx1"/>
                </a:solidFill>
                <a:effectLst/>
                <a:latin typeface="+mn-lt"/>
                <a:ea typeface="+mn-ea"/>
                <a:cs typeface="+mn-cs"/>
                <a:hlinkClick r:id="rId10"/>
              </a:rPr>
              <a:t>恶意软件</a:t>
            </a:r>
            <a:r>
              <a:rPr lang="zh-CN" altLang="en-US" sz="1200" b="0" i="0" kern="1200" dirty="0" smtClean="0">
                <a:solidFill>
                  <a:schemeClr val="tx1"/>
                </a:solidFill>
                <a:effectLst/>
                <a:latin typeface="+mn-lt"/>
                <a:ea typeface="+mn-ea"/>
                <a:cs typeface="+mn-cs"/>
              </a:rPr>
              <a:t>攻击，该软件能够盗取和删除相关信息。卡巴斯基在调取相关感染文件后发现，该病毒的攻击目标，似乎仅针对</a:t>
            </a:r>
            <a:r>
              <a:rPr lang="zh-CN" altLang="en-US" sz="1200" b="0" i="0" u="sng" kern="1200" dirty="0" smtClean="0">
                <a:solidFill>
                  <a:schemeClr val="tx1"/>
                </a:solidFill>
                <a:effectLst/>
                <a:latin typeface="+mn-lt"/>
                <a:ea typeface="+mn-ea"/>
                <a:cs typeface="+mn-cs"/>
                <a:hlinkClick r:id="rId27"/>
              </a:rPr>
              <a:t>中东</a:t>
            </a:r>
            <a:r>
              <a:rPr lang="zh-CN" altLang="en-US" sz="1200" b="0" i="0" kern="1200" dirty="0" smtClean="0">
                <a:solidFill>
                  <a:schemeClr val="tx1"/>
                </a:solidFill>
                <a:effectLst/>
                <a:latin typeface="+mn-lt"/>
                <a:ea typeface="+mn-ea"/>
                <a:cs typeface="+mn-cs"/>
              </a:rPr>
              <a:t>各国的</a:t>
            </a:r>
            <a:r>
              <a:rPr lang="zh-CN" altLang="en-US" sz="1200" b="0" i="0" u="sng" kern="1200" dirty="0" smtClean="0">
                <a:solidFill>
                  <a:schemeClr val="tx1"/>
                </a:solidFill>
                <a:effectLst/>
                <a:latin typeface="+mn-lt"/>
                <a:ea typeface="+mn-ea"/>
                <a:cs typeface="+mn-cs"/>
                <a:hlinkClick r:id="rId29"/>
              </a:rPr>
              <a:t>计算机系统</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伊朗计算机紧急情况反应小组周一表示，此前已开发出可检测“</a:t>
            </a:r>
            <a:r>
              <a:rPr lang="en-US" altLang="zh-CN" sz="1200" b="0" i="0" kern="1200" dirty="0" smtClean="0">
                <a:solidFill>
                  <a:schemeClr val="tx1"/>
                </a:solidFill>
                <a:effectLst/>
                <a:latin typeface="+mn-lt"/>
                <a:ea typeface="+mn-ea"/>
                <a:cs typeface="+mn-cs"/>
              </a:rPr>
              <a:t>Flamer”</a:t>
            </a:r>
            <a:r>
              <a:rPr lang="zh-CN" altLang="en-US" sz="1200" b="0" i="0" kern="1200" dirty="0" smtClean="0">
                <a:solidFill>
                  <a:schemeClr val="tx1"/>
                </a:solidFill>
                <a:effectLst/>
                <a:latin typeface="+mn-lt"/>
                <a:ea typeface="+mn-ea"/>
                <a:cs typeface="+mn-cs"/>
              </a:rPr>
              <a:t>病毒的工具，这款工具已于今年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月初发送给特定机构使用，该反应小组同时还开发出可删除“</a:t>
            </a:r>
            <a:r>
              <a:rPr lang="en-US" altLang="zh-CN" sz="1200" b="0" i="0" kern="1200" dirty="0" smtClean="0">
                <a:solidFill>
                  <a:schemeClr val="tx1"/>
                </a:solidFill>
                <a:effectLst/>
                <a:latin typeface="+mn-lt"/>
                <a:ea typeface="+mn-ea"/>
                <a:cs typeface="+mn-cs"/>
              </a:rPr>
              <a:t>Flamer”</a:t>
            </a:r>
            <a:r>
              <a:rPr lang="zh-CN" altLang="en-US" sz="1200" b="0" i="0" kern="1200" dirty="0" smtClean="0">
                <a:solidFill>
                  <a:schemeClr val="tx1"/>
                </a:solidFill>
                <a:effectLst/>
                <a:latin typeface="+mn-lt"/>
                <a:ea typeface="+mn-ea"/>
                <a:cs typeface="+mn-cs"/>
              </a:rPr>
              <a:t>病毒的工具。卡巴斯基认为，伊朗所说的“</a:t>
            </a:r>
            <a:r>
              <a:rPr lang="en-US" altLang="zh-CN" sz="1200" b="0" i="0" kern="1200" dirty="0" smtClean="0">
                <a:solidFill>
                  <a:schemeClr val="tx1"/>
                </a:solidFill>
                <a:effectLst/>
                <a:latin typeface="+mn-lt"/>
                <a:ea typeface="+mn-ea"/>
                <a:cs typeface="+mn-cs"/>
              </a:rPr>
              <a:t>Flamer”</a:t>
            </a:r>
            <a:r>
              <a:rPr lang="zh-CN" altLang="en-US" sz="1200" b="0" i="0" kern="1200" dirty="0" smtClean="0">
                <a:solidFill>
                  <a:schemeClr val="tx1"/>
                </a:solidFill>
                <a:effectLst/>
                <a:latin typeface="+mn-lt"/>
                <a:ea typeface="+mn-ea"/>
                <a:cs typeface="+mn-cs"/>
              </a:rPr>
              <a:t>病毒，与卡巴斯基所说的</a:t>
            </a:r>
            <a:r>
              <a:rPr lang="en-US" altLang="zh-CN" sz="1200" b="0" i="0" kern="1200" dirty="0" smtClean="0">
                <a:solidFill>
                  <a:schemeClr val="tx1"/>
                </a:solidFill>
                <a:effectLst/>
                <a:latin typeface="+mn-lt"/>
                <a:ea typeface="+mn-ea"/>
                <a:cs typeface="+mn-cs"/>
              </a:rPr>
              <a:t>Flame</a:t>
            </a:r>
            <a:r>
              <a:rPr lang="zh-CN" altLang="en-US" sz="1200" b="0" i="0" kern="1200" dirty="0" smtClean="0">
                <a:solidFill>
                  <a:schemeClr val="tx1"/>
                </a:solidFill>
                <a:effectLst/>
                <a:latin typeface="+mn-lt"/>
                <a:ea typeface="+mn-ea"/>
                <a:cs typeface="+mn-cs"/>
              </a:rPr>
              <a:t>病毒是一回事。</a:t>
            </a:r>
          </a:p>
          <a:p>
            <a:r>
              <a:rPr lang="zh-CN" altLang="en-US" sz="1200" b="0" i="0" u="sng" kern="1200" dirty="0" smtClean="0">
                <a:solidFill>
                  <a:schemeClr val="tx1"/>
                </a:solidFill>
                <a:effectLst/>
                <a:latin typeface="+mn-lt"/>
                <a:ea typeface="+mn-ea"/>
                <a:cs typeface="+mn-cs"/>
                <a:hlinkClick r:id="rId22"/>
              </a:rPr>
              <a:t>编辑本段</a:t>
            </a:r>
            <a:r>
              <a:rPr lang="zh-CN" altLang="en-US" sz="1200" b="1" i="0" kern="1200" dirty="0" smtClean="0">
                <a:solidFill>
                  <a:schemeClr val="tx1"/>
                </a:solidFill>
                <a:effectLst/>
                <a:latin typeface="+mn-lt"/>
                <a:ea typeface="+mn-ea"/>
                <a:cs typeface="+mn-cs"/>
              </a:rPr>
              <a:t>安全预防</a:t>
            </a:r>
          </a:p>
          <a:p>
            <a:r>
              <a:rPr lang="zh-CN" altLang="en-US" sz="1200" b="0" i="0" kern="1200" dirty="0" smtClean="0">
                <a:solidFill>
                  <a:schemeClr val="tx1"/>
                </a:solidFill>
                <a:effectLst/>
                <a:latin typeface="+mn-lt"/>
                <a:ea typeface="+mn-ea"/>
                <a:cs typeface="+mn-cs"/>
              </a:rPr>
              <a:t>　　由于来源目前不得而知，但是它的危险性是无容置疑的，对于政企等涉密机构来说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病毒绝对是需要重点防范的对象，那么对于普通用户来说值不值得防范呢？先看一下国内安全公司的反应。</a:t>
            </a:r>
          </a:p>
          <a:p>
            <a:r>
              <a:rPr lang="zh-CN" altLang="en-US"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1. </a:t>
            </a:r>
            <a:r>
              <a:rPr lang="zh-CN" altLang="en-US" sz="1200" b="1" i="0" u="sng" kern="1200" dirty="0" smtClean="0">
                <a:solidFill>
                  <a:schemeClr val="tx1"/>
                </a:solidFill>
                <a:effectLst/>
                <a:latin typeface="+mn-lt"/>
                <a:ea typeface="+mn-ea"/>
                <a:cs typeface="+mn-cs"/>
                <a:hlinkClick r:id="rId55"/>
              </a:rPr>
              <a:t>金山</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金山表示最早收集到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病毒的一个组件是在 </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月，因该样本的来源不是实际感染渠道（样本广度为 </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），因而该样本未被关注，并认为该病毒未在中国造成实质性的感染。此外根据公开的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病毒技术资料，开发了简单的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病毒检测工具，并建议网民勿须对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病毒感到紧张。</a:t>
            </a:r>
          </a:p>
          <a:p>
            <a:r>
              <a:rPr lang="zh-CN" altLang="en-US"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2. </a:t>
            </a:r>
            <a:r>
              <a:rPr lang="en-US" altLang="zh-CN" sz="1200" b="1" i="0" u="sng" kern="1200" dirty="0" smtClean="0">
                <a:solidFill>
                  <a:schemeClr val="tx1"/>
                </a:solidFill>
                <a:effectLst/>
                <a:latin typeface="+mn-lt"/>
                <a:ea typeface="+mn-ea"/>
                <a:cs typeface="+mn-cs"/>
                <a:hlinkClick r:id="rId56"/>
              </a:rPr>
              <a:t>360</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360 </a:t>
            </a:r>
            <a:r>
              <a:rPr lang="zh-CN" altLang="en-US" sz="1200" b="0" i="0" kern="1200" dirty="0" smtClean="0">
                <a:solidFill>
                  <a:schemeClr val="tx1"/>
                </a:solidFill>
                <a:effectLst/>
                <a:latin typeface="+mn-lt"/>
                <a:ea typeface="+mn-ea"/>
                <a:cs typeface="+mn-cs"/>
              </a:rPr>
              <a:t>安全中心表示，</a:t>
            </a:r>
            <a:r>
              <a:rPr lang="zh-CN" altLang="en-US" sz="1200" b="0" i="0" u="sng" kern="1200" dirty="0" smtClean="0">
                <a:solidFill>
                  <a:schemeClr val="tx1"/>
                </a:solidFill>
                <a:effectLst/>
                <a:latin typeface="+mn-lt"/>
                <a:ea typeface="+mn-ea"/>
                <a:cs typeface="+mn-cs"/>
                <a:hlinkClick r:id="rId21"/>
              </a:rPr>
              <a:t>火焰病毒</a:t>
            </a:r>
            <a:r>
              <a:rPr lang="zh-CN" altLang="en-US" sz="1200" b="0" i="0" kern="1200" dirty="0" smtClean="0">
                <a:solidFill>
                  <a:schemeClr val="tx1"/>
                </a:solidFill>
                <a:effectLst/>
                <a:latin typeface="+mn-lt"/>
                <a:ea typeface="+mn-ea"/>
                <a:cs typeface="+mn-cs"/>
              </a:rPr>
              <a:t>以</a:t>
            </a:r>
            <a:r>
              <a:rPr lang="zh-CN" altLang="en-US" sz="1200" b="0" i="0" u="sng" kern="1200" dirty="0" smtClean="0">
                <a:solidFill>
                  <a:schemeClr val="tx1"/>
                </a:solidFill>
                <a:effectLst/>
                <a:latin typeface="+mn-lt"/>
                <a:ea typeface="+mn-ea"/>
                <a:cs typeface="+mn-cs"/>
                <a:hlinkClick r:id="rId23"/>
              </a:rPr>
              <a:t>伊朗</a:t>
            </a:r>
            <a:r>
              <a:rPr lang="zh-CN" altLang="en-US" sz="1200" b="0" i="0" kern="1200" dirty="0" smtClean="0">
                <a:solidFill>
                  <a:schemeClr val="tx1"/>
                </a:solidFill>
                <a:effectLst/>
                <a:latin typeface="+mn-lt"/>
                <a:ea typeface="+mn-ea"/>
                <a:cs typeface="+mn-cs"/>
              </a:rPr>
              <a:t>等</a:t>
            </a:r>
            <a:r>
              <a:rPr lang="zh-CN" altLang="en-US" sz="1200" b="0" i="0" u="sng" kern="1200" dirty="0" smtClean="0">
                <a:solidFill>
                  <a:schemeClr val="tx1"/>
                </a:solidFill>
                <a:effectLst/>
                <a:latin typeface="+mn-lt"/>
                <a:ea typeface="+mn-ea"/>
                <a:cs typeface="+mn-cs"/>
                <a:hlinkClick r:id="rId42"/>
              </a:rPr>
              <a:t>中东地区</a:t>
            </a:r>
            <a:r>
              <a:rPr lang="zh-CN" altLang="en-US" sz="1200" b="0" i="0" kern="1200" dirty="0" smtClean="0">
                <a:solidFill>
                  <a:schemeClr val="tx1"/>
                </a:solidFill>
                <a:effectLst/>
                <a:latin typeface="+mn-lt"/>
                <a:ea typeface="+mn-ea"/>
                <a:cs typeface="+mn-cs"/>
              </a:rPr>
              <a:t>的特定机构和个人为攻击目标，中国并不在其攻击范围内。目前已检测到国内感染该病毒残体的少量电脑（百余台），疑似用户不慎通过 </a:t>
            </a:r>
            <a:r>
              <a:rPr lang="en-US" altLang="zh-CN" sz="1200" b="0" i="0" kern="1200" dirty="0" smtClean="0">
                <a:solidFill>
                  <a:schemeClr val="tx1"/>
                </a:solidFill>
                <a:effectLst/>
                <a:latin typeface="+mn-lt"/>
                <a:ea typeface="+mn-ea"/>
                <a:cs typeface="+mn-cs"/>
              </a:rPr>
              <a:t>U </a:t>
            </a:r>
            <a:r>
              <a:rPr lang="zh-CN" altLang="en-US" sz="1200" b="0" i="0" kern="1200" dirty="0" smtClean="0">
                <a:solidFill>
                  <a:schemeClr val="tx1"/>
                </a:solidFill>
                <a:effectLst/>
                <a:latin typeface="+mn-lt"/>
                <a:ea typeface="+mn-ea"/>
                <a:cs typeface="+mn-cs"/>
              </a:rPr>
              <a:t>盘将火焰携带入境。</a:t>
            </a:r>
            <a:r>
              <a:rPr lang="en-US" altLang="zh-CN" sz="1200" b="0" i="0" kern="1200" dirty="0" smtClean="0">
                <a:solidFill>
                  <a:schemeClr val="tx1"/>
                </a:solidFill>
                <a:effectLst/>
                <a:latin typeface="+mn-lt"/>
                <a:ea typeface="+mn-ea"/>
                <a:cs typeface="+mn-cs"/>
              </a:rPr>
              <a:t>360 </a:t>
            </a:r>
            <a:r>
              <a:rPr lang="zh-CN" altLang="en-US" sz="1200" b="0" i="0" kern="1200" dirty="0" smtClean="0">
                <a:solidFill>
                  <a:schemeClr val="tx1"/>
                </a:solidFill>
                <a:effectLst/>
                <a:latin typeface="+mn-lt"/>
                <a:ea typeface="+mn-ea"/>
                <a:cs typeface="+mn-cs"/>
              </a:rPr>
              <a:t>已经向用户推送</a:t>
            </a:r>
            <a:r>
              <a:rPr lang="zh-CN" altLang="en-US" sz="1200" b="0" i="0" u="sng" kern="1200" dirty="0" smtClean="0">
                <a:solidFill>
                  <a:schemeClr val="tx1"/>
                </a:solidFill>
                <a:effectLst/>
                <a:latin typeface="+mn-lt"/>
                <a:ea typeface="+mn-ea"/>
                <a:cs typeface="+mn-cs"/>
                <a:hlinkClick r:id="rId14"/>
              </a:rPr>
              <a:t>微软</a:t>
            </a:r>
            <a:r>
              <a:rPr lang="zh-CN" altLang="en-US" sz="1200" b="0" i="0" kern="1200" dirty="0" smtClean="0">
                <a:solidFill>
                  <a:schemeClr val="tx1"/>
                </a:solidFill>
                <a:effectLst/>
                <a:latin typeface="+mn-lt"/>
                <a:ea typeface="+mn-ea"/>
                <a:cs typeface="+mn-cs"/>
              </a:rPr>
              <a:t>官方“灭火”</a:t>
            </a:r>
            <a:r>
              <a:rPr lang="zh-CN" altLang="en-US" sz="1200" b="0" i="0" u="sng" kern="1200" dirty="0" smtClean="0">
                <a:solidFill>
                  <a:schemeClr val="tx1"/>
                </a:solidFill>
                <a:effectLst/>
                <a:latin typeface="+mn-lt"/>
                <a:ea typeface="+mn-ea"/>
                <a:cs typeface="+mn-cs"/>
                <a:hlinkClick r:id="rId40"/>
              </a:rPr>
              <a:t>补丁</a:t>
            </a:r>
            <a:r>
              <a:rPr lang="zh-CN" altLang="en-US" sz="1200" b="0" i="0" kern="1200" dirty="0" smtClean="0">
                <a:solidFill>
                  <a:schemeClr val="tx1"/>
                </a:solidFill>
                <a:effectLst/>
                <a:latin typeface="+mn-lt"/>
                <a:ea typeface="+mn-ea"/>
                <a:cs typeface="+mn-cs"/>
              </a:rPr>
              <a:t>来预防病毒的攻击。</a:t>
            </a:r>
          </a:p>
          <a:p>
            <a:r>
              <a:rPr lang="zh-CN" altLang="en-US"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3. </a:t>
            </a:r>
            <a:r>
              <a:rPr lang="zh-CN" altLang="en-US" sz="1200" b="1" i="0" u="sng" kern="1200" dirty="0" smtClean="0">
                <a:solidFill>
                  <a:schemeClr val="tx1"/>
                </a:solidFill>
                <a:effectLst/>
                <a:latin typeface="+mn-lt"/>
                <a:ea typeface="+mn-ea"/>
                <a:cs typeface="+mn-cs"/>
                <a:hlinkClick r:id="rId57"/>
              </a:rPr>
              <a:t>瑞星</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发布红色</a:t>
            </a:r>
            <a:r>
              <a:rPr lang="zh-CN" altLang="en-US" sz="1200" b="0" i="0" u="sng" kern="1200" dirty="0" smtClean="0">
                <a:solidFill>
                  <a:schemeClr val="tx1"/>
                </a:solidFill>
                <a:effectLst/>
                <a:latin typeface="+mn-lt"/>
                <a:ea typeface="+mn-ea"/>
                <a:cs typeface="+mn-cs"/>
                <a:hlinkClick r:id="rId58"/>
              </a:rPr>
              <a:t>安全警报</a:t>
            </a:r>
            <a:r>
              <a:rPr lang="zh-CN" altLang="en-US" sz="1200" b="0" i="0" kern="1200" dirty="0" smtClean="0">
                <a:solidFill>
                  <a:schemeClr val="tx1"/>
                </a:solidFill>
                <a:effectLst/>
                <a:latin typeface="+mn-lt"/>
                <a:ea typeface="+mn-ea"/>
                <a:cs typeface="+mn-cs"/>
              </a:rPr>
              <a:t>，“目前，</a:t>
            </a:r>
            <a:r>
              <a:rPr lang="zh-CN" altLang="en-US" sz="1200" b="0" i="0" u="sng" kern="1200" dirty="0" smtClean="0">
                <a:solidFill>
                  <a:schemeClr val="tx1"/>
                </a:solidFill>
                <a:effectLst/>
                <a:latin typeface="+mn-lt"/>
                <a:ea typeface="+mn-ea"/>
                <a:cs typeface="+mn-cs"/>
                <a:hlinkClick r:id="rId59"/>
              </a:rPr>
              <a:t>瑞星公司</a:t>
            </a:r>
            <a:r>
              <a:rPr lang="zh-CN" altLang="en-US" sz="1200" b="0" i="0" kern="1200" dirty="0" smtClean="0">
                <a:solidFill>
                  <a:schemeClr val="tx1"/>
                </a:solidFill>
                <a:effectLst/>
                <a:latin typeface="+mn-lt"/>
                <a:ea typeface="+mn-ea"/>
                <a:cs typeface="+mn-cs"/>
              </a:rPr>
              <a:t>已对全线产品进行了紧急升级，瑞星用户已能够拦截并</a:t>
            </a:r>
            <a:r>
              <a:rPr lang="zh-CN" altLang="en-US" sz="1200" b="1" i="0" kern="1200" dirty="0" smtClean="0">
                <a:solidFill>
                  <a:schemeClr val="tx1"/>
                </a:solidFill>
                <a:effectLst/>
                <a:latin typeface="+mn-lt"/>
                <a:ea typeface="+mn-ea"/>
                <a:cs typeface="+mn-cs"/>
              </a:rPr>
              <a:t>彻底</a:t>
            </a:r>
            <a:r>
              <a:rPr lang="zh-CN" altLang="en-US" sz="1200" b="0" i="0" kern="1200" dirty="0" smtClean="0">
                <a:solidFill>
                  <a:schemeClr val="tx1"/>
                </a:solidFill>
                <a:effectLst/>
                <a:latin typeface="+mn-lt"/>
                <a:ea typeface="+mn-ea"/>
                <a:cs typeface="+mn-cs"/>
              </a:rPr>
              <a:t>查杀此病毒。”</a:t>
            </a:r>
          </a:p>
          <a:p>
            <a:r>
              <a:rPr lang="zh-CN" altLang="en-US" sz="1200" b="0" i="0" kern="1200" dirty="0" smtClean="0">
                <a:solidFill>
                  <a:schemeClr val="tx1"/>
                </a:solidFill>
                <a:effectLst/>
                <a:latin typeface="+mn-lt"/>
                <a:ea typeface="+mn-ea"/>
                <a:cs typeface="+mn-cs"/>
              </a:rPr>
              <a:t>　　综合来说，</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病毒依旧处于“</a:t>
            </a:r>
            <a:r>
              <a:rPr lang="zh-CN" altLang="en-US" sz="1200" b="0" i="0" u="sng" kern="1200" dirty="0" smtClean="0">
                <a:solidFill>
                  <a:schemeClr val="tx1"/>
                </a:solidFill>
                <a:effectLst/>
                <a:latin typeface="+mn-lt"/>
                <a:ea typeface="+mn-ea"/>
                <a:cs typeface="+mn-cs"/>
                <a:hlinkClick r:id="rId60"/>
              </a:rPr>
              <a:t>雷声大，雨点小</a:t>
            </a:r>
            <a:r>
              <a:rPr lang="zh-CN" altLang="en-US" sz="1200" b="0" i="0" kern="1200" dirty="0" smtClean="0">
                <a:solidFill>
                  <a:schemeClr val="tx1"/>
                </a:solidFill>
                <a:effectLst/>
                <a:latin typeface="+mn-lt"/>
                <a:ea typeface="+mn-ea"/>
                <a:cs typeface="+mn-cs"/>
              </a:rPr>
              <a:t>”的状态，目前还没有证据表明 </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病毒在中国存在实际上感染的事例，因此确实我们无需太过紧张。</a:t>
            </a:r>
            <a:r>
              <a:rPr lang="en-US" altLang="zh-CN" sz="1200" b="0" i="0" kern="1200" dirty="0" smtClean="0">
                <a:solidFill>
                  <a:schemeClr val="tx1"/>
                </a:solidFill>
                <a:effectLst/>
                <a:latin typeface="+mn-lt"/>
                <a:ea typeface="+mn-ea"/>
                <a:cs typeface="+mn-cs"/>
              </a:rPr>
              <a:t>Flame </a:t>
            </a:r>
            <a:r>
              <a:rPr lang="zh-CN" altLang="en-US" sz="1200" b="0" i="0" kern="1200" dirty="0" smtClean="0">
                <a:solidFill>
                  <a:schemeClr val="tx1"/>
                </a:solidFill>
                <a:effectLst/>
                <a:latin typeface="+mn-lt"/>
                <a:ea typeface="+mn-ea"/>
                <a:cs typeface="+mn-cs"/>
              </a:rPr>
              <a:t>病毒因为之前的</a:t>
            </a:r>
            <a:r>
              <a:rPr lang="en-US" altLang="zh-CN" sz="1200" b="0" i="0" kern="1200" dirty="0" err="1" smtClean="0">
                <a:solidFill>
                  <a:schemeClr val="tx1"/>
                </a:solidFill>
                <a:effectLst/>
                <a:latin typeface="+mn-lt"/>
                <a:ea typeface="+mn-ea"/>
                <a:cs typeface="+mn-cs"/>
              </a:rPr>
              <a:t>stuxnet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 </a:t>
            </a:r>
            <a:r>
              <a:rPr lang="en-US" altLang="zh-CN" sz="1200" b="0" i="0" kern="1200" dirty="0" err="1" smtClean="0">
                <a:solidFill>
                  <a:schemeClr val="tx1"/>
                </a:solidFill>
                <a:effectLst/>
                <a:latin typeface="+mn-lt"/>
                <a:ea typeface="+mn-ea"/>
                <a:cs typeface="+mn-cs"/>
              </a:rPr>
              <a:t>Duqu</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病毒所带来的“狼来了”效应使得它获得很大的关注，这在一定程度上使其危害性得到了不少放大，那些“最**”就是记号。诚然，它本身的危险性确实很高，但综合来说还是一款针对政企的工业病毒，对普通用户来说直接威胁性不是很大。</a:t>
            </a:r>
          </a:p>
          <a:p>
            <a:r>
              <a:rPr lang="zh-CN" altLang="en-US" sz="1200" b="0" i="0" kern="1200" dirty="0" smtClean="0">
                <a:solidFill>
                  <a:schemeClr val="tx1"/>
                </a:solidFill>
                <a:effectLst/>
                <a:latin typeface="+mn-lt"/>
                <a:ea typeface="+mn-ea"/>
                <a:cs typeface="+mn-cs"/>
              </a:rPr>
              <a:t>　　当然这也不能作为我们麻痹大意的借口，及时更新官方补丁就是最好的预防方法。</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网络安全，尤其是</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互联网安全正在面临前所未有的挑战，这主要就来自于有组织、有特定目标、持续时间极长的新型攻击和威胁，国际上有的称之为</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Advanced Persistent Threat</a:t>
            </a:r>
            <a:r>
              <a:rPr lang="zh-CN" altLang="en-US" sz="1200" b="0" i="0" kern="1200" dirty="0" smtClean="0">
                <a:solidFill>
                  <a:schemeClr val="tx1"/>
                </a:solidFill>
                <a:effectLst/>
                <a:latin typeface="+mn-lt"/>
                <a:ea typeface="+mn-ea"/>
                <a:cs typeface="+mn-cs"/>
              </a:rPr>
              <a:t>）攻击，或者称之为“</a:t>
            </a:r>
            <a:r>
              <a:rPr lang="zh-CN" altLang="en-US" sz="1200" b="1" i="0" kern="1200" dirty="0" smtClean="0">
                <a:solidFill>
                  <a:schemeClr val="tx1"/>
                </a:solidFill>
                <a:effectLst/>
                <a:latin typeface="+mn-lt"/>
                <a:ea typeface="+mn-ea"/>
                <a:cs typeface="+mn-cs"/>
              </a:rPr>
              <a:t>针对特定目标的攻击</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一般认为，</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攻击就是一类特定的攻击，为了获取某个组织甚至是国家的重要信息，有针对性的进行的一系列攻击行为的整个过程。</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攻击利用了多种攻击手段，包括各种最先进的手段和社会工程学方法，一步一步的获取进入组织内部的权限。</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往往利用组织内部的人员作为攻击跳板。有时候，攻击者会针对被攻击对象编写专门的攻击程序，而非使用一些通用的攻击代码。</a:t>
            </a:r>
          </a:p>
          <a:p>
            <a:r>
              <a:rPr lang="zh-CN" altLang="en-US" sz="1200" b="0" i="0" kern="1200" dirty="0" smtClean="0">
                <a:solidFill>
                  <a:schemeClr val="tx1"/>
                </a:solidFill>
                <a:effectLst/>
                <a:latin typeface="+mn-lt"/>
                <a:ea typeface="+mn-ea"/>
                <a:cs typeface="+mn-cs"/>
              </a:rPr>
              <a:t>　　此外，</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攻击具有持续性，甚至长达数年。这种持续体现在攻击者不断尝试各种攻击手段，以及在渗透到网络内部后长期蛰伏，不断收集各种信息，直到收集到重要情报。</a:t>
            </a:r>
          </a:p>
          <a:p>
            <a:r>
              <a:rPr lang="zh-CN" altLang="en-US" sz="1200" b="0" i="0" kern="1200" dirty="0" smtClean="0">
                <a:solidFill>
                  <a:schemeClr val="tx1"/>
                </a:solidFill>
                <a:effectLst/>
                <a:latin typeface="+mn-lt"/>
                <a:ea typeface="+mn-ea"/>
                <a:cs typeface="+mn-cs"/>
              </a:rPr>
              <a:t>　　更加危险的是，这些新型的攻击和威胁主要就针对国家重要的基础设施和单位进行，包括能源、电力、金融、国防等关系到国计民生，或者是国家核心利益的</a:t>
            </a:r>
            <a:r>
              <a:rPr lang="zh-CN" altLang="en-US" sz="1200" b="0" i="0" u="sng" kern="1200" dirty="0" smtClean="0">
                <a:solidFill>
                  <a:schemeClr val="tx1"/>
                </a:solidFill>
                <a:effectLst/>
                <a:latin typeface="+mn-lt"/>
                <a:ea typeface="+mn-ea"/>
                <a:cs typeface="+mn-cs"/>
                <a:hlinkClick r:id="rId61"/>
              </a:rPr>
              <a:t>网络基础设施</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对于这些单位而言，尽管已经部署了相对完备的纵深安全防御体系，可能既包括针对某个安全威胁的安全设备，也包括了将各种单一安全设备串联起来的管理平台，而防御体系也可能已经涵盖了事前、事中和事后等各个阶段。但是，这样的防御体系仍然难以有效防止来自互联网的入侵和攻击，以及信息窃取，尤其是新型攻击（例如</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攻击，以及各类利用</a:t>
            </a:r>
            <a:r>
              <a:rPr lang="en-US" altLang="zh-CN" sz="1200" b="0" i="0" kern="1200" dirty="0" smtClean="0">
                <a:solidFill>
                  <a:schemeClr val="tx1"/>
                </a:solidFill>
                <a:effectLst/>
                <a:latin typeface="+mn-lt"/>
                <a:ea typeface="+mn-ea"/>
                <a:cs typeface="+mn-cs"/>
              </a:rPr>
              <a:t>0day</a:t>
            </a:r>
            <a:r>
              <a:rPr lang="zh-CN" altLang="en-US" sz="1200" b="0" i="0" kern="1200" dirty="0" smtClean="0">
                <a:solidFill>
                  <a:schemeClr val="tx1"/>
                </a:solidFill>
                <a:effectLst/>
                <a:latin typeface="+mn-lt"/>
                <a:ea typeface="+mn-ea"/>
                <a:cs typeface="+mn-cs"/>
              </a:rPr>
              <a:t>漏洞的攻击）。</a:t>
            </a:r>
          </a:p>
          <a:p>
            <a:r>
              <a:rPr lang="zh-CN" altLang="en-US" sz="1200" b="0" i="0" kern="1200" dirty="0" smtClean="0">
                <a:solidFill>
                  <a:schemeClr val="tx1"/>
                </a:solidFill>
                <a:effectLst/>
                <a:latin typeface="+mn-lt"/>
                <a:ea typeface="+mn-ea"/>
                <a:cs typeface="+mn-cs"/>
              </a:rPr>
              <a:t>　　下面列举几个典型的</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攻击实例，以便展开进一步分析。</a:t>
            </a:r>
          </a:p>
          <a:p>
            <a:r>
              <a:rPr lang="zh-CN" altLang="en-US"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Google</a:t>
            </a:r>
            <a:r>
              <a:rPr lang="zh-CN" altLang="en-US" sz="1200" b="1" i="0" kern="1200" dirty="0" smtClean="0">
                <a:solidFill>
                  <a:schemeClr val="tx1"/>
                </a:solidFill>
                <a:effectLst/>
                <a:latin typeface="+mn-lt"/>
                <a:ea typeface="+mn-ea"/>
                <a:cs typeface="+mn-cs"/>
              </a:rPr>
              <a:t>极光攻击</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Google Aurora</a:t>
            </a:r>
            <a:r>
              <a:rPr lang="zh-CN" altLang="en-US" sz="1200" b="0" i="0" kern="1200" dirty="0" smtClean="0">
                <a:solidFill>
                  <a:schemeClr val="tx1"/>
                </a:solidFill>
                <a:effectLst/>
                <a:latin typeface="+mn-lt"/>
                <a:ea typeface="+mn-ea"/>
                <a:cs typeface="+mn-cs"/>
              </a:rPr>
              <a:t>（极光）攻击是一个十分著名的</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攻击。</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的一名雇员点击即时消息中的一条恶意链接，引发了一系列事件导致这个搜索引擎巨人的网络被渗入数月，并且造成各种系统的数据被窃取。这次攻击以</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和其它大约</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家公司为目标，它是由一个有组织的</a:t>
            </a:r>
            <a:r>
              <a:rPr lang="zh-CN" altLang="en-US" sz="1200" b="0" i="0" u="sng" kern="1200" dirty="0" smtClean="0">
                <a:solidFill>
                  <a:schemeClr val="tx1"/>
                </a:solidFill>
                <a:effectLst/>
                <a:latin typeface="+mn-lt"/>
                <a:ea typeface="+mn-ea"/>
                <a:cs typeface="+mn-cs"/>
                <a:hlinkClick r:id="rId9"/>
              </a:rPr>
              <a:t>网络犯罪</a:t>
            </a:r>
            <a:r>
              <a:rPr lang="zh-CN" altLang="en-US" sz="1200" b="0" i="0" kern="1200" dirty="0" smtClean="0">
                <a:solidFill>
                  <a:schemeClr val="tx1"/>
                </a:solidFill>
                <a:effectLst/>
                <a:latin typeface="+mn-lt"/>
                <a:ea typeface="+mn-ea"/>
                <a:cs typeface="+mn-cs"/>
              </a:rPr>
              <a:t>团体精心策划的，目的是长时间地渗入这些企业的网络并窃取数据。该攻击过程大致如下：</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APT</a:t>
            </a:r>
            <a:r>
              <a:rPr lang="zh-CN" altLang="en-US" sz="1200" b="0" i="0" kern="1200" dirty="0" smtClean="0">
                <a:solidFill>
                  <a:schemeClr val="tx1"/>
                </a:solidFill>
                <a:effectLst/>
                <a:latin typeface="+mn-lt"/>
                <a:ea typeface="+mn-ea"/>
                <a:cs typeface="+mn-cs"/>
              </a:rPr>
              <a:t>行动开始于刺探工作，特定的</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员工成为攻击者的目标。攻击者尽可能地收集信息，搜集该员工在</a:t>
            </a:r>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Twitter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LinkedIn</a:t>
            </a:r>
            <a:r>
              <a:rPr lang="zh-CN" altLang="en-US" sz="1200" b="0" i="0" kern="1200" dirty="0" smtClean="0">
                <a:solidFill>
                  <a:schemeClr val="tx1"/>
                </a:solidFill>
                <a:effectLst/>
                <a:latin typeface="+mn-lt"/>
                <a:ea typeface="+mn-ea"/>
                <a:cs typeface="+mn-cs"/>
              </a:rPr>
              <a:t>和其它社交网站上发布的信息。</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）接着攻击者利用一个动态</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供应商来建立一个托管伪造照片网站的</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服务器。该</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员工收到来自信任的人发来的</a:t>
            </a:r>
            <a:r>
              <a:rPr lang="zh-CN" altLang="en-US" sz="1200" b="0" i="0" u="sng" kern="1200" dirty="0" smtClean="0">
                <a:solidFill>
                  <a:schemeClr val="tx1"/>
                </a:solidFill>
                <a:effectLst/>
                <a:latin typeface="+mn-lt"/>
                <a:ea typeface="+mn-ea"/>
                <a:cs typeface="+mn-cs"/>
                <a:hlinkClick r:id="rId62"/>
              </a:rPr>
              <a:t>网络链接</a:t>
            </a:r>
            <a:r>
              <a:rPr lang="zh-CN" altLang="en-US" sz="1200" b="0" i="0" kern="1200" dirty="0" smtClean="0">
                <a:solidFill>
                  <a:schemeClr val="tx1"/>
                </a:solidFill>
                <a:effectLst/>
                <a:latin typeface="+mn-lt"/>
                <a:ea typeface="+mn-ea"/>
                <a:cs typeface="+mn-cs"/>
              </a:rPr>
              <a:t>并且点击它，就进入了</a:t>
            </a:r>
            <a:r>
              <a:rPr lang="zh-CN" altLang="en-US" sz="1200" b="0" i="0" u="sng" kern="1200" dirty="0" smtClean="0">
                <a:solidFill>
                  <a:schemeClr val="tx1"/>
                </a:solidFill>
                <a:effectLst/>
                <a:latin typeface="+mn-lt"/>
                <a:ea typeface="+mn-ea"/>
                <a:cs typeface="+mn-cs"/>
                <a:hlinkClick r:id="rId63"/>
              </a:rPr>
              <a:t>恶意网站</a:t>
            </a:r>
            <a:r>
              <a:rPr lang="zh-CN" altLang="en-US" sz="1200" b="0" i="0" kern="1200" dirty="0" smtClean="0">
                <a:solidFill>
                  <a:schemeClr val="tx1"/>
                </a:solidFill>
                <a:effectLst/>
                <a:latin typeface="+mn-lt"/>
                <a:ea typeface="+mn-ea"/>
                <a:cs typeface="+mn-cs"/>
              </a:rPr>
              <a:t>。该恶意网站页面载入含有</a:t>
            </a:r>
            <a:r>
              <a:rPr lang="en-US" altLang="zh-CN" sz="1200" b="0" i="0" kern="1200" dirty="0" err="1" smtClean="0">
                <a:solidFill>
                  <a:schemeClr val="tx1"/>
                </a:solidFill>
                <a:effectLst/>
                <a:latin typeface="+mn-lt"/>
                <a:ea typeface="+mn-ea"/>
                <a:cs typeface="+mn-cs"/>
              </a:rPr>
              <a:t>shellcode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程序码造成</a:t>
            </a:r>
            <a:r>
              <a:rPr lang="en-US" altLang="zh-CN" sz="1200" b="0" i="0" u="sng" kern="1200" dirty="0" smtClean="0">
                <a:solidFill>
                  <a:schemeClr val="tx1"/>
                </a:solidFill>
                <a:effectLst/>
                <a:latin typeface="+mn-lt"/>
                <a:ea typeface="+mn-ea"/>
                <a:cs typeface="+mn-cs"/>
                <a:hlinkClick r:id="rId64"/>
              </a:rPr>
              <a:t>IE</a:t>
            </a:r>
            <a:r>
              <a:rPr lang="zh-CN" altLang="en-US" sz="1200" b="0" i="0" u="sng" kern="1200" dirty="0" smtClean="0">
                <a:solidFill>
                  <a:schemeClr val="tx1"/>
                </a:solidFill>
                <a:effectLst/>
                <a:latin typeface="+mn-lt"/>
                <a:ea typeface="+mn-ea"/>
                <a:cs typeface="+mn-cs"/>
                <a:hlinkClick r:id="rId64"/>
              </a:rPr>
              <a:t>浏览器</a:t>
            </a:r>
            <a:r>
              <a:rPr lang="zh-CN" altLang="en-US" sz="1200" b="0" i="0" kern="1200" dirty="0" smtClean="0">
                <a:solidFill>
                  <a:schemeClr val="tx1"/>
                </a:solidFill>
                <a:effectLst/>
                <a:latin typeface="+mn-lt"/>
                <a:ea typeface="+mn-ea"/>
                <a:cs typeface="+mn-cs"/>
              </a:rPr>
              <a:t>溢出，进而执行</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下载程序，并从远端进一步抓了更多新的程序来执行（由于其中部分程序的编译环境路径名称带有</a:t>
            </a:r>
            <a:r>
              <a:rPr lang="en-US" altLang="zh-CN" sz="1200" b="0" i="0" kern="1200" dirty="0" smtClean="0">
                <a:solidFill>
                  <a:schemeClr val="tx1"/>
                </a:solidFill>
                <a:effectLst/>
                <a:latin typeface="+mn-lt"/>
                <a:ea typeface="+mn-ea"/>
                <a:cs typeface="+mn-cs"/>
              </a:rPr>
              <a:t>Aurora</a:t>
            </a:r>
            <a:r>
              <a:rPr lang="zh-CN" altLang="en-US" sz="1200" b="0" i="0" kern="1200" dirty="0" smtClean="0">
                <a:solidFill>
                  <a:schemeClr val="tx1"/>
                </a:solidFill>
                <a:effectLst/>
                <a:latin typeface="+mn-lt"/>
                <a:ea typeface="+mn-ea"/>
                <a:cs typeface="+mn-cs"/>
              </a:rPr>
              <a:t>字样，该攻击故此得名）。</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）接下来，攻击者通过</a:t>
            </a:r>
            <a:r>
              <a:rPr lang="en-US" altLang="zh-CN" sz="1200" b="0" i="0" kern="1200" dirty="0" smtClean="0">
                <a:solidFill>
                  <a:schemeClr val="tx1"/>
                </a:solidFill>
                <a:effectLst/>
                <a:latin typeface="+mn-lt"/>
                <a:ea typeface="+mn-ea"/>
                <a:cs typeface="+mn-cs"/>
              </a:rPr>
              <a:t>SSL</a:t>
            </a:r>
            <a:r>
              <a:rPr lang="zh-CN" altLang="en-US" sz="1200" b="0" i="0" kern="1200" dirty="0" smtClean="0">
                <a:solidFill>
                  <a:schemeClr val="tx1"/>
                </a:solidFill>
                <a:effectLst/>
                <a:latin typeface="+mn-lt"/>
                <a:ea typeface="+mn-ea"/>
                <a:cs typeface="+mn-cs"/>
              </a:rPr>
              <a:t>安全隧道与受害人机器建立了连接，持续监听并最终获得了该雇员访问</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服务器的帐号密码等信息。</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）最后，攻击者就使用该雇员的凭证成功渗透进入</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的</a:t>
            </a:r>
            <a:r>
              <a:rPr lang="zh-CN" altLang="en-US" sz="1200" b="0" i="0" u="sng" kern="1200" dirty="0" smtClean="0">
                <a:solidFill>
                  <a:schemeClr val="tx1"/>
                </a:solidFill>
                <a:effectLst/>
                <a:latin typeface="+mn-lt"/>
                <a:ea typeface="+mn-ea"/>
                <a:cs typeface="+mn-cs"/>
                <a:hlinkClick r:id="rId65"/>
              </a:rPr>
              <a:t>邮件服务器</a:t>
            </a:r>
            <a:r>
              <a:rPr lang="zh-CN" altLang="en-US" sz="1200" b="0" i="0" kern="1200" dirty="0" smtClean="0">
                <a:solidFill>
                  <a:schemeClr val="tx1"/>
                </a:solidFill>
                <a:effectLst/>
                <a:latin typeface="+mn-lt"/>
                <a:ea typeface="+mn-ea"/>
                <a:cs typeface="+mn-cs"/>
              </a:rPr>
              <a:t>，进而不断的获取特定</a:t>
            </a:r>
            <a:r>
              <a:rPr lang="en-US" altLang="zh-CN" sz="1200" b="0" i="0" kern="1200" dirty="0" smtClean="0">
                <a:solidFill>
                  <a:schemeClr val="tx1"/>
                </a:solidFill>
                <a:effectLst/>
                <a:latin typeface="+mn-lt"/>
                <a:ea typeface="+mn-ea"/>
                <a:cs typeface="+mn-cs"/>
              </a:rPr>
              <a:t>Gmail</a:t>
            </a:r>
            <a:r>
              <a:rPr lang="zh-CN" altLang="en-US" sz="1200" b="0" i="0" kern="1200" dirty="0" smtClean="0">
                <a:solidFill>
                  <a:schemeClr val="tx1"/>
                </a:solidFill>
                <a:effectLst/>
                <a:latin typeface="+mn-lt"/>
                <a:ea typeface="+mn-ea"/>
                <a:cs typeface="+mn-cs"/>
              </a:rPr>
              <a:t>账户的邮件内容信息。</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18</a:t>
            </a:fld>
            <a:endParaRPr lang="zh-CN" altLang="en-US"/>
          </a:p>
        </p:txBody>
      </p:sp>
    </p:spTree>
    <p:extLst>
      <p:ext uri="{BB962C8B-B14F-4D97-AF65-F5344CB8AC3E}">
        <p14:creationId xmlns:p14="http://schemas.microsoft.com/office/powerpoint/2010/main" val="3005821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125A7FF1-E335-4EE4-8615-B4CF3F430065}" type="datetime1">
              <a:rPr lang="zh-CN" altLang="en-US" smtClean="0">
                <a:latin typeface="Arial" pitchFamily="34" charset="0"/>
              </a:rPr>
              <a:pPr eaLnBrk="1" hangingPunct="1"/>
              <a:t>2019/11/4</a:t>
            </a:fld>
            <a:endParaRPr lang="en-US" altLang="zh-CN" smtClean="0">
              <a:latin typeface="Arial" pitchFamily="34" charset="0"/>
            </a:endParaRPr>
          </a:p>
        </p:txBody>
      </p:sp>
      <p:sp>
        <p:nvSpPr>
          <p:cNvPr id="1361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E537605D-FF8C-45C1-8F84-E38B9C0026E8}" type="slidenum">
              <a:rPr lang="en-US" altLang="zh-CN" smtClean="0">
                <a:latin typeface="Arial" pitchFamily="34" charset="0"/>
              </a:rPr>
              <a:pPr eaLnBrk="1" hangingPunct="1"/>
              <a:t>21</a:t>
            </a:fld>
            <a:endParaRPr lang="en-US" altLang="zh-CN" smtClean="0">
              <a:latin typeface="Arial" pitchFamily="34" charset="0"/>
            </a:endParaRPr>
          </a:p>
        </p:txBody>
      </p:sp>
      <p:sp>
        <p:nvSpPr>
          <p:cNvPr id="136196" name="Rectangle 1026"/>
          <p:cNvSpPr>
            <a:spLocks noGrp="1" noRot="1" noChangeAspect="1" noChangeArrowheads="1" noTextEdit="1"/>
          </p:cNvSpPr>
          <p:nvPr>
            <p:ph type="sldImg"/>
          </p:nvPr>
        </p:nvSpPr>
        <p:spPr>
          <a:ln cap="flat"/>
        </p:spPr>
      </p:sp>
      <p:sp>
        <p:nvSpPr>
          <p:cNvPr id="13619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http.request.method</a:t>
            </a:r>
            <a:r>
              <a:rPr lang="en-US" altLang="zh-CN" dirty="0" smtClean="0"/>
              <a:t> == "POST"</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30</a:t>
            </a:fld>
            <a:endParaRPr lang="en-US" altLang="zh-CN" dirty="0"/>
          </a:p>
        </p:txBody>
      </p:sp>
    </p:spTree>
    <p:extLst>
      <p:ext uri="{BB962C8B-B14F-4D97-AF65-F5344CB8AC3E}">
        <p14:creationId xmlns:p14="http://schemas.microsoft.com/office/powerpoint/2010/main" val="251560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阿兰</a:t>
            </a:r>
            <a:r>
              <a:rPr lang="en-US" altLang="zh-CN" dirty="0" smtClean="0"/>
              <a:t>·</a:t>
            </a:r>
            <a:r>
              <a:rPr lang="zh-CN" altLang="en-US" dirty="0" smtClean="0"/>
              <a:t>麦席森</a:t>
            </a:r>
            <a:r>
              <a:rPr lang="en-US" altLang="zh-CN" dirty="0" smtClean="0"/>
              <a:t>·</a:t>
            </a:r>
            <a:r>
              <a:rPr lang="zh-CN" altLang="en-US" dirty="0" smtClean="0"/>
              <a:t>图灵 </a:t>
            </a:r>
            <a:r>
              <a:rPr lang="en-US" altLang="zh-CN" dirty="0" smtClean="0"/>
              <a:t>Alan </a:t>
            </a:r>
            <a:r>
              <a:rPr lang="en-US" altLang="zh-CN" dirty="0" err="1" smtClean="0"/>
              <a:t>Mathison</a:t>
            </a:r>
            <a:r>
              <a:rPr lang="en-US" altLang="zh-CN" dirty="0" smtClean="0"/>
              <a:t> Turing </a:t>
            </a:r>
            <a:r>
              <a:rPr lang="zh-CN" altLang="en-US" dirty="0" smtClean="0"/>
              <a:t>，</a:t>
            </a:r>
            <a:r>
              <a:rPr lang="en-US" altLang="zh-CN" dirty="0" smtClean="0"/>
              <a:t>6</a:t>
            </a:r>
            <a:r>
              <a:rPr lang="zh-CN" altLang="en-US" dirty="0" smtClean="0"/>
              <a:t>月</a:t>
            </a:r>
            <a:r>
              <a:rPr lang="en-US" altLang="zh-CN" dirty="0" smtClean="0"/>
              <a:t>23</a:t>
            </a:r>
            <a:r>
              <a:rPr lang="zh-CN" altLang="en-US" dirty="0" smtClean="0"/>
              <a:t>日生于英国伦敦。是</a:t>
            </a:r>
            <a:r>
              <a:rPr lang="zh-CN" altLang="en-US" dirty="0" smtClean="0">
                <a:hlinkClick r:id="rId3" action="ppaction://hlinkfile"/>
              </a:rPr>
              <a:t>英国</a:t>
            </a:r>
            <a:r>
              <a:rPr lang="zh-CN" altLang="en-US" dirty="0" smtClean="0"/>
              <a:t>著名的数学家和逻辑学家，被称为计算机科学之父、</a:t>
            </a:r>
            <a:r>
              <a:rPr lang="zh-CN" altLang="en-US" dirty="0" smtClean="0">
                <a:hlinkClick r:id="rId4" action="ppaction://hlinkfile"/>
              </a:rPr>
              <a:t>人工智能</a:t>
            </a:r>
            <a:r>
              <a:rPr lang="zh-CN" altLang="en-US" dirty="0" smtClean="0"/>
              <a:t>之父，是计算机逻辑的奠基者，提出了“</a:t>
            </a:r>
            <a:r>
              <a:rPr lang="zh-CN" altLang="en-US" dirty="0" smtClean="0">
                <a:hlinkClick r:id="rId5" action="ppaction://hlinkfile"/>
              </a:rPr>
              <a:t>图灵机</a:t>
            </a:r>
            <a:r>
              <a:rPr lang="zh-CN" altLang="en-US" dirty="0" smtClean="0"/>
              <a:t>”和“</a:t>
            </a:r>
            <a:r>
              <a:rPr lang="zh-CN" altLang="en-US" dirty="0" smtClean="0">
                <a:hlinkClick r:id="rId6" action="ppaction://hlinkfile"/>
              </a:rPr>
              <a:t>图灵测试</a:t>
            </a:r>
            <a:r>
              <a:rPr lang="zh-CN" altLang="en-US" dirty="0" smtClean="0"/>
              <a:t>”等重要概念。人们为纪念其在计算机领域的卓越贡献而设立“</a:t>
            </a:r>
            <a:r>
              <a:rPr lang="zh-CN" altLang="en-US" dirty="0" smtClean="0">
                <a:hlinkClick r:id="rId7" action="ppaction://hlinkfile"/>
              </a:rPr>
              <a:t>图灵奖</a:t>
            </a:r>
            <a:r>
              <a:rPr lang="zh-CN" altLang="en-US" dirty="0" smtClean="0"/>
              <a:t>”。</a:t>
            </a:r>
          </a:p>
          <a:p>
            <a:r>
              <a:rPr lang="zh-CN" altLang="en-US" dirty="0" smtClean="0"/>
              <a:t>中文名： 阿兰</a:t>
            </a:r>
            <a:r>
              <a:rPr lang="en-US" altLang="zh-CN" dirty="0" smtClean="0"/>
              <a:t>·</a:t>
            </a:r>
            <a:r>
              <a:rPr lang="zh-CN" altLang="en-US" dirty="0" smtClean="0"/>
              <a:t>麦席森</a:t>
            </a:r>
            <a:r>
              <a:rPr lang="en-US" altLang="zh-CN" dirty="0" smtClean="0"/>
              <a:t>·</a:t>
            </a:r>
            <a:r>
              <a:rPr lang="zh-CN" altLang="en-US" dirty="0" smtClean="0"/>
              <a:t>图灵 外文名： </a:t>
            </a:r>
            <a:r>
              <a:rPr lang="en-US" altLang="zh-CN" dirty="0" smtClean="0"/>
              <a:t>Alan </a:t>
            </a:r>
            <a:r>
              <a:rPr lang="en-US" altLang="zh-CN" dirty="0" err="1" smtClean="0"/>
              <a:t>Mathison</a:t>
            </a:r>
            <a:r>
              <a:rPr lang="en-US" altLang="zh-CN" dirty="0" smtClean="0"/>
              <a:t> Turing </a:t>
            </a:r>
            <a:r>
              <a:rPr lang="zh-CN" altLang="en-US" dirty="0" smtClean="0"/>
              <a:t>国籍： 英国 民族： 英格兰 出生地： 英国伦敦 出生日期： </a:t>
            </a:r>
            <a:r>
              <a:rPr lang="en-US" altLang="zh-CN" dirty="0" smtClean="0"/>
              <a:t>1912</a:t>
            </a:r>
            <a:r>
              <a:rPr lang="zh-CN" altLang="en-US" dirty="0" smtClean="0"/>
              <a:t>年</a:t>
            </a:r>
            <a:r>
              <a:rPr lang="en-US" altLang="zh-CN" dirty="0" smtClean="0"/>
              <a:t>6</a:t>
            </a:r>
            <a:r>
              <a:rPr lang="zh-CN" altLang="en-US" dirty="0" smtClean="0"/>
              <a:t>月</a:t>
            </a:r>
            <a:r>
              <a:rPr lang="en-US" altLang="zh-CN" dirty="0" smtClean="0"/>
              <a:t>23</a:t>
            </a:r>
            <a:r>
              <a:rPr lang="zh-CN" altLang="en-US" dirty="0" smtClean="0"/>
              <a:t>日 逝世日期： </a:t>
            </a:r>
            <a:r>
              <a:rPr lang="en-US" altLang="zh-CN" dirty="0" smtClean="0"/>
              <a:t>1954</a:t>
            </a:r>
            <a:r>
              <a:rPr lang="zh-CN" altLang="en-US" dirty="0" smtClean="0"/>
              <a:t>年</a:t>
            </a:r>
            <a:r>
              <a:rPr lang="en-US" altLang="zh-CN" dirty="0" smtClean="0"/>
              <a:t>6</a:t>
            </a:r>
            <a:r>
              <a:rPr lang="zh-CN" altLang="en-US" dirty="0" smtClean="0"/>
              <a:t>月</a:t>
            </a:r>
            <a:r>
              <a:rPr lang="en-US" altLang="zh-CN" dirty="0" smtClean="0"/>
              <a:t>7</a:t>
            </a:r>
            <a:r>
              <a:rPr lang="zh-CN" altLang="en-US" dirty="0" smtClean="0"/>
              <a:t>日 职业： 数学家及计算机逻辑学家 毕业院校： </a:t>
            </a:r>
            <a:r>
              <a:rPr lang="zh-CN" altLang="en-US" dirty="0" smtClean="0">
                <a:hlinkClick r:id="rId8" action="ppaction://hlinkfile"/>
              </a:rPr>
              <a:t>剑桥大学</a:t>
            </a:r>
            <a:r>
              <a:rPr lang="zh-CN" altLang="en-US" dirty="0" smtClean="0"/>
              <a:t>国王学院 信仰： 科学 主要成就： 提出“图灵机”概念</a:t>
            </a:r>
            <a:br>
              <a:rPr lang="zh-CN" altLang="en-US" dirty="0" smtClean="0"/>
            </a:br>
            <a:endParaRPr lang="zh-CN" altLang="en-US" dirty="0" smtClean="0"/>
          </a:p>
          <a:p>
            <a:r>
              <a:rPr lang="zh-CN" altLang="en-US" dirty="0" smtClean="0"/>
              <a:t>提出“图灵测试”概念</a:t>
            </a:r>
            <a:br>
              <a:rPr lang="zh-CN" altLang="en-US" dirty="0" smtClean="0"/>
            </a:br>
            <a:endParaRPr lang="zh-CN" altLang="en-US" dirty="0" smtClean="0"/>
          </a:p>
          <a:p>
            <a:r>
              <a:rPr lang="zh-CN" altLang="en-US" dirty="0" smtClean="0"/>
              <a:t>开创非线性力学</a:t>
            </a:r>
            <a:br>
              <a:rPr lang="zh-CN" altLang="en-US" dirty="0" smtClean="0"/>
            </a:br>
            <a:endParaRPr lang="zh-CN" altLang="en-US" dirty="0" smtClean="0"/>
          </a:p>
          <a:p>
            <a:r>
              <a:rPr lang="zh-CN" altLang="en-US" dirty="0" smtClean="0"/>
              <a:t>破解德国密码系统</a:t>
            </a:r>
            <a:r>
              <a:rPr lang="en-US" altLang="zh-CN" dirty="0" smtClean="0">
                <a:hlinkClick r:id="rId9" action="ppaction://hlinkfile"/>
              </a:rPr>
              <a:t>Enigma</a:t>
            </a:r>
            <a:r>
              <a:rPr lang="zh-CN" altLang="en-US" dirty="0" smtClean="0"/>
              <a:t> 代表作品： </a:t>
            </a:r>
            <a:r>
              <a:rPr lang="en-US" altLang="zh-CN" dirty="0" smtClean="0"/>
              <a:t>《</a:t>
            </a:r>
            <a:r>
              <a:rPr lang="zh-CN" altLang="en-US" dirty="0" smtClean="0"/>
              <a:t>论数字计算在决断难题中的应用</a:t>
            </a:r>
            <a:r>
              <a:rPr lang="en-US" altLang="zh-CN" dirty="0" smtClean="0"/>
              <a:t>》</a:t>
            </a:r>
            <a:r>
              <a:rPr lang="zh-CN" altLang="en-US" dirty="0" smtClean="0"/>
              <a:t>，</a:t>
            </a:r>
            <a:r>
              <a:rPr lang="en-US" altLang="zh-CN" dirty="0" smtClean="0"/>
              <a:t>《</a:t>
            </a:r>
            <a:r>
              <a:rPr lang="zh-CN" altLang="en-US" dirty="0" smtClean="0"/>
              <a:t>机器能思考吗？</a:t>
            </a:r>
            <a:r>
              <a:rPr lang="en-US" altLang="zh-CN" dirty="0" smtClean="0"/>
              <a:t>》</a:t>
            </a:r>
          </a:p>
          <a:p>
            <a:r>
              <a:rPr lang="zh-CN" altLang="en-US" dirty="0" smtClean="0"/>
              <a:t>目录</a:t>
            </a:r>
          </a:p>
          <a:p>
            <a:r>
              <a:rPr lang="zh-CN" altLang="en-US" dirty="0" smtClean="0">
                <a:hlinkClick r:id="rId10" action="ppaction://hlinkfile"/>
              </a:rPr>
              <a:t>人物履历</a:t>
            </a:r>
            <a:r>
              <a:rPr lang="zh-CN" altLang="en-US" dirty="0" smtClean="0"/>
              <a:t> </a:t>
            </a:r>
            <a:r>
              <a:rPr lang="zh-CN" altLang="en-US" dirty="0" smtClean="0">
                <a:effectLst/>
                <a:hlinkClick r:id="rId11" action="ppaction://hlinkfile"/>
              </a:rPr>
              <a:t>早期生活</a:t>
            </a:r>
            <a:r>
              <a:rPr lang="zh-CN" altLang="en-US" dirty="0" smtClean="0">
                <a:effectLst/>
              </a:rPr>
              <a:t> </a:t>
            </a:r>
          </a:p>
          <a:p>
            <a:r>
              <a:rPr lang="zh-CN" altLang="en-US" dirty="0" smtClean="0">
                <a:effectLst/>
                <a:hlinkClick r:id="rId12" action="ppaction://hlinkfile"/>
              </a:rPr>
              <a:t>科研时期</a:t>
            </a:r>
            <a:r>
              <a:rPr lang="zh-CN" altLang="en-US" dirty="0" smtClean="0">
                <a:effectLst/>
              </a:rPr>
              <a:t> </a:t>
            </a:r>
          </a:p>
          <a:p>
            <a:r>
              <a:rPr lang="zh-CN" altLang="en-US" dirty="0" smtClean="0">
                <a:effectLst/>
                <a:hlinkClick r:id="rId13" action="ppaction://hlinkfile"/>
              </a:rPr>
              <a:t>人物逝世</a:t>
            </a:r>
            <a:r>
              <a:rPr lang="zh-CN" altLang="en-US" dirty="0" smtClean="0">
                <a:effectLst/>
              </a:rPr>
              <a:t> </a:t>
            </a:r>
          </a:p>
          <a:p>
            <a:r>
              <a:rPr lang="zh-CN" altLang="en-US" dirty="0" smtClean="0">
                <a:effectLst/>
                <a:hlinkClick r:id="rId14" action="ppaction://hlinkfile"/>
              </a:rPr>
              <a:t>获得平反</a:t>
            </a:r>
            <a:endParaRPr lang="zh-CN" altLang="en-US" dirty="0" smtClean="0">
              <a:effectLst/>
            </a:endParaRPr>
          </a:p>
          <a:p>
            <a:r>
              <a:rPr lang="zh-CN" altLang="en-US" dirty="0" smtClean="0">
                <a:hlinkClick r:id="rId15" action="ppaction://hlinkfile"/>
              </a:rPr>
              <a:t>大事年表</a:t>
            </a:r>
            <a:r>
              <a:rPr lang="zh-CN" altLang="en-US" dirty="0" smtClean="0"/>
              <a:t> </a:t>
            </a:r>
            <a:r>
              <a:rPr lang="zh-CN" altLang="en-US" dirty="0" smtClean="0">
                <a:hlinkClick r:id="rId16" action="ppaction://hlinkfile"/>
              </a:rPr>
              <a:t>重要成就</a:t>
            </a:r>
            <a:r>
              <a:rPr lang="zh-CN" altLang="en-US" dirty="0" smtClean="0"/>
              <a:t> </a:t>
            </a:r>
            <a:r>
              <a:rPr lang="zh-CN" altLang="en-US" dirty="0" smtClean="0">
                <a:effectLst/>
                <a:hlinkClick r:id="rId17" action="ppaction://hlinkfile"/>
              </a:rPr>
              <a:t>可计算性理论与图灵机</a:t>
            </a:r>
            <a:r>
              <a:rPr lang="zh-CN" altLang="en-US" dirty="0" smtClean="0">
                <a:effectLst/>
              </a:rPr>
              <a:t> </a:t>
            </a:r>
          </a:p>
          <a:p>
            <a:r>
              <a:rPr lang="zh-CN" altLang="en-US" dirty="0" smtClean="0">
                <a:effectLst/>
                <a:hlinkClick r:id="rId18" action="ppaction://hlinkfile"/>
              </a:rPr>
              <a:t>判定问题</a:t>
            </a:r>
            <a:r>
              <a:rPr lang="zh-CN" altLang="en-US" dirty="0" smtClean="0">
                <a:effectLst/>
              </a:rPr>
              <a:t> </a:t>
            </a:r>
          </a:p>
          <a:p>
            <a:r>
              <a:rPr lang="zh-CN" altLang="en-US" dirty="0" smtClean="0">
                <a:effectLst/>
                <a:hlinkClick r:id="rId19" action="ppaction://hlinkfile"/>
              </a:rPr>
              <a:t>电子计算机</a:t>
            </a:r>
            <a:r>
              <a:rPr lang="zh-CN" altLang="en-US" dirty="0" smtClean="0">
                <a:effectLst/>
              </a:rPr>
              <a:t> </a:t>
            </a:r>
          </a:p>
          <a:p>
            <a:r>
              <a:rPr lang="zh-CN" altLang="en-US" dirty="0" smtClean="0">
                <a:effectLst/>
                <a:hlinkClick r:id="rId20" action="ppaction://hlinkfile"/>
              </a:rPr>
              <a:t>人工智能</a:t>
            </a:r>
            <a:r>
              <a:rPr lang="zh-CN" altLang="en-US" dirty="0" smtClean="0">
                <a:effectLst/>
              </a:rPr>
              <a:t> </a:t>
            </a:r>
          </a:p>
          <a:p>
            <a:r>
              <a:rPr lang="zh-CN" altLang="en-US" dirty="0" smtClean="0">
                <a:effectLst/>
                <a:hlinkClick r:id="rId21" action="ppaction://hlinkfile"/>
              </a:rPr>
              <a:t>数理生物学</a:t>
            </a:r>
            <a:r>
              <a:rPr lang="zh-CN" altLang="en-US" dirty="0" smtClean="0">
                <a:effectLst/>
              </a:rPr>
              <a:t> </a:t>
            </a:r>
          </a:p>
          <a:p>
            <a:r>
              <a:rPr lang="zh-CN" altLang="en-US" dirty="0" smtClean="0">
                <a:effectLst/>
                <a:hlinkClick r:id="rId22" action="ppaction://hlinkfile"/>
              </a:rPr>
              <a:t>图灵试验</a:t>
            </a:r>
            <a:endParaRPr lang="zh-CN" altLang="en-US" dirty="0" smtClean="0">
              <a:effectLst/>
            </a:endParaRPr>
          </a:p>
          <a:p>
            <a:r>
              <a:rPr lang="zh-CN" altLang="en-US" dirty="0" smtClean="0">
                <a:hlinkClick r:id="rId23" action="ppaction://hlinkfile"/>
              </a:rPr>
              <a:t>人物影响</a:t>
            </a:r>
            <a:r>
              <a:rPr lang="zh-CN" altLang="en-US" dirty="0" smtClean="0"/>
              <a:t> </a:t>
            </a:r>
            <a:r>
              <a:rPr lang="zh-CN" altLang="en-US" dirty="0" smtClean="0">
                <a:hlinkClick r:id="rId24" action="ppaction://hlinkfile"/>
              </a:rPr>
              <a:t>图灵奖</a:t>
            </a:r>
            <a:r>
              <a:rPr lang="zh-CN" altLang="en-US" dirty="0" smtClean="0"/>
              <a:t> </a:t>
            </a:r>
            <a:r>
              <a:rPr lang="zh-CN" altLang="en-US" dirty="0" smtClean="0">
                <a:hlinkClick r:id="rId25" action="ppaction://hlinkfile"/>
              </a:rPr>
              <a:t>图灵机</a:t>
            </a:r>
            <a:r>
              <a:rPr lang="zh-CN" altLang="en-US" dirty="0" smtClean="0"/>
              <a:t> </a:t>
            </a:r>
            <a:r>
              <a:rPr lang="zh-CN" altLang="en-US" dirty="0" smtClean="0">
                <a:hlinkClick r:id="rId26" action="ppaction://hlinkfile"/>
              </a:rPr>
              <a:t>图灵实验</a:t>
            </a:r>
            <a:r>
              <a:rPr lang="zh-CN" altLang="en-US" dirty="0" smtClean="0"/>
              <a:t> </a:t>
            </a:r>
            <a:r>
              <a:rPr lang="zh-CN" altLang="en-US" dirty="0" smtClean="0">
                <a:hlinkClick r:id="rId27"/>
              </a:rPr>
              <a:t>人物履历</a:t>
            </a:r>
            <a:r>
              <a:rPr lang="zh-CN" altLang="en-US" dirty="0" smtClean="0"/>
              <a:t> </a:t>
            </a:r>
            <a:r>
              <a:rPr lang="zh-CN" altLang="en-US" dirty="0" smtClean="0">
                <a:effectLst/>
                <a:hlinkClick r:id="rId28"/>
              </a:rPr>
              <a:t>早期生活</a:t>
            </a:r>
            <a:r>
              <a:rPr lang="zh-CN" altLang="en-US" dirty="0" smtClean="0">
                <a:effectLst/>
              </a:rPr>
              <a:t> </a:t>
            </a:r>
          </a:p>
          <a:p>
            <a:r>
              <a:rPr lang="zh-CN" altLang="en-US" dirty="0" smtClean="0">
                <a:effectLst/>
                <a:hlinkClick r:id="rId29"/>
              </a:rPr>
              <a:t>科研时期</a:t>
            </a:r>
            <a:r>
              <a:rPr lang="zh-CN" altLang="en-US" dirty="0" smtClean="0">
                <a:effectLst/>
              </a:rPr>
              <a:t> </a:t>
            </a:r>
          </a:p>
          <a:p>
            <a:r>
              <a:rPr lang="zh-CN" altLang="en-US" dirty="0" smtClean="0">
                <a:effectLst/>
                <a:hlinkClick r:id="rId30"/>
              </a:rPr>
              <a:t>人物逝世</a:t>
            </a:r>
            <a:r>
              <a:rPr lang="zh-CN" altLang="en-US" dirty="0" smtClean="0">
                <a:effectLst/>
              </a:rPr>
              <a:t> </a:t>
            </a:r>
          </a:p>
          <a:p>
            <a:r>
              <a:rPr lang="zh-CN" altLang="en-US" dirty="0" smtClean="0">
                <a:effectLst/>
                <a:hlinkClick r:id="rId31"/>
              </a:rPr>
              <a:t>获得平反</a:t>
            </a:r>
            <a:endParaRPr lang="zh-CN" altLang="en-US" dirty="0" smtClean="0">
              <a:effectLst/>
            </a:endParaRPr>
          </a:p>
          <a:p>
            <a:r>
              <a:rPr lang="zh-CN" altLang="en-US" dirty="0" smtClean="0">
                <a:hlinkClick r:id="rId32"/>
              </a:rPr>
              <a:t>大事年表</a:t>
            </a:r>
            <a:r>
              <a:rPr lang="zh-CN" altLang="en-US" dirty="0" smtClean="0"/>
              <a:t> </a:t>
            </a:r>
            <a:r>
              <a:rPr lang="zh-CN" altLang="en-US" dirty="0" smtClean="0">
                <a:hlinkClick r:id="rId33"/>
              </a:rPr>
              <a:t>重要成就</a:t>
            </a:r>
            <a:r>
              <a:rPr lang="zh-CN" altLang="en-US" dirty="0" smtClean="0"/>
              <a:t> </a:t>
            </a:r>
            <a:r>
              <a:rPr lang="zh-CN" altLang="en-US" dirty="0" smtClean="0">
                <a:effectLst/>
                <a:hlinkClick r:id="rId34"/>
              </a:rPr>
              <a:t>可计算性理论与图灵机</a:t>
            </a:r>
            <a:r>
              <a:rPr lang="zh-CN" altLang="en-US" dirty="0" smtClean="0">
                <a:effectLst/>
              </a:rPr>
              <a:t> </a:t>
            </a:r>
          </a:p>
          <a:p>
            <a:r>
              <a:rPr lang="zh-CN" altLang="en-US" dirty="0" smtClean="0">
                <a:effectLst/>
                <a:hlinkClick r:id="rId35"/>
              </a:rPr>
              <a:t>判定问题</a:t>
            </a:r>
            <a:r>
              <a:rPr lang="zh-CN" altLang="en-US" dirty="0" smtClean="0">
                <a:effectLst/>
              </a:rPr>
              <a:t> </a:t>
            </a:r>
          </a:p>
          <a:p>
            <a:r>
              <a:rPr lang="zh-CN" altLang="en-US" dirty="0" smtClean="0">
                <a:effectLst/>
                <a:hlinkClick r:id="rId36"/>
              </a:rPr>
              <a:t>电子计算机</a:t>
            </a:r>
            <a:r>
              <a:rPr lang="zh-CN" altLang="en-US" dirty="0" smtClean="0">
                <a:effectLst/>
              </a:rPr>
              <a:t> </a:t>
            </a:r>
          </a:p>
          <a:p>
            <a:r>
              <a:rPr lang="zh-CN" altLang="en-US" dirty="0" smtClean="0">
                <a:effectLst/>
                <a:hlinkClick r:id="rId37"/>
              </a:rPr>
              <a:t>人工智能</a:t>
            </a:r>
            <a:r>
              <a:rPr lang="zh-CN" altLang="en-US" dirty="0" smtClean="0">
                <a:effectLst/>
              </a:rPr>
              <a:t> </a:t>
            </a:r>
          </a:p>
          <a:p>
            <a:r>
              <a:rPr lang="zh-CN" altLang="en-US" dirty="0" smtClean="0">
                <a:effectLst/>
                <a:hlinkClick r:id="rId38"/>
              </a:rPr>
              <a:t>数理生物学</a:t>
            </a:r>
            <a:r>
              <a:rPr lang="zh-CN" altLang="en-US" dirty="0" smtClean="0">
                <a:effectLst/>
              </a:rPr>
              <a:t> </a:t>
            </a:r>
          </a:p>
          <a:p>
            <a:r>
              <a:rPr lang="zh-CN" altLang="en-US" dirty="0" smtClean="0">
                <a:effectLst/>
                <a:hlinkClick r:id="rId39"/>
              </a:rPr>
              <a:t>图灵试验</a:t>
            </a:r>
            <a:endParaRPr lang="zh-CN" altLang="en-US" dirty="0" smtClean="0">
              <a:effectLst/>
            </a:endParaRPr>
          </a:p>
          <a:p>
            <a:r>
              <a:rPr lang="zh-CN" altLang="en-US" dirty="0" smtClean="0">
                <a:hlinkClick r:id="rId40"/>
              </a:rPr>
              <a:t>人物影响</a:t>
            </a:r>
            <a:r>
              <a:rPr lang="zh-CN" altLang="en-US" dirty="0" smtClean="0"/>
              <a:t> </a:t>
            </a:r>
            <a:r>
              <a:rPr lang="zh-CN" altLang="en-US" dirty="0" smtClean="0">
                <a:hlinkClick r:id="rId41"/>
              </a:rPr>
              <a:t>图灵奖</a:t>
            </a:r>
            <a:r>
              <a:rPr lang="zh-CN" altLang="en-US" dirty="0" smtClean="0"/>
              <a:t> </a:t>
            </a:r>
            <a:r>
              <a:rPr lang="zh-CN" altLang="en-US" dirty="0" smtClean="0">
                <a:hlinkClick r:id="rId42"/>
              </a:rPr>
              <a:t>图灵机</a:t>
            </a:r>
            <a:r>
              <a:rPr lang="zh-CN" altLang="en-US" dirty="0" smtClean="0"/>
              <a:t> </a:t>
            </a:r>
            <a:r>
              <a:rPr lang="zh-CN" altLang="en-US" dirty="0" smtClean="0">
                <a:hlinkClick r:id="rId43"/>
              </a:rPr>
              <a:t>图灵实验</a:t>
            </a:r>
            <a:r>
              <a:rPr lang="zh-CN" altLang="en-US" dirty="0" smtClean="0"/>
              <a:t> 展开</a:t>
            </a:r>
          </a:p>
          <a:p>
            <a:r>
              <a:rPr lang="zh-CN" altLang="en-US" b="1" dirty="0" smtClean="0">
                <a:hlinkClick r:id="rId44"/>
              </a:rPr>
              <a:t>编辑本段</a:t>
            </a:r>
            <a:r>
              <a:rPr lang="zh-CN" altLang="en-US" b="1" dirty="0" smtClean="0"/>
              <a:t>人物履历</a:t>
            </a:r>
          </a:p>
          <a:p>
            <a:r>
              <a:rPr lang="zh-CN" altLang="en-US" b="1" dirty="0" smtClean="0"/>
              <a:t>早期生活</a:t>
            </a:r>
          </a:p>
          <a:p>
            <a:r>
              <a:rPr lang="zh-CN" altLang="en-US" dirty="0" smtClean="0"/>
              <a:t>　　图灵的 </a:t>
            </a:r>
            <a:r>
              <a:rPr lang="zh-CN" altLang="en-US" dirty="0" smtClean="0">
                <a:effectLst/>
              </a:rPr>
              <a:t>阿兰</a:t>
            </a:r>
            <a:r>
              <a:rPr lang="en-US" altLang="zh-CN" dirty="0" smtClean="0">
                <a:effectLst/>
              </a:rPr>
              <a:t>·</a:t>
            </a:r>
            <a:r>
              <a:rPr lang="zh-CN" altLang="en-US" dirty="0" smtClean="0">
                <a:effectLst/>
              </a:rPr>
              <a:t>麦席森</a:t>
            </a:r>
            <a:r>
              <a:rPr lang="en-US" altLang="zh-CN" dirty="0" smtClean="0">
                <a:effectLst/>
              </a:rPr>
              <a:t>·</a:t>
            </a:r>
            <a:r>
              <a:rPr lang="zh-CN" altLang="en-US" dirty="0" smtClean="0">
                <a:effectLst/>
              </a:rPr>
              <a:t>图灵</a:t>
            </a:r>
          </a:p>
          <a:p>
            <a:r>
              <a:rPr lang="zh-CN" altLang="en-US" dirty="0" smtClean="0"/>
              <a:t>父亲</a:t>
            </a:r>
            <a:r>
              <a:rPr lang="en-US" altLang="zh-CN" dirty="0" smtClean="0"/>
              <a:t>J·M·</a:t>
            </a:r>
            <a:r>
              <a:rPr lang="zh-CN" altLang="en-US" dirty="0" smtClean="0"/>
              <a:t>图灵早年就读于</a:t>
            </a:r>
            <a:r>
              <a:rPr lang="zh-CN" altLang="en-US" dirty="0" smtClean="0">
                <a:hlinkClick r:id="rId45" action="ppaction://hlinkfile"/>
              </a:rPr>
              <a:t>牛津大学</a:t>
            </a:r>
            <a:r>
              <a:rPr lang="zh-CN" altLang="en-US" dirty="0" smtClean="0"/>
              <a:t>科</a:t>
            </a:r>
            <a:r>
              <a:rPr lang="zh-CN" altLang="en-US" dirty="0" smtClean="0">
                <a:hlinkClick r:id="rId46" action="ppaction://hlinkfile"/>
              </a:rPr>
              <a:t>帕斯克</a:t>
            </a:r>
            <a:r>
              <a:rPr lang="zh-CN" altLang="en-US" dirty="0" smtClean="0"/>
              <a:t>斯蒂学院历史系，后来从政，被派往</a:t>
            </a:r>
            <a:r>
              <a:rPr lang="zh-CN" altLang="en-US" dirty="0" smtClean="0">
                <a:hlinkClick r:id="rId47" action="ppaction://hlinkfile"/>
              </a:rPr>
              <a:t>印度</a:t>
            </a:r>
            <a:r>
              <a:rPr lang="zh-CN" altLang="en-US" dirty="0" smtClean="0"/>
              <a:t>，担任民政部的官员．图灵的母亲</a:t>
            </a:r>
            <a:r>
              <a:rPr lang="en-US" altLang="zh-CN" dirty="0" smtClean="0"/>
              <a:t>E·S·</a:t>
            </a:r>
            <a:r>
              <a:rPr lang="zh-CN" altLang="en-US" dirty="0" smtClean="0"/>
              <a:t>斯托尼</a:t>
            </a:r>
            <a:r>
              <a:rPr lang="en-US" altLang="zh-CN" dirty="0" smtClean="0"/>
              <a:t>(</a:t>
            </a:r>
            <a:r>
              <a:rPr lang="en-US" altLang="zh-CN" dirty="0" err="1" smtClean="0"/>
              <a:t>Stoney</a:t>
            </a:r>
            <a:r>
              <a:rPr lang="en-US" altLang="zh-CN" dirty="0" smtClean="0"/>
              <a:t>)</a:t>
            </a:r>
            <a:r>
              <a:rPr lang="zh-CN" altLang="en-US" dirty="0" smtClean="0"/>
              <a:t>生于一个铁路工程师家庭，曾就读于</a:t>
            </a:r>
            <a:r>
              <a:rPr lang="zh-CN" altLang="en-US" dirty="0" smtClean="0">
                <a:hlinkClick r:id="rId48" action="ppaction://hlinkfile"/>
              </a:rPr>
              <a:t>巴黎大学</a:t>
            </a:r>
            <a:r>
              <a:rPr lang="zh-CN" altLang="en-US" dirty="0" smtClean="0">
                <a:hlinkClick r:id="rId49" action="ppaction://hlinkfile"/>
              </a:rPr>
              <a:t>文理学院</a:t>
            </a:r>
            <a:r>
              <a:rPr lang="zh-CN" altLang="en-US" dirty="0" smtClean="0"/>
              <a:t>，图灵是他们的次子。因为工作原因，孩子们经常住在一位朋友家中．阿兰</a:t>
            </a:r>
            <a:r>
              <a:rPr lang="en-US" altLang="zh-CN" dirty="0" smtClean="0"/>
              <a:t>·</a:t>
            </a:r>
            <a:r>
              <a:rPr lang="zh-CN" altLang="en-US" dirty="0" smtClean="0"/>
              <a:t>麦席森</a:t>
            </a:r>
            <a:r>
              <a:rPr lang="en-US" altLang="zh-CN" dirty="0" smtClean="0"/>
              <a:t>·</a:t>
            </a:r>
            <a:r>
              <a:rPr lang="zh-CN" altLang="en-US" dirty="0" smtClean="0"/>
              <a:t>图灵少年时就表现出独特的直觉创造能力和对数学的爱好。</a:t>
            </a:r>
            <a:r>
              <a:rPr lang="en-US" altLang="zh-CN" dirty="0" smtClean="0"/>
              <a:t>1926</a:t>
            </a:r>
            <a:r>
              <a:rPr lang="zh-CN" altLang="en-US" dirty="0" smtClean="0"/>
              <a:t>年，他考入</a:t>
            </a:r>
            <a:r>
              <a:rPr lang="zh-CN" altLang="en-US" dirty="0" smtClean="0">
                <a:hlinkClick r:id="rId50" action="ppaction://hlinkfile"/>
              </a:rPr>
              <a:t>伦敦</a:t>
            </a:r>
            <a:r>
              <a:rPr lang="zh-CN" altLang="en-US" dirty="0" smtClean="0"/>
              <a:t>有名的舍本</a:t>
            </a:r>
            <a:r>
              <a:rPr lang="en-US" altLang="zh-CN" dirty="0" smtClean="0"/>
              <a:t>(</a:t>
            </a:r>
            <a:r>
              <a:rPr lang="en-US" altLang="zh-CN" dirty="0" err="1" smtClean="0"/>
              <a:t>Sherborne</a:t>
            </a:r>
            <a:r>
              <a:rPr lang="en-US" altLang="zh-CN" dirty="0" smtClean="0"/>
              <a:t>)</a:t>
            </a:r>
            <a:r>
              <a:rPr lang="zh-CN" altLang="en-US" dirty="0" smtClean="0"/>
              <a:t>公学，受到良好的中等教育．他在中学期间表现出对自然科学的极大兴趣和敏锐的数学头脑。 </a:t>
            </a:r>
          </a:p>
          <a:p>
            <a:r>
              <a:rPr lang="zh-CN" altLang="en-US" dirty="0" smtClean="0"/>
              <a:t>　　</a:t>
            </a:r>
            <a:r>
              <a:rPr lang="en-US" altLang="zh-CN" dirty="0" smtClean="0"/>
              <a:t>1927</a:t>
            </a:r>
            <a:r>
              <a:rPr lang="zh-CN" altLang="en-US" dirty="0" smtClean="0"/>
              <a:t>年末，年仅</a:t>
            </a:r>
            <a:r>
              <a:rPr lang="en-US" altLang="zh-CN" dirty="0" smtClean="0"/>
              <a:t>15</a:t>
            </a:r>
            <a:r>
              <a:rPr lang="zh-CN" altLang="en-US" dirty="0" smtClean="0"/>
              <a:t>岁的阿兰</a:t>
            </a:r>
            <a:r>
              <a:rPr lang="en-US" altLang="zh-CN" dirty="0" smtClean="0"/>
              <a:t>·</a:t>
            </a:r>
            <a:r>
              <a:rPr lang="zh-CN" altLang="en-US" dirty="0" smtClean="0"/>
              <a:t>麦席森</a:t>
            </a:r>
            <a:r>
              <a:rPr lang="en-US" altLang="zh-CN" dirty="0" smtClean="0"/>
              <a:t>·</a:t>
            </a:r>
            <a:r>
              <a:rPr lang="zh-CN" altLang="en-US" dirty="0" smtClean="0"/>
              <a:t>图灵为了帮助母亲理解</a:t>
            </a:r>
            <a:r>
              <a:rPr lang="zh-CN" altLang="en-US" dirty="0" smtClean="0">
                <a:hlinkClick r:id="rId51" action="ppaction://hlinkfile"/>
              </a:rPr>
              <a:t>爱因斯坦</a:t>
            </a:r>
            <a:r>
              <a:rPr lang="zh-CN" altLang="en-US" dirty="0" smtClean="0"/>
              <a:t>的</a:t>
            </a:r>
            <a:r>
              <a:rPr lang="zh-CN" altLang="en-US" dirty="0" smtClean="0">
                <a:hlinkClick r:id="rId52" action="ppaction://hlinkfile"/>
              </a:rPr>
              <a:t>相对论</a:t>
            </a:r>
            <a:r>
              <a:rPr lang="zh-CN" altLang="en-US" dirty="0" smtClean="0"/>
              <a:t>，写了爱因斯坦的一部著作的内容提要，表现出他已具备</a:t>
            </a:r>
            <a:r>
              <a:rPr lang="zh-CN" altLang="en-US" dirty="0" smtClean="0">
                <a:hlinkClick r:id="rId53" action="ppaction://hlinkfile"/>
              </a:rPr>
              <a:t>非同凡响</a:t>
            </a:r>
            <a:r>
              <a:rPr lang="zh-CN" altLang="en-US" dirty="0" smtClean="0"/>
              <a:t>的数学水平和科学理解力。他对自然科学的兴趣使他在</a:t>
            </a:r>
            <a:r>
              <a:rPr lang="en-US" altLang="zh-CN" dirty="0" smtClean="0"/>
              <a:t>1930</a:t>
            </a:r>
            <a:r>
              <a:rPr lang="zh-CN" altLang="en-US" dirty="0" smtClean="0"/>
              <a:t>年和</a:t>
            </a:r>
            <a:r>
              <a:rPr lang="en-US" altLang="zh-CN" dirty="0" smtClean="0"/>
              <a:t>1931</a:t>
            </a:r>
            <a:r>
              <a:rPr lang="zh-CN" altLang="en-US" dirty="0" smtClean="0"/>
              <a:t>年两次获得他的一位同学</a:t>
            </a:r>
            <a:r>
              <a:rPr lang="zh-CN" altLang="en-US" dirty="0" smtClean="0">
                <a:hlinkClick r:id="rId54" action="ppaction://hlinkfile"/>
              </a:rPr>
              <a:t>莫科</a:t>
            </a:r>
            <a:r>
              <a:rPr lang="zh-CN" altLang="en-US" dirty="0" smtClean="0"/>
              <a:t>姆的父母设立的自然科学奖，获奖工作中有一篇论文题为“亚硫酸盐和卤化物在酸性溶液中的反应”，受到政府派来的督学的赞赏，对</a:t>
            </a:r>
            <a:r>
              <a:rPr lang="zh-CN" altLang="en-US" dirty="0" smtClean="0">
                <a:hlinkClick r:id="rId55" action="ppaction://hlinkfile"/>
              </a:rPr>
              <a:t>自然科学</a:t>
            </a:r>
            <a:r>
              <a:rPr lang="zh-CN" altLang="en-US" dirty="0" smtClean="0"/>
              <a:t>的兴趣为他后来的一些研究奠定了基础，他的数学能力使他在念中学时获得过国王</a:t>
            </a:r>
            <a:r>
              <a:rPr lang="zh-CN" altLang="en-US" dirty="0" smtClean="0">
                <a:hlinkClick r:id="rId56" action="ppaction://hlinkfile"/>
              </a:rPr>
              <a:t>爱德华六世</a:t>
            </a:r>
            <a:r>
              <a:rPr lang="zh-CN" altLang="en-US" dirty="0" smtClean="0"/>
              <a:t>数学金盾奖章。 </a:t>
            </a:r>
            <a:r>
              <a:rPr lang="zh-CN" altLang="en-US" b="1" dirty="0" smtClean="0"/>
              <a:t>科研时期</a:t>
            </a:r>
          </a:p>
          <a:p>
            <a:r>
              <a:rPr lang="zh-CN" altLang="en-US" dirty="0" smtClean="0"/>
              <a:t>　　</a:t>
            </a:r>
            <a:r>
              <a:rPr lang="en-US" altLang="zh-CN" dirty="0" smtClean="0"/>
              <a:t>1931</a:t>
            </a:r>
            <a:r>
              <a:rPr lang="zh-CN" altLang="en-US" dirty="0" smtClean="0"/>
              <a:t>年，图灵考入</a:t>
            </a:r>
            <a:r>
              <a:rPr lang="zh-CN" altLang="en-US" dirty="0" smtClean="0">
                <a:hlinkClick r:id="rId8" action="ppaction://hlinkfile"/>
              </a:rPr>
              <a:t>剑桥大学</a:t>
            </a:r>
            <a:r>
              <a:rPr lang="zh-CN" altLang="en-US" dirty="0" smtClean="0">
                <a:hlinkClick r:id="rId57" action="ppaction://hlinkfile"/>
              </a:rPr>
              <a:t>国王学院</a:t>
            </a:r>
            <a:r>
              <a:rPr lang="zh-CN" altLang="en-US" dirty="0" smtClean="0"/>
              <a:t>，由于成绩优异而获得数学奖学金．在剑桥，他的数学能力得到充分的发展．</a:t>
            </a:r>
            <a:r>
              <a:rPr lang="en-US" altLang="zh-CN" dirty="0" smtClean="0"/>
              <a:t>1935</a:t>
            </a:r>
            <a:r>
              <a:rPr lang="zh-CN" altLang="en-US" dirty="0" smtClean="0"/>
              <a:t>年，他的第一篇数学论文“左右殆周期性的等价”发表于</a:t>
            </a:r>
            <a:r>
              <a:rPr lang="en-US" altLang="zh-CN" dirty="0" smtClean="0"/>
              <a:t>《</a:t>
            </a:r>
            <a:r>
              <a:rPr lang="zh-CN" altLang="en-US" dirty="0" smtClean="0"/>
              <a:t>伦敦数学会杂志</a:t>
            </a:r>
            <a:r>
              <a:rPr lang="en-US" altLang="zh-CN" dirty="0" smtClean="0"/>
              <a:t>》</a:t>
            </a:r>
            <a:r>
              <a:rPr lang="zh-CN" altLang="en-US" dirty="0" smtClean="0"/>
              <a:t>上。同一年，他还写出“论高斯误差函数”一文．这一论文使他由一名大学生直接当选为国王学院的</a:t>
            </a:r>
            <a:r>
              <a:rPr lang="zh-CN" altLang="en-US" dirty="0" smtClean="0">
                <a:hlinkClick r:id="rId58" action="ppaction://hlinkfile"/>
              </a:rPr>
              <a:t>研究员</a:t>
            </a:r>
            <a:r>
              <a:rPr lang="zh-CN" altLang="en-US" dirty="0" smtClean="0"/>
              <a:t>，并于次年荣获英国著名的</a:t>
            </a:r>
            <a:r>
              <a:rPr lang="zh-CN" altLang="en-US" dirty="0" smtClean="0">
                <a:hlinkClick r:id="rId59" action="ppaction://hlinkfile"/>
              </a:rPr>
              <a:t>史密斯</a:t>
            </a:r>
            <a:r>
              <a:rPr lang="en-US" altLang="zh-CN" dirty="0" smtClean="0"/>
              <a:t>(Smith)</a:t>
            </a:r>
            <a:r>
              <a:rPr lang="zh-CN" altLang="en-US" dirty="0" smtClean="0"/>
              <a:t>数学奖，成为国王学院声名显赫的毕业生之一。</a:t>
            </a:r>
            <a:r>
              <a:rPr lang="en-US" altLang="zh-CN" dirty="0" smtClean="0"/>
              <a:t>1936</a:t>
            </a:r>
            <a:r>
              <a:rPr lang="zh-CN" altLang="en-US" dirty="0" smtClean="0"/>
              <a:t>年</a:t>
            </a:r>
            <a:r>
              <a:rPr lang="en-US" altLang="zh-CN" dirty="0" smtClean="0"/>
              <a:t>5</a:t>
            </a:r>
            <a:r>
              <a:rPr lang="zh-CN" altLang="en-US" dirty="0" smtClean="0"/>
              <a:t>月， </a:t>
            </a:r>
            <a:r>
              <a:rPr lang="zh-CN" altLang="en-US" dirty="0" smtClean="0">
                <a:effectLst/>
              </a:rPr>
              <a:t>阿兰</a:t>
            </a:r>
            <a:r>
              <a:rPr lang="en-US" altLang="zh-CN" dirty="0" smtClean="0">
                <a:effectLst/>
              </a:rPr>
              <a:t>·</a:t>
            </a:r>
            <a:r>
              <a:rPr lang="zh-CN" altLang="en-US" dirty="0" smtClean="0">
                <a:effectLst/>
              </a:rPr>
              <a:t>麦席森</a:t>
            </a:r>
            <a:r>
              <a:rPr lang="en-US" altLang="zh-CN" dirty="0" smtClean="0">
                <a:effectLst/>
              </a:rPr>
              <a:t>·</a:t>
            </a:r>
            <a:r>
              <a:rPr lang="zh-CN" altLang="en-US" dirty="0" smtClean="0">
                <a:effectLst/>
              </a:rPr>
              <a:t>图灵</a:t>
            </a:r>
          </a:p>
          <a:p>
            <a:r>
              <a:rPr lang="zh-CN" altLang="en-US" dirty="0" smtClean="0"/>
              <a:t>图灵写出了表述他的最重要的数学成果的论文“论可计算数及其在判定问题中的应用”，该文于</a:t>
            </a:r>
            <a:r>
              <a:rPr lang="en-US" altLang="zh-CN" dirty="0" smtClean="0">
                <a:hlinkClick r:id="rId60" action="ppaction://hlinkfile"/>
              </a:rPr>
              <a:t>1937</a:t>
            </a:r>
            <a:r>
              <a:rPr lang="zh-CN" altLang="en-US" dirty="0" smtClean="0">
                <a:hlinkClick r:id="rId60" action="ppaction://hlinkfile"/>
              </a:rPr>
              <a:t>年</a:t>
            </a:r>
            <a:r>
              <a:rPr lang="zh-CN" altLang="en-US" dirty="0" smtClean="0"/>
              <a:t>在</a:t>
            </a:r>
            <a:r>
              <a:rPr lang="en-US" altLang="zh-CN" dirty="0" smtClean="0"/>
              <a:t>《</a:t>
            </a:r>
            <a:r>
              <a:rPr lang="zh-CN" altLang="en-US" dirty="0" smtClean="0"/>
              <a:t>伦敦数学会文集</a:t>
            </a:r>
            <a:r>
              <a:rPr lang="en-US" altLang="zh-CN" dirty="0" smtClean="0"/>
              <a:t>》</a:t>
            </a:r>
            <a:r>
              <a:rPr lang="zh-CN" altLang="en-US" dirty="0" smtClean="0"/>
              <a:t>第</a:t>
            </a:r>
            <a:r>
              <a:rPr lang="en-US" altLang="zh-CN" dirty="0" smtClean="0"/>
              <a:t>42</a:t>
            </a:r>
            <a:r>
              <a:rPr lang="zh-CN" altLang="en-US" dirty="0" smtClean="0"/>
              <a:t>期上发表后，立即引起广泛的注意。</a:t>
            </a:r>
            <a:r>
              <a:rPr lang="en-US" altLang="zh-CN" dirty="0" smtClean="0"/>
              <a:t>1937</a:t>
            </a:r>
            <a:r>
              <a:rPr lang="zh-CN" altLang="en-US" dirty="0" smtClean="0"/>
              <a:t>年，阿兰</a:t>
            </a:r>
            <a:r>
              <a:rPr lang="en-US" altLang="zh-CN" dirty="0" smtClean="0"/>
              <a:t>·</a:t>
            </a:r>
            <a:r>
              <a:rPr lang="zh-CN" altLang="en-US" dirty="0" smtClean="0"/>
              <a:t>麦席森</a:t>
            </a:r>
            <a:r>
              <a:rPr lang="en-US" altLang="zh-CN" dirty="0" smtClean="0"/>
              <a:t>·</a:t>
            </a:r>
            <a:r>
              <a:rPr lang="zh-CN" altLang="en-US" dirty="0" smtClean="0"/>
              <a:t>图灵发表的另一篇文章“可计算性与</a:t>
            </a:r>
            <a:r>
              <a:rPr lang="en-US" altLang="zh-CN" dirty="0" smtClean="0"/>
              <a:t>λ</a:t>
            </a:r>
            <a:r>
              <a:rPr lang="zh-CN" altLang="en-US" dirty="0" smtClean="0"/>
              <a:t>可定义性”则拓广了</a:t>
            </a:r>
            <a:r>
              <a:rPr lang="zh-CN" altLang="en-US" dirty="0" smtClean="0">
                <a:hlinkClick r:id="rId61" action="ppaction://hlinkfile"/>
              </a:rPr>
              <a:t>丘奇</a:t>
            </a:r>
            <a:r>
              <a:rPr lang="en-US" altLang="zh-CN" dirty="0" smtClean="0"/>
              <a:t>(Church)</a:t>
            </a:r>
            <a:r>
              <a:rPr lang="zh-CN" altLang="en-US" dirty="0" smtClean="0"/>
              <a:t>提出的“丘奇论点”，形成“丘奇</a:t>
            </a:r>
            <a:r>
              <a:rPr lang="en-US" altLang="zh-CN" dirty="0" smtClean="0"/>
              <a:t>-</a:t>
            </a:r>
            <a:r>
              <a:rPr lang="zh-CN" altLang="en-US" dirty="0" smtClean="0"/>
              <a:t>图灵论点”，对计算理论的严格化，对计算机科学的形成和发展都具有奠基性的意义</a:t>
            </a:r>
            <a:r>
              <a:rPr lang="en-US" altLang="zh-CN" dirty="0" smtClean="0"/>
              <a:t>,1936</a:t>
            </a:r>
            <a:r>
              <a:rPr lang="zh-CN" altLang="en-US" dirty="0" smtClean="0"/>
              <a:t>年</a:t>
            </a:r>
            <a:r>
              <a:rPr lang="en-US" altLang="zh-CN" dirty="0" smtClean="0"/>
              <a:t>9</a:t>
            </a:r>
            <a:r>
              <a:rPr lang="zh-CN" altLang="en-US" dirty="0" smtClean="0"/>
              <a:t>月，阿兰</a:t>
            </a:r>
            <a:r>
              <a:rPr lang="en-US" altLang="zh-CN" dirty="0" smtClean="0"/>
              <a:t>·</a:t>
            </a:r>
            <a:r>
              <a:rPr lang="zh-CN" altLang="en-US" dirty="0" smtClean="0"/>
              <a:t>麦席森</a:t>
            </a:r>
            <a:r>
              <a:rPr lang="en-US" altLang="zh-CN" dirty="0" smtClean="0"/>
              <a:t>·</a:t>
            </a:r>
            <a:r>
              <a:rPr lang="zh-CN" altLang="en-US" dirty="0" smtClean="0"/>
              <a:t>图灵应邀到美国</a:t>
            </a:r>
            <a:r>
              <a:rPr lang="zh-CN" altLang="en-US" dirty="0" smtClean="0">
                <a:hlinkClick r:id="rId62" action="ppaction://hlinkfile"/>
              </a:rPr>
              <a:t>普林斯顿</a:t>
            </a:r>
            <a:r>
              <a:rPr lang="zh-CN" altLang="en-US" dirty="0" smtClean="0"/>
              <a:t>高级研究院学习，并与丘奇一同工作。在美国期间，他对群论作了一些研究，并撰写了博士论文，</a:t>
            </a:r>
            <a:r>
              <a:rPr lang="en-US" altLang="zh-CN" dirty="0" smtClean="0"/>
              <a:t>1938</a:t>
            </a:r>
            <a:r>
              <a:rPr lang="zh-CN" altLang="en-US" dirty="0" smtClean="0"/>
              <a:t>年在普林斯顿获博士学位，其论文题目为“以序数为基础的逻辑系统”，</a:t>
            </a:r>
            <a:r>
              <a:rPr lang="en-US" altLang="zh-CN" dirty="0" smtClean="0"/>
              <a:t>1939</a:t>
            </a:r>
            <a:r>
              <a:rPr lang="zh-CN" altLang="en-US" dirty="0" smtClean="0"/>
              <a:t>年正式发表，在数理逻辑研究中产生了深远的影响。 </a:t>
            </a:r>
          </a:p>
          <a:p>
            <a:r>
              <a:rPr lang="zh-CN" altLang="en-US" dirty="0" smtClean="0"/>
              <a:t>　　</a:t>
            </a:r>
            <a:r>
              <a:rPr lang="en-US" altLang="zh-CN" dirty="0" smtClean="0"/>
              <a:t>1938</a:t>
            </a:r>
            <a:r>
              <a:rPr lang="zh-CN" altLang="en-US" dirty="0" smtClean="0"/>
              <a:t>年夏，阿兰</a:t>
            </a:r>
            <a:r>
              <a:rPr lang="en-US" altLang="zh-CN" dirty="0" smtClean="0"/>
              <a:t>·</a:t>
            </a:r>
            <a:r>
              <a:rPr lang="zh-CN" altLang="en-US" dirty="0" smtClean="0"/>
              <a:t>麦席森</a:t>
            </a:r>
            <a:r>
              <a:rPr lang="en-US" altLang="zh-CN" dirty="0" smtClean="0"/>
              <a:t>·</a:t>
            </a:r>
            <a:r>
              <a:rPr lang="zh-CN" altLang="en-US" dirty="0" smtClean="0"/>
              <a:t>图灵回到英国，仍在剑桥大学国王学院任研究员，继续研究数理逻辑和计算理论，同时开始了计算机的研制工作。第二次世界大战打断了他的正常研究工作，</a:t>
            </a:r>
            <a:r>
              <a:rPr lang="en-US" altLang="zh-CN" dirty="0" smtClean="0"/>
              <a:t>1939</a:t>
            </a:r>
            <a:r>
              <a:rPr lang="zh-CN" altLang="en-US" dirty="0" smtClean="0"/>
              <a:t>年秋，他应召到英国外交部通信处从事军事工作，主要是破译敌方密码的工作．由于破译工作的需要，他参与了世界上最早的电子计算机的研制工作．他的工作取得了极好的成就，因而于</a:t>
            </a:r>
            <a:r>
              <a:rPr lang="en-US" altLang="zh-CN" dirty="0" smtClean="0"/>
              <a:t>1945</a:t>
            </a:r>
            <a:r>
              <a:rPr lang="zh-CN" altLang="en-US" dirty="0" smtClean="0"/>
              <a:t>年获政府的最高奖</a:t>
            </a:r>
            <a:r>
              <a:rPr lang="en-US" altLang="zh-CN" dirty="0" smtClean="0"/>
              <a:t>——</a:t>
            </a:r>
            <a:r>
              <a:rPr lang="zh-CN" altLang="en-US" dirty="0" smtClean="0">
                <a:hlinkClick r:id="rId63" action="ppaction://hlinkfile"/>
              </a:rPr>
              <a:t>大英帝国</a:t>
            </a:r>
            <a:r>
              <a:rPr lang="zh-CN" altLang="en-US" dirty="0" smtClean="0"/>
              <a:t>荣誉勋章</a:t>
            </a:r>
            <a:r>
              <a:rPr lang="en-US" altLang="zh-CN" dirty="0" smtClean="0"/>
              <a:t>(O</a:t>
            </a:r>
            <a:r>
              <a:rPr lang="zh-CN" altLang="en-US" dirty="0" smtClean="0"/>
              <a:t>．</a:t>
            </a:r>
            <a:r>
              <a:rPr lang="en-US" altLang="zh-CN" dirty="0" smtClean="0"/>
              <a:t>B</a:t>
            </a:r>
            <a:r>
              <a:rPr lang="zh-CN" altLang="en-US" dirty="0" smtClean="0"/>
              <a:t>．</a:t>
            </a:r>
            <a:r>
              <a:rPr lang="en-US" altLang="zh-CN" dirty="0" smtClean="0"/>
              <a:t>E</a:t>
            </a:r>
            <a:r>
              <a:rPr lang="zh-CN" altLang="en-US" dirty="0" smtClean="0"/>
              <a:t>．勋章</a:t>
            </a:r>
            <a:r>
              <a:rPr lang="en-US" altLang="zh-CN" dirty="0" smtClean="0"/>
              <a:t>)</a:t>
            </a:r>
            <a:r>
              <a:rPr lang="zh-CN" altLang="en-US" dirty="0" smtClean="0"/>
              <a:t>．人们认为，通用计算机的概念就是阿兰</a:t>
            </a:r>
            <a:r>
              <a:rPr lang="en-US" altLang="zh-CN" dirty="0" smtClean="0"/>
              <a:t>·</a:t>
            </a:r>
            <a:r>
              <a:rPr lang="zh-CN" altLang="en-US" dirty="0" smtClean="0"/>
              <a:t>麦席森</a:t>
            </a:r>
            <a:r>
              <a:rPr lang="en-US" altLang="zh-CN" dirty="0" smtClean="0"/>
              <a:t>·</a:t>
            </a:r>
            <a:r>
              <a:rPr lang="zh-CN" altLang="en-US" dirty="0" smtClean="0"/>
              <a:t>图灵提出来的．</a:t>
            </a:r>
            <a:r>
              <a:rPr lang="en-US" altLang="zh-CN" dirty="0" smtClean="0"/>
              <a:t>1945</a:t>
            </a:r>
            <a:r>
              <a:rPr lang="zh-CN" altLang="en-US" dirty="0" smtClean="0"/>
              <a:t>年，阿兰</a:t>
            </a:r>
            <a:r>
              <a:rPr lang="en-US" altLang="zh-CN" dirty="0" smtClean="0"/>
              <a:t>·</a:t>
            </a:r>
            <a:r>
              <a:rPr lang="zh-CN" altLang="en-US" dirty="0" smtClean="0"/>
              <a:t>麦席森</a:t>
            </a:r>
            <a:r>
              <a:rPr lang="en-US" altLang="zh-CN" dirty="0" smtClean="0"/>
              <a:t>·</a:t>
            </a:r>
            <a:r>
              <a:rPr lang="zh-CN" altLang="en-US" dirty="0" smtClean="0"/>
              <a:t>图灵结束了在外交部的工作，他试图恢复战前在理论计算机科学方面的研究，并结合战时的工作，具体研制出新的计算机来．这一想法得到当局的支持．同年，图灵被录用为泰丁顿</a:t>
            </a:r>
            <a:r>
              <a:rPr lang="en-US" altLang="zh-CN" dirty="0" smtClean="0"/>
              <a:t>(</a:t>
            </a:r>
            <a:r>
              <a:rPr lang="en-US" altLang="zh-CN" dirty="0" err="1" smtClean="0"/>
              <a:t>Teddington</a:t>
            </a:r>
            <a:r>
              <a:rPr lang="en-US" altLang="zh-CN" dirty="0" smtClean="0"/>
              <a:t>)</a:t>
            </a:r>
            <a:r>
              <a:rPr lang="zh-CN" altLang="en-US" dirty="0" smtClean="0"/>
              <a:t>国家物理研究所的研究人员，开始从事“自动计算机”</a:t>
            </a:r>
            <a:r>
              <a:rPr lang="en-US" altLang="zh-CN" dirty="0" smtClean="0"/>
              <a:t>(ACE)</a:t>
            </a:r>
            <a:r>
              <a:rPr lang="zh-CN" altLang="en-US" dirty="0" smtClean="0"/>
              <a:t>的逻辑设计和具体研制工作。这一年，图灵写出一份长达</a:t>
            </a:r>
            <a:r>
              <a:rPr lang="en-US" altLang="zh-CN" dirty="0" smtClean="0"/>
              <a:t>50</a:t>
            </a:r>
            <a:r>
              <a:rPr lang="zh-CN" altLang="en-US" dirty="0" smtClean="0"/>
              <a:t>页的关于</a:t>
            </a:r>
            <a:r>
              <a:rPr lang="en-US" altLang="zh-CN" dirty="0" smtClean="0"/>
              <a:t>ACE</a:t>
            </a:r>
            <a:r>
              <a:rPr lang="zh-CN" altLang="en-US" dirty="0" smtClean="0"/>
              <a:t>的设计说明书。这一说明书在保密了</a:t>
            </a:r>
            <a:r>
              <a:rPr lang="en-US" altLang="zh-CN" dirty="0" smtClean="0"/>
              <a:t>27</a:t>
            </a:r>
            <a:r>
              <a:rPr lang="zh-CN" altLang="en-US" dirty="0" smtClean="0"/>
              <a:t>年之后，于</a:t>
            </a:r>
            <a:r>
              <a:rPr lang="en-US" altLang="zh-CN" dirty="0" smtClean="0"/>
              <a:t>1972</a:t>
            </a:r>
            <a:r>
              <a:rPr lang="zh-CN" altLang="en-US" dirty="0" smtClean="0"/>
              <a:t>年正式发表．在图灵的设计思想指导下，</a:t>
            </a:r>
            <a:r>
              <a:rPr lang="en-US" altLang="zh-CN" dirty="0" smtClean="0"/>
              <a:t>1950</a:t>
            </a:r>
            <a:r>
              <a:rPr lang="zh-CN" altLang="en-US" dirty="0" smtClean="0"/>
              <a:t>年制出了</a:t>
            </a:r>
            <a:r>
              <a:rPr lang="en-US" altLang="zh-CN" dirty="0" smtClean="0"/>
              <a:t>ACE</a:t>
            </a:r>
            <a:r>
              <a:rPr lang="zh-CN" altLang="en-US" dirty="0" smtClean="0"/>
              <a:t>样机，</a:t>
            </a:r>
            <a:r>
              <a:rPr lang="en-US" altLang="zh-CN" dirty="0" smtClean="0"/>
              <a:t>1958</a:t>
            </a:r>
            <a:r>
              <a:rPr lang="zh-CN" altLang="en-US" dirty="0" smtClean="0"/>
              <a:t>年制成大型</a:t>
            </a:r>
            <a:r>
              <a:rPr lang="en-US" altLang="zh-CN" dirty="0" smtClean="0"/>
              <a:t>ACE</a:t>
            </a:r>
            <a:r>
              <a:rPr lang="zh-CN" altLang="en-US" dirty="0" smtClean="0"/>
              <a:t>机。</a:t>
            </a:r>
            <a:r>
              <a:rPr lang="en-US" altLang="zh-CN" dirty="0" smtClean="0"/>
              <a:t>1948</a:t>
            </a:r>
            <a:r>
              <a:rPr lang="zh-CN" altLang="en-US" dirty="0" smtClean="0"/>
              <a:t>年，图灵接受了</a:t>
            </a:r>
            <a:r>
              <a:rPr lang="zh-CN" altLang="en-US" dirty="0" smtClean="0">
                <a:hlinkClick r:id="rId64" action="ppaction://hlinkfile"/>
              </a:rPr>
              <a:t>曼彻斯特大学</a:t>
            </a:r>
            <a:r>
              <a:rPr lang="zh-CN" altLang="en-US" dirty="0" smtClean="0"/>
              <a:t>的高级讲师职务，并被指定为曼彻斯特自动数字计算机</a:t>
            </a:r>
            <a:r>
              <a:rPr lang="en-US" altLang="zh-CN" dirty="0" smtClean="0"/>
              <a:t>(Madam)</a:t>
            </a:r>
            <a:r>
              <a:rPr lang="zh-CN" altLang="en-US" dirty="0" smtClean="0"/>
              <a:t>项目的负责人助理，具体领导该项目数学方面的工作．作为这一工作的总结，</a:t>
            </a:r>
            <a:r>
              <a:rPr lang="en-US" altLang="zh-CN" dirty="0" smtClean="0"/>
              <a:t>1950</a:t>
            </a:r>
            <a:r>
              <a:rPr lang="zh-CN" altLang="en-US" dirty="0" smtClean="0"/>
              <a:t>年图灵编写并出版了</a:t>
            </a:r>
            <a:r>
              <a:rPr lang="en-US" altLang="zh-CN" dirty="0" smtClean="0"/>
              <a:t>《</a:t>
            </a:r>
            <a:r>
              <a:rPr lang="zh-CN" altLang="en-US" dirty="0" smtClean="0"/>
              <a:t>曼彻斯特电子计算机程序员手册</a:t>
            </a:r>
            <a:r>
              <a:rPr lang="en-US" altLang="zh-CN" dirty="0" smtClean="0"/>
              <a:t>》(The </a:t>
            </a:r>
            <a:r>
              <a:rPr lang="en-US" altLang="zh-CN" dirty="0" err="1" smtClean="0"/>
              <a:t>programmers’handbook</a:t>
            </a:r>
            <a:r>
              <a:rPr lang="en-US" altLang="zh-CN" dirty="0" smtClean="0"/>
              <a:t> for the Manchester electronic computer)</a:t>
            </a:r>
            <a:r>
              <a:rPr lang="zh-CN" altLang="en-US" dirty="0" smtClean="0"/>
              <a:t>。这期间，他继续进行数理逻辑方面的理论研究。早在</a:t>
            </a:r>
            <a:r>
              <a:rPr lang="en-US" altLang="zh-CN" dirty="0" smtClean="0"/>
              <a:t>1947</a:t>
            </a:r>
            <a:r>
              <a:rPr lang="zh-CN" altLang="en-US" dirty="0" smtClean="0"/>
              <a:t>年，图灵就提出过</a:t>
            </a:r>
            <a:r>
              <a:rPr lang="zh-CN" altLang="en-US" dirty="0" smtClean="0">
                <a:hlinkClick r:id="rId65" action="ppaction://hlinkfile"/>
              </a:rPr>
              <a:t>自动程序设计</a:t>
            </a:r>
            <a:r>
              <a:rPr lang="zh-CN" altLang="en-US" dirty="0" smtClean="0"/>
              <a:t>的思想，</a:t>
            </a:r>
            <a:r>
              <a:rPr lang="en-US" altLang="zh-CN" dirty="0" smtClean="0"/>
              <a:t>1950</a:t>
            </a:r>
            <a:r>
              <a:rPr lang="zh-CN" altLang="en-US" dirty="0" smtClean="0"/>
              <a:t>年，他提出关于机器思维的问题，他的论文“计算机和智能</a:t>
            </a:r>
            <a:r>
              <a:rPr lang="en-US" altLang="zh-CN" dirty="0" smtClean="0"/>
              <a:t>(</a:t>
            </a:r>
            <a:r>
              <a:rPr lang="en-US" altLang="zh-CN" dirty="0" err="1" smtClean="0"/>
              <a:t>Computingmachiery</a:t>
            </a:r>
            <a:r>
              <a:rPr lang="en-US" altLang="zh-CN" dirty="0" smtClean="0"/>
              <a:t> and intelligence)</a:t>
            </a:r>
            <a:r>
              <a:rPr lang="zh-CN" altLang="en-US" dirty="0" smtClean="0"/>
              <a:t>，引起了广泛的注意和深远的影响。 </a:t>
            </a:r>
          </a:p>
          <a:p>
            <a:r>
              <a:rPr lang="zh-CN" altLang="en-US" dirty="0" smtClean="0"/>
              <a:t>　　</a:t>
            </a:r>
            <a:r>
              <a:rPr lang="en-US" altLang="zh-CN" dirty="0" smtClean="0"/>
              <a:t>1956</a:t>
            </a:r>
            <a:r>
              <a:rPr lang="zh-CN" altLang="en-US" dirty="0" smtClean="0"/>
              <a:t>年，在收入一部文集时此文改名为“机器能够思维吗？”</a:t>
            </a:r>
            <a:r>
              <a:rPr lang="en-US" altLang="zh-CN" dirty="0" smtClean="0"/>
              <a:t>(Cana machine think</a:t>
            </a:r>
            <a:r>
              <a:rPr lang="zh-CN" altLang="en-US" dirty="0" smtClean="0"/>
              <a:t>？</a:t>
            </a:r>
            <a:r>
              <a:rPr lang="en-US" altLang="zh-CN" dirty="0" smtClean="0"/>
              <a:t>)</a:t>
            </a:r>
            <a:r>
              <a:rPr lang="zh-CN" altLang="en-US" dirty="0" smtClean="0"/>
              <a:t>，至今仍是研究人工智能的首选读物之一。</a:t>
            </a:r>
            <a:r>
              <a:rPr lang="en-US" altLang="zh-CN" dirty="0" smtClean="0"/>
              <a:t>1951</a:t>
            </a:r>
            <a:r>
              <a:rPr lang="zh-CN" altLang="en-US" dirty="0" smtClean="0"/>
              <a:t>年，图灵当选为</a:t>
            </a:r>
            <a:r>
              <a:rPr lang="zh-CN" altLang="en-US" dirty="0" smtClean="0">
                <a:hlinkClick r:id="rId66" action="ppaction://hlinkfile"/>
              </a:rPr>
              <a:t>英国皇家学会</a:t>
            </a:r>
            <a:r>
              <a:rPr lang="zh-CN" altLang="en-US" dirty="0" smtClean="0"/>
              <a:t>会员。</a:t>
            </a:r>
            <a:r>
              <a:rPr lang="en-US" altLang="zh-CN" dirty="0" smtClean="0"/>
              <a:t>1952</a:t>
            </a:r>
            <a:r>
              <a:rPr lang="zh-CN" altLang="en-US" dirty="0" smtClean="0"/>
              <a:t>年，他辞去剑桥大学国王学院研究员的职务，专心在曼彻斯特大学工作．除了日常工作和研究工作之外，他还指导一些博士研究生，还担任了制造曼彻斯特自动数字计算机的一家公司</a:t>
            </a:r>
            <a:r>
              <a:rPr lang="en-US" altLang="zh-CN" dirty="0" smtClean="0"/>
              <a:t>——</a:t>
            </a:r>
            <a:r>
              <a:rPr lang="zh-CN" altLang="en-US" dirty="0" smtClean="0"/>
              <a:t>弗兰蒂公司的顾问。</a:t>
            </a:r>
            <a:r>
              <a:rPr lang="en-US" altLang="zh-CN" dirty="0" smtClean="0"/>
              <a:t>1952</a:t>
            </a:r>
            <a:r>
              <a:rPr lang="zh-CN" altLang="en-US" dirty="0" smtClean="0"/>
              <a:t>年，图灵写了一个国际象棋程序。可是，当时没有一台计算机有足够的运算能力去执行这个程序，他就模仿计算机，每走一步要用半小时。他与一位同事下了一盘，结果程序输了。后来美国</a:t>
            </a:r>
            <a:r>
              <a:rPr lang="zh-CN" altLang="en-US" dirty="0" smtClean="0">
                <a:hlinkClick r:id="rId67" action="ppaction://hlinkfile"/>
              </a:rPr>
              <a:t>新墨西哥州</a:t>
            </a:r>
            <a:r>
              <a:rPr lang="zh-CN" altLang="en-US" dirty="0" smtClean="0">
                <a:hlinkClick r:id="rId68" action="ppaction://hlinkfile"/>
              </a:rPr>
              <a:t>洛斯阿拉莫斯国家实验室</a:t>
            </a:r>
            <a:r>
              <a:rPr lang="zh-CN" altLang="en-US" dirty="0" smtClean="0"/>
              <a:t>的研究群根据图灵的理论，在</a:t>
            </a:r>
            <a:r>
              <a:rPr lang="en-US" altLang="zh-CN" dirty="0" smtClean="0"/>
              <a:t>MANIAC</a:t>
            </a:r>
            <a:r>
              <a:rPr lang="zh-CN" altLang="en-US" dirty="0" smtClean="0"/>
              <a:t>上设计出世界上第一个电脑程序的象棋。 </a:t>
            </a:r>
            <a:r>
              <a:rPr lang="zh-CN" altLang="en-US" b="1" dirty="0" smtClean="0"/>
              <a:t>人物逝世</a:t>
            </a:r>
          </a:p>
          <a:p>
            <a:r>
              <a:rPr lang="zh-CN" altLang="en-US" dirty="0" smtClean="0"/>
              <a:t>　　</a:t>
            </a:r>
            <a:r>
              <a:rPr lang="en-US" altLang="zh-CN" dirty="0" smtClean="0"/>
              <a:t>1952</a:t>
            </a:r>
            <a:r>
              <a:rPr lang="zh-CN" altLang="en-US" dirty="0" smtClean="0"/>
              <a:t>年，艾伦</a:t>
            </a:r>
            <a:r>
              <a:rPr lang="en-US" altLang="zh-CN" dirty="0" smtClean="0"/>
              <a:t>·</a:t>
            </a:r>
            <a:r>
              <a:rPr lang="zh-CN" altLang="en-US" dirty="0" smtClean="0"/>
              <a:t>麦席森</a:t>
            </a:r>
            <a:r>
              <a:rPr lang="en-US" altLang="zh-CN" dirty="0" smtClean="0"/>
              <a:t>·</a:t>
            </a:r>
            <a:r>
              <a:rPr lang="zh-CN" altLang="en-US" dirty="0" smtClean="0"/>
              <a:t>图灵的同性伴侣协同一名同谋一起闯进了艾伦</a:t>
            </a:r>
            <a:r>
              <a:rPr lang="en-US" altLang="zh-CN" dirty="0" smtClean="0"/>
              <a:t>· </a:t>
            </a:r>
            <a:r>
              <a:rPr lang="zh-CN" altLang="en-US" dirty="0" smtClean="0">
                <a:effectLst/>
              </a:rPr>
              <a:t>阿兰</a:t>
            </a:r>
            <a:r>
              <a:rPr lang="en-US" altLang="zh-CN" dirty="0" smtClean="0">
                <a:effectLst/>
              </a:rPr>
              <a:t>·</a:t>
            </a:r>
            <a:r>
              <a:rPr lang="zh-CN" altLang="en-US" dirty="0" smtClean="0">
                <a:effectLst/>
              </a:rPr>
              <a:t>麦席森</a:t>
            </a:r>
            <a:r>
              <a:rPr lang="en-US" altLang="zh-CN" dirty="0" smtClean="0">
                <a:effectLst/>
              </a:rPr>
              <a:t>·</a:t>
            </a:r>
            <a:r>
              <a:rPr lang="zh-CN" altLang="en-US" dirty="0" smtClean="0">
                <a:effectLst/>
              </a:rPr>
              <a:t>图灵</a:t>
            </a:r>
          </a:p>
          <a:p>
            <a:r>
              <a:rPr lang="zh-CN" altLang="en-US" dirty="0" smtClean="0"/>
              <a:t>麦席森</a:t>
            </a:r>
            <a:r>
              <a:rPr lang="en-US" altLang="zh-CN" dirty="0" smtClean="0"/>
              <a:t>·</a:t>
            </a:r>
            <a:r>
              <a:rPr lang="zh-CN" altLang="en-US" dirty="0" smtClean="0"/>
              <a:t>图灵的房子实施盗窃。艾伦</a:t>
            </a:r>
            <a:r>
              <a:rPr lang="en-US" altLang="zh-CN" dirty="0" smtClean="0"/>
              <a:t>·</a:t>
            </a:r>
            <a:r>
              <a:rPr lang="zh-CN" altLang="en-US" dirty="0" smtClean="0"/>
              <a:t>麦席森</a:t>
            </a:r>
            <a:r>
              <a:rPr lang="en-US" altLang="zh-CN" dirty="0" smtClean="0"/>
              <a:t>·</a:t>
            </a:r>
            <a:r>
              <a:rPr lang="zh-CN" altLang="en-US" dirty="0" smtClean="0"/>
              <a:t>图灵为此而报警。但是警方的调查结果使得他被控以“明显的猥亵和性颠倒行为”（因为在当时英国的法律认为同性恋为违法行为）。他没有申辩，并被定罪。在著名的公审后，他被给予了两个选择：坐牢或荷尔蒙疗法。他选择了荷尔蒙注射，并持续了一年。在这段时间里，药物产生了包括乳房不断发育的副作用。</a:t>
            </a:r>
            <a:r>
              <a:rPr lang="en-US" altLang="zh-CN" dirty="0" smtClean="0">
                <a:hlinkClick r:id="rId69" action="ppaction://hlinkfile"/>
              </a:rPr>
              <a:t>1954</a:t>
            </a:r>
            <a:r>
              <a:rPr lang="zh-CN" altLang="en-US" dirty="0" smtClean="0">
                <a:hlinkClick r:id="rId69" action="ppaction://hlinkfile"/>
              </a:rPr>
              <a:t>年</a:t>
            </a:r>
            <a:r>
              <a:rPr lang="zh-CN" altLang="en-US" dirty="0" smtClean="0"/>
              <a:t>，艾伦</a:t>
            </a:r>
            <a:r>
              <a:rPr lang="en-US" altLang="zh-CN" dirty="0" smtClean="0"/>
              <a:t>·</a:t>
            </a:r>
            <a:r>
              <a:rPr lang="zh-CN" altLang="en-US" dirty="0" smtClean="0"/>
              <a:t>麦席森</a:t>
            </a:r>
            <a:r>
              <a:rPr lang="en-US" altLang="zh-CN" dirty="0" smtClean="0"/>
              <a:t>·</a:t>
            </a:r>
            <a:r>
              <a:rPr lang="zh-CN" altLang="en-US" dirty="0" smtClean="0"/>
              <a:t>图灵因食用浸过氰化物溶液的苹果死亡。为了纪念他对计算机科学的巨大贡献，美国计算机协会从</a:t>
            </a:r>
            <a:r>
              <a:rPr lang="en-US" altLang="zh-CN" dirty="0" smtClean="0"/>
              <a:t>60</a:t>
            </a:r>
            <a:r>
              <a:rPr lang="zh-CN" altLang="en-US" dirty="0" smtClean="0"/>
              <a:t>年代起设立一年一度的</a:t>
            </a:r>
            <a:r>
              <a:rPr lang="zh-CN" altLang="en-US" dirty="0" smtClean="0">
                <a:hlinkClick r:id="rId7" action="ppaction://hlinkfile"/>
              </a:rPr>
              <a:t>图灵奖</a:t>
            </a:r>
            <a:r>
              <a:rPr lang="zh-CN" altLang="en-US" dirty="0" smtClean="0"/>
              <a:t>，以表彰在计算机科学中做出突出贡献的人。 </a:t>
            </a:r>
            <a:r>
              <a:rPr lang="zh-CN" altLang="en-US" b="1" dirty="0" smtClean="0"/>
              <a:t>获得平反</a:t>
            </a:r>
          </a:p>
          <a:p>
            <a:r>
              <a:rPr lang="zh-CN" altLang="en-US" dirty="0" smtClean="0"/>
              <a:t>　　随着时代的进步，英国的法律不再视同性恋为违法行为并开始允许同性伴侣民事结合。在这一大环境下，</a:t>
            </a:r>
            <a:r>
              <a:rPr lang="en-US" altLang="zh-CN" dirty="0" smtClean="0"/>
              <a:t>2009</a:t>
            </a:r>
            <a:r>
              <a:rPr lang="zh-CN" altLang="en-US" dirty="0" smtClean="0"/>
              <a:t>年</a:t>
            </a:r>
            <a:r>
              <a:rPr lang="en-US" altLang="zh-CN" dirty="0" smtClean="0"/>
              <a:t>9</a:t>
            </a:r>
            <a:r>
              <a:rPr lang="zh-CN" altLang="en-US" dirty="0" smtClean="0"/>
              <a:t>月</a:t>
            </a:r>
            <a:r>
              <a:rPr lang="en-US" altLang="zh-CN" dirty="0" smtClean="0"/>
              <a:t>10</a:t>
            </a:r>
            <a:r>
              <a:rPr lang="zh-CN" altLang="en-US" dirty="0" smtClean="0"/>
              <a:t>日，英国当时的首相戈登</a:t>
            </a:r>
            <a:r>
              <a:rPr lang="en-US" altLang="zh-CN" dirty="0" smtClean="0"/>
              <a:t>.</a:t>
            </a:r>
            <a:r>
              <a:rPr lang="zh-CN" altLang="en-US" dirty="0" smtClean="0"/>
              <a:t>布朗正式代表英国政府向图灵因为同性恋被定罪并导致其自杀公开道歉，阿兰</a:t>
            </a:r>
            <a:r>
              <a:rPr lang="en-US" altLang="zh-CN" dirty="0" smtClean="0"/>
              <a:t>·</a:t>
            </a:r>
            <a:r>
              <a:rPr lang="zh-CN" altLang="en-US" dirty="0" smtClean="0"/>
              <a:t>麦席森</a:t>
            </a:r>
            <a:r>
              <a:rPr lang="en-US" altLang="zh-CN" dirty="0" smtClean="0"/>
              <a:t>·</a:t>
            </a:r>
            <a:r>
              <a:rPr lang="zh-CN" altLang="en-US" dirty="0" smtClean="0"/>
              <a:t>图灵正式获得平反。 </a:t>
            </a:r>
          </a:p>
          <a:p>
            <a:r>
              <a:rPr lang="zh-CN" altLang="en-US" b="1" dirty="0" smtClean="0">
                <a:hlinkClick r:id="rId44"/>
              </a:rPr>
              <a:t>编辑本段</a:t>
            </a:r>
            <a:r>
              <a:rPr lang="zh-CN" altLang="en-US" b="1" dirty="0" smtClean="0"/>
              <a:t>大事年表</a:t>
            </a:r>
          </a:p>
          <a:p>
            <a:r>
              <a:rPr lang="zh-CN" altLang="en-US" dirty="0" smtClean="0"/>
              <a:t>　　</a:t>
            </a:r>
            <a:r>
              <a:rPr lang="en-US" altLang="zh-CN" dirty="0" smtClean="0"/>
              <a:t>1912</a:t>
            </a:r>
            <a:r>
              <a:rPr lang="zh-CN" altLang="en-US" dirty="0" smtClean="0"/>
              <a:t>年</a:t>
            </a:r>
            <a:r>
              <a:rPr lang="en-US" altLang="zh-CN" dirty="0" smtClean="0"/>
              <a:t>6</a:t>
            </a:r>
            <a:r>
              <a:rPr lang="zh-CN" altLang="en-US" dirty="0" smtClean="0"/>
              <a:t>月</a:t>
            </a:r>
            <a:r>
              <a:rPr lang="en-US" altLang="zh-CN" dirty="0" smtClean="0"/>
              <a:t>23</a:t>
            </a:r>
            <a:r>
              <a:rPr lang="zh-CN" altLang="en-US" dirty="0" smtClean="0"/>
              <a:t>日，出生于英国伦敦。 </a:t>
            </a:r>
          </a:p>
          <a:p>
            <a:r>
              <a:rPr lang="zh-CN" altLang="en-US" dirty="0" smtClean="0"/>
              <a:t>　　</a:t>
            </a:r>
            <a:r>
              <a:rPr lang="en-US" altLang="zh-CN" dirty="0" smtClean="0"/>
              <a:t>1931</a:t>
            </a:r>
            <a:r>
              <a:rPr lang="zh-CN" altLang="en-US" dirty="0" smtClean="0"/>
              <a:t>年</a:t>
            </a:r>
            <a:r>
              <a:rPr lang="en-US" altLang="zh-CN" dirty="0" smtClean="0"/>
              <a:t>-1934</a:t>
            </a:r>
            <a:r>
              <a:rPr lang="zh-CN" altLang="en-US" dirty="0" smtClean="0"/>
              <a:t>年，在</a:t>
            </a:r>
            <a:r>
              <a:rPr lang="zh-CN" altLang="en-US" dirty="0" smtClean="0">
                <a:hlinkClick r:id="rId70" action="ppaction://hlinkfile"/>
              </a:rPr>
              <a:t>英国剑桥大学</a:t>
            </a:r>
            <a:r>
              <a:rPr lang="zh-CN" altLang="en-US" dirty="0" smtClean="0"/>
              <a:t>国王学院（</a:t>
            </a:r>
            <a:r>
              <a:rPr lang="en-US" altLang="zh-CN" dirty="0" smtClean="0"/>
              <a:t>King's College</a:t>
            </a:r>
            <a:r>
              <a:rPr lang="zh-CN" altLang="en-US" dirty="0" smtClean="0"/>
              <a:t>）学习。 </a:t>
            </a:r>
          </a:p>
          <a:p>
            <a:r>
              <a:rPr lang="zh-CN" altLang="en-US" dirty="0" smtClean="0"/>
              <a:t>　　</a:t>
            </a:r>
            <a:r>
              <a:rPr lang="en-US" altLang="zh-CN" dirty="0" smtClean="0"/>
              <a:t>1932</a:t>
            </a:r>
            <a:r>
              <a:rPr lang="zh-CN" altLang="en-US" dirty="0" smtClean="0"/>
              <a:t>年</a:t>
            </a:r>
            <a:r>
              <a:rPr lang="en-US" altLang="zh-CN" dirty="0" smtClean="0"/>
              <a:t>-1935</a:t>
            </a:r>
            <a:r>
              <a:rPr lang="zh-CN" altLang="en-US" dirty="0" smtClean="0"/>
              <a:t>年，主要研究量子力学、概率论和逻辑学。 </a:t>
            </a:r>
          </a:p>
          <a:p>
            <a:r>
              <a:rPr lang="zh-CN" altLang="en-US" dirty="0" smtClean="0"/>
              <a:t>　　</a:t>
            </a:r>
            <a:r>
              <a:rPr lang="en-US" altLang="zh-CN" dirty="0" smtClean="0"/>
              <a:t>1935</a:t>
            </a:r>
            <a:r>
              <a:rPr lang="zh-CN" altLang="en-US" dirty="0" smtClean="0"/>
              <a:t>年，年仅</a:t>
            </a:r>
            <a:r>
              <a:rPr lang="en-US" altLang="zh-CN" dirty="0" smtClean="0"/>
              <a:t>23</a:t>
            </a:r>
            <a:r>
              <a:rPr lang="zh-CN" altLang="en-US" dirty="0" smtClean="0"/>
              <a:t>岁的图灵，被选为剑桥大学国王学院院士。 </a:t>
            </a:r>
          </a:p>
          <a:p>
            <a:r>
              <a:rPr lang="zh-CN" altLang="en-US" dirty="0" smtClean="0"/>
              <a:t>　　</a:t>
            </a:r>
            <a:r>
              <a:rPr lang="en-US" altLang="zh-CN" dirty="0" smtClean="0"/>
              <a:t>1936</a:t>
            </a:r>
            <a:r>
              <a:rPr lang="zh-CN" altLang="en-US" dirty="0" smtClean="0"/>
              <a:t>年，主要研究可计算理论，并提出“图灵机”的构想。 </a:t>
            </a:r>
          </a:p>
          <a:p>
            <a:r>
              <a:rPr lang="zh-CN" altLang="en-US" dirty="0" smtClean="0"/>
              <a:t>　　</a:t>
            </a:r>
            <a:r>
              <a:rPr lang="en-US" altLang="zh-CN" dirty="0" smtClean="0"/>
              <a:t>1936</a:t>
            </a:r>
            <a:r>
              <a:rPr lang="zh-CN" altLang="en-US" dirty="0" smtClean="0"/>
              <a:t>年</a:t>
            </a:r>
            <a:r>
              <a:rPr lang="en-US" altLang="zh-CN" dirty="0" smtClean="0"/>
              <a:t>-1938</a:t>
            </a:r>
            <a:r>
              <a:rPr lang="zh-CN" altLang="en-US" dirty="0" smtClean="0"/>
              <a:t>年，主要在美国普林斯顿大学做博士研究，涉及逻辑学、代数和数论等领域。 </a:t>
            </a:r>
          </a:p>
          <a:p>
            <a:r>
              <a:rPr lang="zh-CN" altLang="en-US" dirty="0" smtClean="0"/>
              <a:t>　　</a:t>
            </a:r>
            <a:r>
              <a:rPr lang="en-US" altLang="zh-CN" dirty="0" smtClean="0"/>
              <a:t>1938-1939</a:t>
            </a:r>
            <a:r>
              <a:rPr lang="zh-CN" altLang="en-US" dirty="0" smtClean="0"/>
              <a:t>年，返回剑桥从事研究工作，并应邀 </a:t>
            </a:r>
            <a:r>
              <a:rPr lang="zh-CN" altLang="en-US" dirty="0" smtClean="0">
                <a:effectLst/>
              </a:rPr>
              <a:t>阿兰</a:t>
            </a:r>
            <a:r>
              <a:rPr lang="en-US" altLang="zh-CN" dirty="0" smtClean="0">
                <a:effectLst/>
              </a:rPr>
              <a:t>·</a:t>
            </a:r>
            <a:r>
              <a:rPr lang="zh-CN" altLang="en-US" dirty="0" smtClean="0">
                <a:effectLst/>
              </a:rPr>
              <a:t>麦席森</a:t>
            </a:r>
            <a:r>
              <a:rPr lang="en-US" altLang="zh-CN" dirty="0" smtClean="0">
                <a:effectLst/>
              </a:rPr>
              <a:t>·</a:t>
            </a:r>
            <a:r>
              <a:rPr lang="zh-CN" altLang="en-US" dirty="0" smtClean="0">
                <a:effectLst/>
              </a:rPr>
              <a:t>图灵</a:t>
            </a:r>
          </a:p>
          <a:p>
            <a:r>
              <a:rPr lang="zh-CN" altLang="en-US" dirty="0" smtClean="0"/>
              <a:t>加入英国政府破译二战德军密码的工作。 </a:t>
            </a:r>
          </a:p>
          <a:p>
            <a:r>
              <a:rPr lang="zh-CN" altLang="en-US" dirty="0" smtClean="0"/>
              <a:t>　　</a:t>
            </a:r>
            <a:r>
              <a:rPr lang="en-US" altLang="zh-CN" dirty="0" smtClean="0"/>
              <a:t>1940</a:t>
            </a:r>
            <a:r>
              <a:rPr lang="zh-CN" altLang="en-US" dirty="0" smtClean="0"/>
              <a:t>年</a:t>
            </a:r>
            <a:r>
              <a:rPr lang="en-US" altLang="zh-CN" dirty="0" smtClean="0"/>
              <a:t>-1942</a:t>
            </a:r>
            <a:r>
              <a:rPr lang="zh-CN" altLang="en-US" dirty="0" smtClean="0"/>
              <a:t>年，作为主要参与者和贡献者之一，在破译</a:t>
            </a:r>
            <a:r>
              <a:rPr lang="zh-CN" altLang="en-US" dirty="0" smtClean="0">
                <a:hlinkClick r:id="rId71" action="ppaction://hlinkfile"/>
              </a:rPr>
              <a:t>纳粹德国</a:t>
            </a:r>
            <a:r>
              <a:rPr lang="zh-CN" altLang="en-US" dirty="0" smtClean="0"/>
              <a:t>通讯密码的工作上成就杰出，并成功破译了德军</a:t>
            </a:r>
            <a:r>
              <a:rPr lang="en-US" altLang="zh-CN" dirty="0" smtClean="0"/>
              <a:t>U-</a:t>
            </a:r>
            <a:r>
              <a:rPr lang="zh-CN" altLang="en-US" dirty="0" smtClean="0"/>
              <a:t>潜艇密码，为扭转二战盟军的</a:t>
            </a:r>
            <a:r>
              <a:rPr lang="zh-CN" altLang="en-US" dirty="0" smtClean="0">
                <a:hlinkClick r:id="rId72" action="ppaction://hlinkfile"/>
              </a:rPr>
              <a:t>大西洋</a:t>
            </a:r>
            <a:r>
              <a:rPr lang="zh-CN" altLang="en-US" dirty="0" smtClean="0"/>
              <a:t>战场战局立下汗马功劳。 </a:t>
            </a:r>
          </a:p>
          <a:p>
            <a:r>
              <a:rPr lang="zh-CN" altLang="en-US" dirty="0" smtClean="0"/>
              <a:t>　　</a:t>
            </a:r>
            <a:r>
              <a:rPr lang="en-US" altLang="zh-CN" dirty="0" smtClean="0"/>
              <a:t>1943</a:t>
            </a:r>
            <a:r>
              <a:rPr lang="zh-CN" altLang="en-US" dirty="0" smtClean="0"/>
              <a:t>年</a:t>
            </a:r>
            <a:r>
              <a:rPr lang="en-US" altLang="zh-CN" dirty="0" smtClean="0"/>
              <a:t>-1945</a:t>
            </a:r>
            <a:r>
              <a:rPr lang="zh-CN" altLang="en-US" dirty="0" smtClean="0"/>
              <a:t>年，担任英美密码破译部门的总顾问。 </a:t>
            </a:r>
          </a:p>
          <a:p>
            <a:r>
              <a:rPr lang="zh-CN" altLang="en-US" dirty="0" smtClean="0"/>
              <a:t>　　</a:t>
            </a:r>
            <a:r>
              <a:rPr lang="en-US" altLang="zh-CN" dirty="0" smtClean="0"/>
              <a:t>1945</a:t>
            </a:r>
            <a:r>
              <a:rPr lang="zh-CN" altLang="en-US" dirty="0" smtClean="0"/>
              <a:t>年，应邀在</a:t>
            </a:r>
            <a:r>
              <a:rPr lang="zh-CN" altLang="en-US" dirty="0" smtClean="0">
                <a:hlinkClick r:id="rId73" action="ppaction://hlinkfile"/>
              </a:rPr>
              <a:t>英国国家物理实验室</a:t>
            </a:r>
            <a:r>
              <a:rPr lang="zh-CN" altLang="en-US" dirty="0" smtClean="0"/>
              <a:t>从事计算机理论研究工作。 </a:t>
            </a:r>
          </a:p>
          <a:p>
            <a:r>
              <a:rPr lang="zh-CN" altLang="en-US" dirty="0" smtClean="0"/>
              <a:t>　　</a:t>
            </a:r>
            <a:r>
              <a:rPr lang="en-US" altLang="zh-CN" dirty="0" smtClean="0"/>
              <a:t>1946</a:t>
            </a:r>
            <a:r>
              <a:rPr lang="zh-CN" altLang="en-US" dirty="0" smtClean="0"/>
              <a:t>年，这个时候，图灵在计算机和程序设计原始理论上的构思和成果，已经确定了他的理论开创者的地位。由于图灵的杰出贡献，年轻的他被</a:t>
            </a:r>
            <a:r>
              <a:rPr lang="zh-CN" altLang="en-US" dirty="0" smtClean="0">
                <a:hlinkClick r:id="rId74" action="ppaction://hlinkfile"/>
              </a:rPr>
              <a:t>英国皇室</a:t>
            </a:r>
            <a:r>
              <a:rPr lang="zh-CN" altLang="en-US" dirty="0" smtClean="0"/>
              <a:t>授予</a:t>
            </a:r>
            <a:r>
              <a:rPr lang="en-US" altLang="zh-CN" dirty="0" smtClean="0"/>
              <a:t>OBE</a:t>
            </a:r>
            <a:r>
              <a:rPr lang="zh-CN" altLang="en-US" dirty="0" smtClean="0"/>
              <a:t>爵士勋衔。 </a:t>
            </a:r>
          </a:p>
          <a:p>
            <a:r>
              <a:rPr lang="zh-CN" altLang="en-US" dirty="0" smtClean="0"/>
              <a:t>　　</a:t>
            </a:r>
            <a:r>
              <a:rPr lang="en-US" altLang="zh-CN" dirty="0" smtClean="0"/>
              <a:t>1947</a:t>
            </a:r>
            <a:r>
              <a:rPr lang="zh-CN" altLang="en-US" dirty="0" smtClean="0"/>
              <a:t>年</a:t>
            </a:r>
            <a:r>
              <a:rPr lang="en-US" altLang="zh-CN" dirty="0" smtClean="0"/>
              <a:t>-1948</a:t>
            </a:r>
            <a:r>
              <a:rPr lang="zh-CN" altLang="en-US" dirty="0" smtClean="0"/>
              <a:t>年，主要从事计算机程序理论的研究，并同时在神经网络和人工智能领域做出开创性的理论研究。 </a:t>
            </a:r>
          </a:p>
          <a:p>
            <a:r>
              <a:rPr lang="zh-CN" altLang="en-US" dirty="0" smtClean="0"/>
              <a:t>　　</a:t>
            </a:r>
            <a:r>
              <a:rPr lang="en-US" altLang="zh-CN" dirty="0" smtClean="0"/>
              <a:t>1948</a:t>
            </a:r>
            <a:r>
              <a:rPr lang="zh-CN" altLang="en-US" dirty="0" smtClean="0"/>
              <a:t>年，应邀加入</a:t>
            </a:r>
            <a:r>
              <a:rPr lang="zh-CN" altLang="en-US" dirty="0" smtClean="0">
                <a:hlinkClick r:id="rId75" action="ppaction://hlinkfile"/>
              </a:rPr>
              <a:t>英国曼彻斯特大学</a:t>
            </a:r>
            <a:r>
              <a:rPr lang="zh-CN" altLang="en-US" dirty="0" smtClean="0"/>
              <a:t>从事研究工作，担任曼彻斯特大学计算实验室副主任。 </a:t>
            </a:r>
          </a:p>
          <a:p>
            <a:r>
              <a:rPr lang="zh-CN" altLang="en-US" dirty="0" smtClean="0"/>
              <a:t>　　</a:t>
            </a:r>
            <a:r>
              <a:rPr lang="en-US" altLang="zh-CN" dirty="0" smtClean="0"/>
              <a:t>1949</a:t>
            </a:r>
            <a:r>
              <a:rPr lang="zh-CN" altLang="en-US" dirty="0" smtClean="0"/>
              <a:t>年，成为世界上第一位把计算机实际用于数学研究的科学家。 </a:t>
            </a:r>
          </a:p>
          <a:p>
            <a:r>
              <a:rPr lang="zh-CN" altLang="en-US" dirty="0" smtClean="0"/>
              <a:t>　　</a:t>
            </a:r>
            <a:r>
              <a:rPr lang="en-US" altLang="zh-CN" dirty="0" smtClean="0"/>
              <a:t>1950</a:t>
            </a:r>
            <a:r>
              <a:rPr lang="zh-CN" altLang="en-US" dirty="0" smtClean="0"/>
              <a:t>年，发表论文“计算机器与智能”，为后来的人工智能科学提供了开创性的构思。提出著名的“图灵测试”理论。 </a:t>
            </a:r>
          </a:p>
          <a:p>
            <a:r>
              <a:rPr lang="zh-CN" altLang="en-US" dirty="0" smtClean="0"/>
              <a:t>　　</a:t>
            </a:r>
            <a:r>
              <a:rPr lang="en-US" altLang="zh-CN" dirty="0" smtClean="0"/>
              <a:t>1951</a:t>
            </a:r>
            <a:r>
              <a:rPr lang="zh-CN" altLang="en-US" dirty="0" smtClean="0"/>
              <a:t>年，从事生物的非线性理论研究。年仅</a:t>
            </a:r>
            <a:r>
              <a:rPr lang="en-US" altLang="zh-CN" dirty="0" smtClean="0"/>
              <a:t>39</a:t>
            </a:r>
            <a:r>
              <a:rPr lang="zh-CN" altLang="en-US" dirty="0" smtClean="0"/>
              <a:t>岁的图灵，被选为英国皇家学会会员。 </a:t>
            </a:r>
          </a:p>
          <a:p>
            <a:r>
              <a:rPr lang="zh-CN" altLang="en-US" dirty="0" smtClean="0"/>
              <a:t>　　</a:t>
            </a:r>
            <a:r>
              <a:rPr lang="en-US" altLang="zh-CN" dirty="0" smtClean="0"/>
              <a:t>1952</a:t>
            </a:r>
            <a:r>
              <a:rPr lang="zh-CN" altLang="en-US" dirty="0" smtClean="0"/>
              <a:t>年，在当年保守愚昧和冷战的时代，当警察得知图灵与同性朋友密切交往的消息之后，同性恋倾向的图灵被逮捕入狱。在法庭审判过程中，图灵明确告知人们，他认为自己没有做错什么事。在那个观念落后的年代，为了避免被判刑入狱，图灵被迫选择了为期一年的雌性激素注射的所谓“治疗”，才得以重新返回研究工作。 </a:t>
            </a:r>
          </a:p>
          <a:p>
            <a:r>
              <a:rPr lang="zh-CN" altLang="en-US" dirty="0" smtClean="0"/>
              <a:t>　　</a:t>
            </a:r>
            <a:r>
              <a:rPr lang="en-US" altLang="zh-CN" dirty="0" smtClean="0"/>
              <a:t>1953</a:t>
            </a:r>
            <a:r>
              <a:rPr lang="zh-CN" altLang="en-US" dirty="0" smtClean="0"/>
              <a:t>年</a:t>
            </a:r>
            <a:r>
              <a:rPr lang="en-US" altLang="zh-CN" dirty="0" smtClean="0"/>
              <a:t>-1954</a:t>
            </a:r>
            <a:r>
              <a:rPr lang="zh-CN" altLang="en-US" dirty="0" smtClean="0"/>
              <a:t>年，继续在生物和物理学等方面的研究。被迫承受的对同性恋倾向的“治疗”，致使原本热爱体育运动的图灵在身心上受到极大的伤害。 </a:t>
            </a:r>
          </a:p>
          <a:p>
            <a:r>
              <a:rPr lang="zh-CN" altLang="en-US" dirty="0" smtClean="0"/>
              <a:t>　　</a:t>
            </a:r>
            <a:r>
              <a:rPr lang="en-US" altLang="zh-CN" dirty="0" smtClean="0"/>
              <a:t>1954</a:t>
            </a:r>
            <a:r>
              <a:rPr lang="zh-CN" altLang="en-US" dirty="0" smtClean="0"/>
              <a:t>年</a:t>
            </a:r>
            <a:r>
              <a:rPr lang="en-US" altLang="zh-CN" dirty="0" smtClean="0"/>
              <a:t>6</a:t>
            </a:r>
            <a:r>
              <a:rPr lang="zh-CN" altLang="en-US" dirty="0" smtClean="0"/>
              <a:t>月</a:t>
            </a:r>
            <a:r>
              <a:rPr lang="en-US" altLang="zh-CN" dirty="0" smtClean="0"/>
              <a:t>7</a:t>
            </a:r>
            <a:r>
              <a:rPr lang="zh-CN" altLang="en-US" dirty="0" smtClean="0"/>
              <a:t>日，图灵被发现死于家中的床上，床头还放着一个被咬了一口的苹果。警方调查后认为是氰化物中毒，调查结论为自杀。 </a:t>
            </a:r>
          </a:p>
          <a:p>
            <a:r>
              <a:rPr lang="zh-CN" altLang="en-US" b="1" dirty="0" smtClean="0">
                <a:hlinkClick r:id="rId44"/>
              </a:rPr>
              <a:t>编辑本段</a:t>
            </a:r>
            <a:r>
              <a:rPr lang="zh-CN" altLang="en-US" b="1" dirty="0" smtClean="0"/>
              <a:t>重要成就</a:t>
            </a:r>
          </a:p>
          <a:p>
            <a:r>
              <a:rPr lang="zh-CN" altLang="en-US" b="1" dirty="0" smtClean="0"/>
              <a:t>可计算性理论与图灵机</a:t>
            </a:r>
          </a:p>
          <a:p>
            <a:r>
              <a:rPr lang="zh-CN" altLang="en-US" dirty="0" smtClean="0"/>
              <a:t>　　在</a:t>
            </a:r>
            <a:r>
              <a:rPr lang="en-US" altLang="zh-CN" dirty="0" smtClean="0"/>
              <a:t>20</a:t>
            </a:r>
            <a:r>
              <a:rPr lang="zh-CN" altLang="en-US" dirty="0" smtClean="0"/>
              <a:t>世纪以前，人们普遍认为，所有的问题类都是有算法的，人们的计算研究就是找出算法来．似乎正是为了证明一切科学命题，至少是一切数学命题存在算法，</a:t>
            </a:r>
            <a:r>
              <a:rPr lang="zh-CN" altLang="en-US" dirty="0" smtClean="0">
                <a:hlinkClick r:id="rId76" action="ppaction://hlinkfile"/>
              </a:rPr>
              <a:t>莱布尼茨</a:t>
            </a:r>
            <a:r>
              <a:rPr lang="en-US" altLang="zh-CN" dirty="0" smtClean="0"/>
              <a:t>(Leibniz)</a:t>
            </a:r>
            <a:r>
              <a:rPr lang="zh-CN" altLang="en-US" dirty="0" smtClean="0"/>
              <a:t>开创了数理逻辑的研究工作。但是</a:t>
            </a:r>
            <a:r>
              <a:rPr lang="en-US" altLang="zh-CN" dirty="0" smtClean="0"/>
              <a:t>20</a:t>
            </a:r>
            <a:r>
              <a:rPr lang="zh-CN" altLang="en-US" dirty="0" smtClean="0"/>
              <a:t>世纪初，人们发现有许多问题已经过长期研究，仍然找不到算法，例如希尔伯特第</a:t>
            </a:r>
            <a:r>
              <a:rPr lang="en-US" altLang="zh-CN" dirty="0" smtClean="0"/>
              <a:t>10</a:t>
            </a:r>
            <a:r>
              <a:rPr lang="zh-CN" altLang="en-US" dirty="0" smtClean="0"/>
              <a:t>问题，半群的字的问题等。于是人们开始怀疑，是否对这些问题来说，根本就不存在算法， </a:t>
            </a:r>
            <a:r>
              <a:rPr lang="zh-CN" altLang="en-US" dirty="0" smtClean="0">
                <a:effectLst/>
              </a:rPr>
              <a:t>剑桥大学国王学院的计算机房现在以图灵为名</a:t>
            </a:r>
          </a:p>
          <a:p>
            <a:r>
              <a:rPr lang="zh-CN" altLang="en-US" dirty="0" smtClean="0"/>
              <a:t>即它们是不可计算的。这种不存在性当然需要证明，这时人们才发现，无论对算法还是对可计算性，都没有精确的定义。</a:t>
            </a:r>
            <a:r>
              <a:rPr lang="en-US" altLang="zh-CN" dirty="0" smtClean="0"/>
              <a:t>1934</a:t>
            </a:r>
            <a:r>
              <a:rPr lang="zh-CN" altLang="en-US" dirty="0" smtClean="0"/>
              <a:t>年，</a:t>
            </a:r>
            <a:r>
              <a:rPr lang="zh-CN" altLang="en-US" dirty="0" smtClean="0">
                <a:hlinkClick r:id="rId77" action="ppaction://hlinkfile"/>
              </a:rPr>
              <a:t>哥德尔</a:t>
            </a:r>
            <a:r>
              <a:rPr lang="en-US" altLang="zh-CN" dirty="0" smtClean="0"/>
              <a:t>(</a:t>
            </a:r>
            <a:r>
              <a:rPr lang="en-US" altLang="zh-CN" dirty="0" err="1" smtClean="0"/>
              <a:t>Godel</a:t>
            </a:r>
            <a:r>
              <a:rPr lang="en-US" altLang="zh-CN" dirty="0" smtClean="0"/>
              <a:t>)</a:t>
            </a:r>
            <a:r>
              <a:rPr lang="zh-CN" altLang="en-US" dirty="0" smtClean="0"/>
              <a:t>在</a:t>
            </a:r>
            <a:r>
              <a:rPr lang="zh-CN" altLang="en-US" dirty="0" smtClean="0">
                <a:hlinkClick r:id="rId78" action="ppaction://hlinkfile"/>
              </a:rPr>
              <a:t>埃尔布朗</a:t>
            </a:r>
            <a:r>
              <a:rPr lang="en-US" altLang="zh-CN" dirty="0" smtClean="0"/>
              <a:t>(</a:t>
            </a:r>
            <a:r>
              <a:rPr lang="en-US" altLang="zh-CN" dirty="0" err="1" smtClean="0"/>
              <a:t>Herbrand</a:t>
            </a:r>
            <a:r>
              <a:rPr lang="en-US" altLang="zh-CN" dirty="0" smtClean="0"/>
              <a:t>)</a:t>
            </a:r>
            <a:r>
              <a:rPr lang="zh-CN" altLang="en-US" dirty="0" smtClean="0"/>
              <a:t>的启示下提出了一般递归函数的概念，并指出：凡算法可计算函数都是一般递归函数，反之亦然．</a:t>
            </a:r>
            <a:r>
              <a:rPr lang="en-US" altLang="zh-CN" dirty="0" smtClean="0"/>
              <a:t>1936</a:t>
            </a:r>
            <a:r>
              <a:rPr lang="zh-CN" altLang="en-US" dirty="0" smtClean="0"/>
              <a:t>年，</a:t>
            </a:r>
            <a:r>
              <a:rPr lang="zh-CN" altLang="en-US" dirty="0" smtClean="0">
                <a:hlinkClick r:id="rId79" action="ppaction://hlinkfile"/>
              </a:rPr>
              <a:t>克林</a:t>
            </a:r>
            <a:r>
              <a:rPr lang="en-US" altLang="zh-CN" dirty="0" smtClean="0"/>
              <a:t>(</a:t>
            </a:r>
            <a:r>
              <a:rPr lang="en-US" altLang="zh-CN" dirty="0" err="1" smtClean="0"/>
              <a:t>Kleene</a:t>
            </a:r>
            <a:r>
              <a:rPr lang="en-US" altLang="zh-CN" dirty="0" smtClean="0"/>
              <a:t>)</a:t>
            </a:r>
            <a:r>
              <a:rPr lang="zh-CN" altLang="en-US" dirty="0" smtClean="0"/>
              <a:t>又加以具体化．因此，算法可计算函数的一般递归函数定义后来被称为埃尔布朗</a:t>
            </a:r>
            <a:r>
              <a:rPr lang="en-US" altLang="zh-CN" dirty="0" smtClean="0"/>
              <a:t>·</a:t>
            </a:r>
            <a:r>
              <a:rPr lang="zh-CN" altLang="en-US" dirty="0" smtClean="0"/>
              <a:t>哥德尔</a:t>
            </a:r>
            <a:r>
              <a:rPr lang="en-US" altLang="zh-CN" dirty="0" smtClean="0"/>
              <a:t>·</a:t>
            </a:r>
            <a:r>
              <a:rPr lang="zh-CN" altLang="en-US" dirty="0" smtClean="0"/>
              <a:t>克林定义。同年，丘奇证明了他提出的</a:t>
            </a:r>
            <a:r>
              <a:rPr lang="en-US" altLang="zh-CN" dirty="0" smtClean="0"/>
              <a:t>λ</a:t>
            </a:r>
            <a:r>
              <a:rPr lang="zh-CN" altLang="en-US" dirty="0" smtClean="0"/>
              <a:t>可定义函数与一般递归函数是等价的，并提出算法可计算函数等同于一般递归函数或</a:t>
            </a:r>
            <a:r>
              <a:rPr lang="en-US" altLang="zh-CN" dirty="0" smtClean="0"/>
              <a:t>λ</a:t>
            </a:r>
            <a:r>
              <a:rPr lang="zh-CN" altLang="en-US" dirty="0" smtClean="0"/>
              <a:t>可定义函数，这就是著名的“丘奇论点”</a:t>
            </a:r>
            <a:r>
              <a:rPr lang="en-US" altLang="zh-CN" dirty="0" smtClean="0"/>
              <a:t>,</a:t>
            </a:r>
            <a:r>
              <a:rPr lang="zh-CN" altLang="en-US" dirty="0" smtClean="0"/>
              <a:t>用一般递归函数虽给出了可计算函数的严格数学定义，但在具体的计算过程中，就某一步运算而言，选用什么初始函数和基本运算仍有不确定性。为消除所有的不确定性，艾伦</a:t>
            </a:r>
            <a:r>
              <a:rPr lang="en-US" altLang="zh-CN" dirty="0" smtClean="0"/>
              <a:t>·</a:t>
            </a:r>
            <a:r>
              <a:rPr lang="zh-CN" altLang="en-US" dirty="0" smtClean="0"/>
              <a:t>麦席森</a:t>
            </a:r>
            <a:r>
              <a:rPr lang="en-US" altLang="zh-CN" dirty="0" smtClean="0"/>
              <a:t>·</a:t>
            </a:r>
            <a:r>
              <a:rPr lang="zh-CN" altLang="en-US" dirty="0" smtClean="0"/>
              <a:t>图灵在他的“论可计算数及其在判定问题中的应用”一文中从一个全新的角度定义了可计算函数，他全面分析了人的计算过程，把计算归结为最简单、最基本、最确定的操作动作，从而用一种简单的方法来描述那种直观上具有机械性的基本计算程序，使任何机械</a:t>
            </a:r>
            <a:r>
              <a:rPr lang="en-US" altLang="zh-CN" dirty="0" smtClean="0"/>
              <a:t>(</a:t>
            </a:r>
            <a:r>
              <a:rPr lang="zh-CN" altLang="en-US" dirty="0" smtClean="0"/>
              <a:t>能行</a:t>
            </a:r>
            <a:r>
              <a:rPr lang="en-US" altLang="zh-CN" dirty="0" smtClean="0"/>
              <a:t>)</a:t>
            </a:r>
            <a:r>
              <a:rPr lang="zh-CN" altLang="en-US" dirty="0" smtClean="0"/>
              <a:t>的程序都可以归约为这些动作。这种简单的方法是以一个抽象自动机概念为基础的，其结果是：算法可计算函数就是这种自动机能计算的函数．这不仅给计算下了一个完全确定的定义，而且第一次把计算和自动机联系起来，对后世产生了巨大的影响，这种“自动机”后来被人们称为“图灵机”。图灵在他的重要论文</a:t>
            </a:r>
            <a:r>
              <a:rPr lang="en-US" altLang="zh-CN" dirty="0" smtClean="0"/>
              <a:t>《</a:t>
            </a:r>
            <a:r>
              <a:rPr lang="zh-CN" altLang="en-US" dirty="0" smtClean="0"/>
              <a:t>论可计算数及其在判定问题上的应用</a:t>
            </a:r>
            <a:r>
              <a:rPr lang="en-US" altLang="zh-CN" dirty="0" smtClean="0"/>
              <a:t>》</a:t>
            </a:r>
            <a:r>
              <a:rPr lang="zh-CN" altLang="en-US" dirty="0" smtClean="0"/>
              <a:t>（</a:t>
            </a:r>
            <a:r>
              <a:rPr lang="en-US" altLang="zh-CN" dirty="0" smtClean="0"/>
              <a:t>On Computable Numbers, with an Application to the </a:t>
            </a:r>
            <a:r>
              <a:rPr lang="en-US" altLang="zh-CN" dirty="0" err="1" smtClean="0"/>
              <a:t>Entscheidungsproblem</a:t>
            </a:r>
            <a:r>
              <a:rPr lang="zh-CN" altLang="en-US" dirty="0" smtClean="0"/>
              <a:t>）</a:t>
            </a:r>
            <a:r>
              <a:rPr lang="en-US" altLang="zh-CN" dirty="0" smtClean="0"/>
              <a:t>(1936</a:t>
            </a:r>
            <a:r>
              <a:rPr lang="zh-CN" altLang="en-US" dirty="0" smtClean="0"/>
              <a:t>年</a:t>
            </a:r>
            <a:r>
              <a:rPr lang="en-US" altLang="zh-CN" dirty="0" smtClean="0"/>
              <a:t>5</a:t>
            </a:r>
            <a:r>
              <a:rPr lang="zh-CN" altLang="en-US" dirty="0" smtClean="0"/>
              <a:t>月</a:t>
            </a:r>
            <a:r>
              <a:rPr lang="en-US" altLang="zh-CN" dirty="0" smtClean="0"/>
              <a:t>28</a:t>
            </a:r>
            <a:r>
              <a:rPr lang="zh-CN" altLang="en-US" dirty="0" smtClean="0"/>
              <a:t>日提交）里，对哥德尔</a:t>
            </a:r>
            <a:r>
              <a:rPr lang="en-US" altLang="zh-CN" dirty="0" smtClean="0"/>
              <a:t>1931</a:t>
            </a:r>
            <a:r>
              <a:rPr lang="zh-CN" altLang="en-US" dirty="0" smtClean="0"/>
              <a:t>年在证明和计算的限制的结果作了重新论述，他用现在叫做图灵机的简单形式装置代替了哥德尔的以通用算术为基础的形式语言。由于速度很慢，尽管没有一台图灵机会有实际用途，图灵还是证明了这样的机器有能力解决任何可想像的数学难题，如果这些难题是用一种算法来表达。现今，图灵机还是计算理论研究的中心课题。他继续证明了判定问题（</a:t>
            </a:r>
            <a:r>
              <a:rPr lang="en-US" altLang="zh-CN" dirty="0" err="1" smtClean="0"/>
              <a:t>Entscheidungsproblem</a:t>
            </a:r>
            <a:r>
              <a:rPr lang="zh-CN" altLang="en-US" dirty="0" smtClean="0"/>
              <a:t>）是没有答案的。他的证明首先展示了图灵机的停机问题</a:t>
            </a:r>
            <a:r>
              <a:rPr lang="en-US" altLang="zh-CN" dirty="0" smtClean="0"/>
              <a:t>(halting problem)</a:t>
            </a:r>
            <a:r>
              <a:rPr lang="zh-CN" altLang="en-US" dirty="0" smtClean="0"/>
              <a:t>是没有答案的，这是说不可能用一个算法来决定一台指定的图灵机是否会停机。尽管他的证明比阿隆佐</a:t>
            </a:r>
            <a:r>
              <a:rPr lang="en-US" altLang="zh-CN" dirty="0" smtClean="0"/>
              <a:t>·</a:t>
            </a:r>
            <a:r>
              <a:rPr lang="zh-CN" altLang="en-US" dirty="0" smtClean="0"/>
              <a:t>邱奇在</a:t>
            </a:r>
            <a:r>
              <a:rPr lang="en-US" altLang="zh-CN" dirty="0" smtClean="0"/>
              <a:t>λ</a:t>
            </a:r>
            <a:r>
              <a:rPr lang="zh-CN" altLang="en-US" dirty="0" smtClean="0"/>
              <a:t>演算方面相等的证明晚发表了几个月，图灵的著作是更易于理解和直观的。 他的通用（图灵）机的概念也是新颖的。这一通用机能够完成任何其他机器所能做的任务。图灵机是一种自动机的</a:t>
            </a:r>
            <a:r>
              <a:rPr lang="zh-CN" altLang="en-US" dirty="0" smtClean="0">
                <a:hlinkClick r:id="rId80" action="ppaction://hlinkfile"/>
              </a:rPr>
              <a:t>数学模型</a:t>
            </a:r>
            <a:r>
              <a:rPr lang="zh-CN" altLang="en-US" dirty="0" smtClean="0"/>
              <a:t>，它是一条两端</a:t>
            </a:r>
            <a:r>
              <a:rPr lang="en-US" altLang="zh-CN" dirty="0" smtClean="0"/>
              <a:t>(</a:t>
            </a:r>
            <a:r>
              <a:rPr lang="zh-CN" altLang="en-US" dirty="0" smtClean="0"/>
              <a:t>或一端</a:t>
            </a:r>
            <a:r>
              <a:rPr lang="en-US" altLang="zh-CN" dirty="0" smtClean="0"/>
              <a:t>)</a:t>
            </a:r>
            <a:r>
              <a:rPr lang="zh-CN" altLang="en-US" dirty="0" smtClean="0"/>
              <a:t>无限延长的纸带，上面划成方格，每个方格中可以印上某字母表中的一个字母</a:t>
            </a:r>
            <a:r>
              <a:rPr lang="en-US" altLang="zh-CN" dirty="0" smtClean="0"/>
              <a:t>(</a:t>
            </a:r>
            <a:r>
              <a:rPr lang="zh-CN" altLang="en-US" dirty="0" smtClean="0"/>
              <a:t>亦可为空格，记为</a:t>
            </a:r>
            <a:r>
              <a:rPr lang="en-US" altLang="zh-CN" dirty="0" smtClean="0"/>
              <a:t>S0)</a:t>
            </a:r>
            <a:r>
              <a:rPr lang="zh-CN" altLang="en-US" dirty="0" smtClean="0"/>
              <a:t>；又有一个读写头，它具有有限个内部状态．任何时刻读写头都注视着纸带上的某一个方格，并根据注视方格的内容以及读写头当 </a:t>
            </a:r>
            <a:r>
              <a:rPr lang="zh-CN" altLang="en-US" dirty="0" smtClean="0">
                <a:effectLst/>
              </a:rPr>
              <a:t>图灵机模型的理论</a:t>
            </a:r>
          </a:p>
          <a:p>
            <a:r>
              <a:rPr lang="zh-CN" altLang="en-US" dirty="0" smtClean="0"/>
              <a:t>时的内部状态而执行变换规则所规定的动作。每个图灵机都有一组变换规则，它们具有下列三种形状之一：</a:t>
            </a:r>
            <a:r>
              <a:rPr lang="en-US" altLang="zh-CN" dirty="0" err="1" smtClean="0"/>
              <a:t>qiaRqi</a:t>
            </a:r>
            <a:r>
              <a:rPr lang="zh-CN" altLang="en-US" dirty="0" smtClean="0"/>
              <a:t>，</a:t>
            </a:r>
            <a:r>
              <a:rPr lang="en-US" altLang="zh-CN" dirty="0" err="1" smtClean="0"/>
              <a:t>qiaLqi</a:t>
            </a:r>
            <a:r>
              <a:rPr lang="zh-CN" altLang="en-US" dirty="0" smtClean="0"/>
              <a:t>，</a:t>
            </a:r>
            <a:r>
              <a:rPr lang="en-US" altLang="zh-CN" dirty="0" err="1" smtClean="0"/>
              <a:t>qiabqj</a:t>
            </a:r>
            <a:r>
              <a:rPr lang="zh-CN" altLang="en-US" dirty="0" smtClean="0"/>
              <a:t>意思是：当读写头处于状态</a:t>
            </a:r>
            <a:r>
              <a:rPr lang="en-US" altLang="zh-CN" dirty="0" smtClean="0"/>
              <a:t>qi</a:t>
            </a:r>
            <a:r>
              <a:rPr lang="zh-CN" altLang="en-US" dirty="0" smtClean="0"/>
              <a:t>时如果注视格的内容为字母</a:t>
            </a:r>
            <a:r>
              <a:rPr lang="en-US" altLang="zh-CN" dirty="0" smtClean="0"/>
              <a:t>a</a:t>
            </a:r>
            <a:r>
              <a:rPr lang="zh-CN" altLang="en-US" dirty="0" smtClean="0"/>
              <a:t>则读写头右移一格，或左移一格，或印下字母</a:t>
            </a:r>
            <a:r>
              <a:rPr lang="en-US" altLang="zh-CN" dirty="0" smtClean="0"/>
              <a:t>b(</a:t>
            </a:r>
            <a:r>
              <a:rPr lang="zh-CN" altLang="en-US" dirty="0" smtClean="0"/>
              <a:t>即把注视格的内容由</a:t>
            </a:r>
            <a:r>
              <a:rPr lang="en-US" altLang="zh-CN" dirty="0" smtClean="0"/>
              <a:t>a</a:t>
            </a:r>
            <a:r>
              <a:rPr lang="zh-CN" altLang="en-US" dirty="0" smtClean="0"/>
              <a:t>改成</a:t>
            </a:r>
            <a:r>
              <a:rPr lang="en-US" altLang="zh-CN" dirty="0" smtClean="0"/>
              <a:t>b</a:t>
            </a:r>
            <a:r>
              <a:rPr lang="zh-CN" altLang="en-US" dirty="0" smtClean="0"/>
              <a:t>．</a:t>
            </a:r>
            <a:r>
              <a:rPr lang="en-US" altLang="zh-CN" dirty="0" smtClean="0"/>
              <a:t>a</a:t>
            </a:r>
            <a:r>
              <a:rPr lang="zh-CN" altLang="en-US" dirty="0" smtClean="0"/>
              <a:t>，</a:t>
            </a:r>
            <a:r>
              <a:rPr lang="en-US" altLang="zh-CN" dirty="0" smtClean="0"/>
              <a:t>b</a:t>
            </a:r>
            <a:r>
              <a:rPr lang="zh-CN" altLang="en-US" dirty="0" smtClean="0"/>
              <a:t>可为</a:t>
            </a:r>
            <a:r>
              <a:rPr lang="en-US" altLang="zh-CN" dirty="0" smtClean="0"/>
              <a:t>S0)</a:t>
            </a:r>
            <a:r>
              <a:rPr lang="zh-CN" altLang="en-US" dirty="0" smtClean="0"/>
              <a:t>。艾伦</a:t>
            </a:r>
            <a:r>
              <a:rPr lang="en-US" altLang="zh-CN" dirty="0" smtClean="0"/>
              <a:t>·</a:t>
            </a:r>
            <a:r>
              <a:rPr lang="zh-CN" altLang="en-US" dirty="0" smtClean="0"/>
              <a:t>麦席森</a:t>
            </a:r>
            <a:r>
              <a:rPr lang="en-US" altLang="zh-CN" dirty="0" smtClean="0"/>
              <a:t>·</a:t>
            </a:r>
            <a:r>
              <a:rPr lang="zh-CN" altLang="en-US" dirty="0" smtClean="0"/>
              <a:t>图灵把可计算函数定义为图灵机可计算函数，</a:t>
            </a:r>
            <a:r>
              <a:rPr lang="en-US" altLang="zh-CN" dirty="0" smtClean="0"/>
              <a:t>1937</a:t>
            </a:r>
            <a:r>
              <a:rPr lang="zh-CN" altLang="en-US" dirty="0" smtClean="0"/>
              <a:t>年，艾伦</a:t>
            </a:r>
            <a:r>
              <a:rPr lang="en-US" altLang="zh-CN" dirty="0" smtClean="0"/>
              <a:t>·</a:t>
            </a:r>
            <a:r>
              <a:rPr lang="zh-CN" altLang="en-US" dirty="0" smtClean="0"/>
              <a:t>麦席森</a:t>
            </a:r>
            <a:r>
              <a:rPr lang="en-US" altLang="zh-CN" dirty="0" smtClean="0"/>
              <a:t>·</a:t>
            </a:r>
            <a:r>
              <a:rPr lang="zh-CN" altLang="en-US" dirty="0" smtClean="0"/>
              <a:t>图灵在他的“可计算性与</a:t>
            </a:r>
            <a:r>
              <a:rPr lang="en-US" altLang="zh-CN" dirty="0" smtClean="0"/>
              <a:t>λ</a:t>
            </a:r>
            <a:r>
              <a:rPr lang="zh-CN" altLang="en-US" dirty="0" smtClean="0"/>
              <a:t>可定义性”一文中证明了图灵机可计算函数与</a:t>
            </a:r>
            <a:r>
              <a:rPr lang="en-US" altLang="zh-CN" dirty="0" smtClean="0"/>
              <a:t>λ</a:t>
            </a:r>
            <a:r>
              <a:rPr lang="zh-CN" altLang="en-US" dirty="0" smtClean="0"/>
              <a:t>可定义函数是等价的，从而拓广了丘奇论点，得出：算法</a:t>
            </a:r>
            <a:r>
              <a:rPr lang="en-US" altLang="zh-CN" dirty="0" smtClean="0"/>
              <a:t>(</a:t>
            </a:r>
            <a:r>
              <a:rPr lang="zh-CN" altLang="en-US" dirty="0" smtClean="0"/>
              <a:t>能行</a:t>
            </a:r>
            <a:r>
              <a:rPr lang="en-US" altLang="zh-CN" dirty="0" smtClean="0"/>
              <a:t>)</a:t>
            </a:r>
            <a:r>
              <a:rPr lang="zh-CN" altLang="en-US" dirty="0" smtClean="0"/>
              <a:t>可计算函数等同于一般递归函数或</a:t>
            </a:r>
            <a:r>
              <a:rPr lang="en-US" altLang="zh-CN" dirty="0" smtClean="0"/>
              <a:t>λ</a:t>
            </a:r>
            <a:r>
              <a:rPr lang="zh-CN" altLang="en-US" dirty="0" smtClean="0"/>
              <a:t>可定义函数或图灵机可计算函数。这就是“丘奇</a:t>
            </a:r>
            <a:r>
              <a:rPr lang="en-US" altLang="zh-CN" dirty="0" smtClean="0"/>
              <a:t>-</a:t>
            </a:r>
            <a:r>
              <a:rPr lang="zh-CN" altLang="en-US" dirty="0" smtClean="0"/>
              <a:t>图灵论点”，相当完善地解决了可计算函数的精确定义问题，对数理逻辑的发展起了巨大的推动作用。图灵机的概念有十分独特的意义：如果把图灵机的内部状态解释为指令，用字母表的字来表示，与输出字输入字同样存贮在机器里，那就成为电子计算机了．由此开创了“自动机”这一学科分支，促进了电子计算机的研制工作。在给出通用图灵机的同时，图灵就指出，通用图灵机在计算时，其“机械性的复杂性”是有临界限度的，超过这一限度，就要靠增加程序的长度和存贮量来解决．这种思想开启了后来计算机科学中</a:t>
            </a:r>
            <a:r>
              <a:rPr lang="zh-CN" altLang="en-US" dirty="0" smtClean="0">
                <a:hlinkClick r:id="rId81" action="ppaction://hlinkfile"/>
              </a:rPr>
              <a:t>计算复杂性理论</a:t>
            </a:r>
            <a:r>
              <a:rPr lang="zh-CN" altLang="en-US" dirty="0" smtClean="0"/>
              <a:t>的先河。 </a:t>
            </a:r>
            <a:r>
              <a:rPr lang="zh-CN" altLang="en-US" b="1" dirty="0" smtClean="0"/>
              <a:t>判定问题</a:t>
            </a:r>
          </a:p>
          <a:p>
            <a:r>
              <a:rPr lang="zh-CN" altLang="en-US" dirty="0" smtClean="0"/>
              <a:t>　　所谓“判定问题”指判定所谓“大量问题”是否具有算法解，或者是否存在能行性的方法使得对该问题类的每一个特例都能在有限步骤内机械地判定它是否具有某种性质</a:t>
            </a:r>
            <a:r>
              <a:rPr lang="en-US" altLang="zh-CN" dirty="0" smtClean="0"/>
              <a:t>(</a:t>
            </a:r>
            <a:r>
              <a:rPr lang="zh-CN" altLang="en-US" dirty="0" smtClean="0"/>
              <a:t>如是否真，是否可满足或是否有解等，随大量问题本身的性质而定</a:t>
            </a:r>
            <a:r>
              <a:rPr lang="en-US" altLang="zh-CN" dirty="0" smtClean="0"/>
              <a:t>)</a:t>
            </a:r>
            <a:r>
              <a:rPr lang="zh-CN" altLang="en-US" dirty="0" smtClean="0"/>
              <a:t>的问题。艾伦</a:t>
            </a:r>
            <a:r>
              <a:rPr lang="en-US" altLang="zh-CN" dirty="0" smtClean="0"/>
              <a:t>·</a:t>
            </a:r>
            <a:r>
              <a:rPr lang="zh-CN" altLang="en-US" dirty="0" smtClean="0"/>
              <a:t>麦席森</a:t>
            </a:r>
            <a:r>
              <a:rPr lang="en-US" altLang="zh-CN" dirty="0" smtClean="0"/>
              <a:t>·</a:t>
            </a:r>
            <a:r>
              <a:rPr lang="zh-CN" altLang="en-US" dirty="0" smtClean="0"/>
              <a:t>图灵在判定问题上的一大成就是把图灵机的“停机问题”作为研究许多判定问题的基础，一般地，把一个判定问题归结为停机问题：“如果问题</a:t>
            </a:r>
            <a:r>
              <a:rPr lang="en-US" altLang="zh-CN" dirty="0" smtClean="0"/>
              <a:t>A</a:t>
            </a:r>
            <a:r>
              <a:rPr lang="zh-CN" altLang="en-US" dirty="0" smtClean="0"/>
              <a:t>可判定，则停机问题可判定．”从而由“停机问题是不可判定的”推出“问题</a:t>
            </a:r>
            <a:r>
              <a:rPr lang="en-US" altLang="zh-CN" dirty="0" smtClean="0"/>
              <a:t>A</a:t>
            </a:r>
            <a:r>
              <a:rPr lang="zh-CN" altLang="en-US" dirty="0" smtClean="0"/>
              <a:t>是不可判定的”。所谓停机指图灵机内部达到一个结果状态、指令表上没有的状态或符号对偶，从而导致计算终止。在每一时刻，机器所处的状态，纸带上已被写上符号的所有格子以及机器当前注视的格子位置，统称为机器的格局。图灵机从初始格局出发，按程序一步步把初始格局改造为格局的序列。此过程可能无限制继续下去，也可能遇到指令表中没有列出的状态、符号组合或进入结束状态而停机。在结束状态下停机所达到的格局是最终格局，此最终格局</a:t>
            </a:r>
            <a:r>
              <a:rPr lang="en-US" altLang="zh-CN" dirty="0" smtClean="0"/>
              <a:t>(</a:t>
            </a:r>
            <a:r>
              <a:rPr lang="zh-CN" altLang="en-US" dirty="0" smtClean="0"/>
              <a:t>如果存在</a:t>
            </a:r>
            <a:r>
              <a:rPr lang="en-US" altLang="zh-CN" dirty="0" smtClean="0"/>
              <a:t>)</a:t>
            </a:r>
            <a:r>
              <a:rPr lang="zh-CN" altLang="en-US" dirty="0" smtClean="0"/>
              <a:t>就包含机器的计算结果．所谓停机问题即是：是否存在一个算法，对于任意给定的图灵机都能判定任意的初始格局是否会导致停机？图灵证明，这样的算法是不存在的，即停机问题是不可判定的，从而使之成为解决许多不可判定性问题的基础．</a:t>
            </a:r>
            <a:r>
              <a:rPr lang="en-US" altLang="zh-CN" dirty="0" smtClean="0"/>
              <a:t>1937</a:t>
            </a:r>
            <a:r>
              <a:rPr lang="zh-CN" altLang="en-US" dirty="0" smtClean="0"/>
              <a:t>年，艾伦</a:t>
            </a:r>
            <a:r>
              <a:rPr lang="en-US" altLang="zh-CN" dirty="0" smtClean="0"/>
              <a:t>·</a:t>
            </a:r>
            <a:r>
              <a:rPr lang="zh-CN" altLang="en-US" dirty="0" smtClean="0"/>
              <a:t>麦席森</a:t>
            </a:r>
            <a:r>
              <a:rPr lang="en-US" altLang="zh-CN" dirty="0" smtClean="0"/>
              <a:t>·</a:t>
            </a:r>
            <a:r>
              <a:rPr lang="zh-CN" altLang="en-US" dirty="0" smtClean="0"/>
              <a:t>图灵用他的方法解决了著名的希尔伯特判定问题：狭谓词演算</a:t>
            </a:r>
            <a:r>
              <a:rPr lang="en-US" altLang="zh-CN" dirty="0" smtClean="0"/>
              <a:t>(</a:t>
            </a:r>
            <a:r>
              <a:rPr lang="zh-CN" altLang="en-US" dirty="0" smtClean="0"/>
              <a:t>亦称一阶逻辑</a:t>
            </a:r>
            <a:r>
              <a:rPr lang="en-US" altLang="zh-CN" dirty="0" smtClean="0"/>
              <a:t>)</a:t>
            </a:r>
            <a:r>
              <a:rPr lang="zh-CN" altLang="en-US" dirty="0" smtClean="0"/>
              <a:t>公式的可满足性的判定问题．他用一阶逻辑中的公式对图灵机进行编码，再由图灵机停机问题的不可判定性推出一阶逻辑的不可判定性。他在此处创用的“编码法”成为后来人们证明一阶逻辑的公式类的不可判定性的主要方法之一。在判定问题上，艾伦</a:t>
            </a:r>
            <a:r>
              <a:rPr lang="en-US" altLang="zh-CN" dirty="0" smtClean="0"/>
              <a:t>·</a:t>
            </a:r>
            <a:r>
              <a:rPr lang="zh-CN" altLang="en-US" dirty="0" smtClean="0"/>
              <a:t>麦席森</a:t>
            </a:r>
            <a:r>
              <a:rPr lang="en-US" altLang="zh-CN" dirty="0" smtClean="0"/>
              <a:t>·</a:t>
            </a:r>
            <a:r>
              <a:rPr lang="zh-CN" altLang="en-US" dirty="0" smtClean="0"/>
              <a:t>图灵的另一成就是</a:t>
            </a:r>
            <a:r>
              <a:rPr lang="en-US" altLang="zh-CN" dirty="0" smtClean="0"/>
              <a:t>1939</a:t>
            </a:r>
            <a:r>
              <a:rPr lang="zh-CN" altLang="en-US" dirty="0" smtClean="0"/>
              <a:t>年提出的带有外部信息源的图灵机概念，并由此导出“图灵可归约”及相对递归的概念。运用归约和相对递归的概念，可对不可判定性与非递归性的程度加以比较。在此基础上，</a:t>
            </a:r>
            <a:r>
              <a:rPr lang="en-US" altLang="zh-CN" dirty="0" smtClean="0"/>
              <a:t>E</a:t>
            </a:r>
            <a:r>
              <a:rPr lang="zh-CN" altLang="en-US" dirty="0" smtClean="0"/>
              <a:t>．</a:t>
            </a:r>
            <a:r>
              <a:rPr lang="zh-CN" altLang="en-US" dirty="0" smtClean="0">
                <a:hlinkClick r:id="rId82" action="ppaction://hlinkfile"/>
              </a:rPr>
              <a:t>波斯特</a:t>
            </a:r>
            <a:r>
              <a:rPr lang="en-US" altLang="zh-CN" dirty="0" smtClean="0"/>
              <a:t>(Post)</a:t>
            </a:r>
            <a:r>
              <a:rPr lang="zh-CN" altLang="en-US" dirty="0" smtClean="0"/>
              <a:t>提出了不可解度这一重要概念，这方面的工作后来有重大的进展。图灵参与解决的另一个著名的判定问题是“半群的字的问题”，它是图埃</a:t>
            </a:r>
            <a:r>
              <a:rPr lang="en-US" altLang="zh-CN" dirty="0" smtClean="0"/>
              <a:t>(</a:t>
            </a:r>
            <a:r>
              <a:rPr lang="en-US" altLang="zh-CN" dirty="0" err="1" smtClean="0"/>
              <a:t>Thue</a:t>
            </a:r>
            <a:r>
              <a:rPr lang="en-US" altLang="zh-CN" dirty="0" smtClean="0"/>
              <a:t>)</a:t>
            </a:r>
            <a:r>
              <a:rPr lang="zh-CN" altLang="en-US" dirty="0" smtClean="0"/>
              <a:t>在</a:t>
            </a:r>
            <a:r>
              <a:rPr lang="en-US" altLang="zh-CN" dirty="0" smtClean="0"/>
              <a:t>1914</a:t>
            </a:r>
            <a:r>
              <a:rPr lang="zh-CN" altLang="en-US" dirty="0" smtClean="0"/>
              <a:t>年提出来的：对任意给定的字母表和字典，是否存在一种算法能判定两个任意给定的字是否等价，给出有限个不同的称为字母的符号，便给出了字母表，字母的有限序列称为该字母表上的字。把有限个成对的字</a:t>
            </a:r>
            <a:r>
              <a:rPr lang="en-US" altLang="zh-CN" dirty="0" smtClean="0"/>
              <a:t>(A1</a:t>
            </a:r>
            <a:r>
              <a:rPr lang="zh-CN" altLang="en-US" dirty="0" smtClean="0"/>
              <a:t>，</a:t>
            </a:r>
            <a:r>
              <a:rPr lang="en-US" altLang="zh-CN" dirty="0" smtClean="0"/>
              <a:t>B1)</a:t>
            </a:r>
            <a:r>
              <a:rPr lang="zh-CN" altLang="en-US" dirty="0" smtClean="0"/>
              <a:t>，</a:t>
            </a:r>
            <a:r>
              <a:rPr lang="en-US" altLang="zh-CN" dirty="0" smtClean="0"/>
              <a:t>…</a:t>
            </a:r>
            <a:r>
              <a:rPr lang="zh-CN" altLang="en-US" dirty="0" smtClean="0"/>
              <a:t>，</a:t>
            </a:r>
            <a:r>
              <a:rPr lang="en-US" altLang="zh-CN" dirty="0" smtClean="0"/>
              <a:t>(An</a:t>
            </a:r>
            <a:r>
              <a:rPr lang="zh-CN" altLang="en-US" dirty="0" smtClean="0"/>
              <a:t>，</a:t>
            </a:r>
            <a:r>
              <a:rPr lang="en-US" altLang="zh-CN" dirty="0" err="1" smtClean="0"/>
              <a:t>Bn</a:t>
            </a:r>
            <a:r>
              <a:rPr lang="en-US" altLang="zh-CN" dirty="0" smtClean="0"/>
              <a:t>)</a:t>
            </a:r>
            <a:r>
              <a:rPr lang="zh-CN" altLang="en-US" dirty="0" smtClean="0"/>
              <a:t>称为字典．如果两个字</a:t>
            </a:r>
            <a:r>
              <a:rPr lang="en-US" altLang="zh-CN" dirty="0" smtClean="0"/>
              <a:t>R</a:t>
            </a:r>
            <a:r>
              <a:rPr lang="zh-CN" altLang="en-US" dirty="0" smtClean="0"/>
              <a:t>和</a:t>
            </a:r>
            <a:r>
              <a:rPr lang="en-US" altLang="zh-CN" dirty="0" smtClean="0"/>
              <a:t>S</a:t>
            </a:r>
            <a:r>
              <a:rPr lang="zh-CN" altLang="en-US" dirty="0" smtClean="0"/>
              <a:t>使用有限次字典之后可以彼此变换，则称这两个字是等价的</a:t>
            </a:r>
            <a:r>
              <a:rPr lang="en-US" altLang="zh-CN" dirty="0" smtClean="0"/>
              <a:t>]1947</a:t>
            </a:r>
            <a:r>
              <a:rPr lang="zh-CN" altLang="en-US" dirty="0" smtClean="0"/>
              <a:t>年，波斯特和</a:t>
            </a:r>
            <a:r>
              <a:rPr lang="en-US" altLang="zh-CN" dirty="0" smtClean="0"/>
              <a:t>A</a:t>
            </a:r>
            <a:r>
              <a:rPr lang="zh-CN" altLang="en-US" dirty="0" smtClean="0"/>
              <a:t>．</a:t>
            </a:r>
            <a:r>
              <a:rPr lang="en-US" altLang="zh-CN" dirty="0" smtClean="0"/>
              <a:t>A</a:t>
            </a:r>
            <a:r>
              <a:rPr lang="zh-CN" altLang="en-US" dirty="0" smtClean="0"/>
              <a:t>．马尔科夫</a:t>
            </a:r>
            <a:r>
              <a:rPr lang="en-US" altLang="zh-CN" dirty="0" smtClean="0"/>
              <a:t>(Markov)</a:t>
            </a:r>
            <a:r>
              <a:rPr lang="zh-CN" altLang="en-US" dirty="0" smtClean="0"/>
              <a:t>用图灵的编码法证明了这一问题是不可判定的．</a:t>
            </a:r>
            <a:r>
              <a:rPr lang="en-US" altLang="zh-CN" dirty="0" smtClean="0"/>
              <a:t>1950</a:t>
            </a:r>
            <a:r>
              <a:rPr lang="zh-CN" altLang="en-US" dirty="0" smtClean="0"/>
              <a:t>年，图灵进一步证明，满足消元律的半群的字的问题也是不可判定的。 </a:t>
            </a:r>
            <a:r>
              <a:rPr lang="zh-CN" altLang="en-US" b="1" dirty="0" smtClean="0"/>
              <a:t>电子计算机</a:t>
            </a:r>
          </a:p>
          <a:p>
            <a:r>
              <a:rPr lang="zh-CN" altLang="en-US" dirty="0" smtClean="0"/>
              <a:t>　　电子计算机的出现和广泛应用是</a:t>
            </a:r>
            <a:r>
              <a:rPr lang="en-US" altLang="zh-CN" dirty="0" smtClean="0"/>
              <a:t>20</a:t>
            </a:r>
            <a:r>
              <a:rPr lang="zh-CN" altLang="en-US" dirty="0" smtClean="0"/>
              <a:t>世纪新技术革命的主要标志之一。很长时期中人们一直认为，第一台电子计算机是美国人按</a:t>
            </a:r>
            <a:r>
              <a:rPr lang="en-US" altLang="zh-CN" dirty="0" smtClean="0"/>
              <a:t>J</a:t>
            </a:r>
            <a:r>
              <a:rPr lang="zh-CN" altLang="en-US" dirty="0" smtClean="0"/>
              <a:t>．</a:t>
            </a:r>
            <a:r>
              <a:rPr lang="en-US" altLang="zh-CN" dirty="0" smtClean="0"/>
              <a:t>W</a:t>
            </a:r>
            <a:r>
              <a:rPr lang="zh-CN" altLang="en-US" dirty="0" smtClean="0"/>
              <a:t>．</a:t>
            </a:r>
            <a:r>
              <a:rPr lang="zh-CN" altLang="en-US" dirty="0" smtClean="0">
                <a:hlinkClick r:id="rId83" action="ppaction://hlinkfile"/>
              </a:rPr>
              <a:t>莫奇利</a:t>
            </a:r>
            <a:r>
              <a:rPr lang="en-US" altLang="zh-CN" dirty="0" smtClean="0"/>
              <a:t>(</a:t>
            </a:r>
            <a:r>
              <a:rPr lang="en-US" altLang="zh-CN" dirty="0" err="1" smtClean="0"/>
              <a:t>Mauchly</a:t>
            </a:r>
            <a:r>
              <a:rPr lang="en-US" altLang="zh-CN" dirty="0" smtClean="0"/>
              <a:t>)</a:t>
            </a:r>
            <a:r>
              <a:rPr lang="zh-CN" altLang="en-US" dirty="0" smtClean="0"/>
              <a:t>提出的方案于</a:t>
            </a:r>
            <a:r>
              <a:rPr lang="en-US" altLang="zh-CN" dirty="0" smtClean="0"/>
              <a:t>1946</a:t>
            </a:r>
            <a:r>
              <a:rPr lang="zh-CN" altLang="en-US" dirty="0" smtClean="0"/>
              <a:t>年制成的“电子数字积分和自动计算机”</a:t>
            </a:r>
            <a:r>
              <a:rPr lang="en-US" altLang="zh-CN" dirty="0" smtClean="0"/>
              <a:t>(ENIAC)</a:t>
            </a:r>
            <a:r>
              <a:rPr lang="zh-CN" altLang="en-US" dirty="0" smtClean="0"/>
              <a:t>。艾伦</a:t>
            </a:r>
            <a:r>
              <a:rPr lang="en-US" altLang="zh-CN" dirty="0" smtClean="0"/>
              <a:t>·</a:t>
            </a:r>
            <a:r>
              <a:rPr lang="zh-CN" altLang="en-US" dirty="0" smtClean="0"/>
              <a:t>麦席森</a:t>
            </a:r>
            <a:r>
              <a:rPr lang="en-US" altLang="zh-CN" dirty="0" smtClean="0"/>
              <a:t>·</a:t>
            </a:r>
            <a:r>
              <a:rPr lang="zh-CN" altLang="en-US" dirty="0" smtClean="0"/>
              <a:t>图灵在第二次世界大战中从事的密码破译工作涉及到电子计算机的设计和研制，但此项工作严格保密．直到</a:t>
            </a:r>
            <a:r>
              <a:rPr lang="en-US" altLang="zh-CN" dirty="0" smtClean="0"/>
              <a:t>70</a:t>
            </a:r>
            <a:r>
              <a:rPr lang="zh-CN" altLang="en-US" dirty="0" smtClean="0"/>
              <a:t>年代，内情才有所披露．从一些文件来看，很可能世界上第一台电子计算机不是</a:t>
            </a:r>
            <a:r>
              <a:rPr lang="en-US" altLang="zh-CN" dirty="0" smtClean="0"/>
              <a:t>ENIAC</a:t>
            </a:r>
            <a:r>
              <a:rPr lang="zh-CN" altLang="en-US" dirty="0" smtClean="0"/>
              <a:t>，而是与图灵有关的另一台机器，即图灵在战时服务的机构于</a:t>
            </a:r>
            <a:r>
              <a:rPr lang="en-US" altLang="zh-CN" dirty="0" smtClean="0"/>
              <a:t>1943</a:t>
            </a:r>
            <a:r>
              <a:rPr lang="zh-CN" altLang="en-US" dirty="0" smtClean="0"/>
              <a:t>年研制成功的</a:t>
            </a:r>
            <a:r>
              <a:rPr lang="en-US" altLang="zh-CN" dirty="0" smtClean="0"/>
              <a:t>CO-LOSSUS(</a:t>
            </a:r>
            <a:r>
              <a:rPr lang="zh-CN" altLang="en-US" dirty="0" smtClean="0"/>
              <a:t>巨人</a:t>
            </a:r>
            <a:r>
              <a:rPr lang="en-US" altLang="zh-CN" dirty="0" smtClean="0"/>
              <a:t>)</a:t>
            </a:r>
            <a:r>
              <a:rPr lang="zh-CN" altLang="en-US" dirty="0" smtClean="0"/>
              <a:t>机，这台机器的设计采用了图灵提出的某些概念．它用了</a:t>
            </a:r>
            <a:r>
              <a:rPr lang="en-US" altLang="zh-CN" dirty="0" smtClean="0"/>
              <a:t>1500</a:t>
            </a:r>
            <a:r>
              <a:rPr lang="zh-CN" altLang="en-US" dirty="0" smtClean="0"/>
              <a:t>个</a:t>
            </a:r>
            <a:r>
              <a:rPr lang="zh-CN" altLang="en-US" dirty="0" smtClean="0">
                <a:hlinkClick r:id="rId84" action="ppaction://hlinkfile"/>
              </a:rPr>
              <a:t>电子管</a:t>
            </a:r>
            <a:r>
              <a:rPr lang="zh-CN" altLang="en-US" dirty="0" smtClean="0"/>
              <a:t>，采用了</a:t>
            </a:r>
            <a:r>
              <a:rPr lang="zh-CN" altLang="en-US" dirty="0" smtClean="0">
                <a:hlinkClick r:id="rId85" action="ppaction://hlinkfile"/>
              </a:rPr>
              <a:t>光电管</a:t>
            </a:r>
            <a:r>
              <a:rPr lang="zh-CN" altLang="en-US" dirty="0" smtClean="0">
                <a:hlinkClick r:id="rId86" action="ppaction://hlinkfile"/>
              </a:rPr>
              <a:t>阅读器</a:t>
            </a:r>
            <a:r>
              <a:rPr lang="zh-CN" altLang="en-US" dirty="0" smtClean="0"/>
              <a:t>；利用穿孔纸带输入；并采用了电子管双稳态线路，执行计数、二进制算术及布尔代数逻辑运算，巨人机共生产了</a:t>
            </a:r>
            <a:r>
              <a:rPr lang="en-US" altLang="zh-CN" dirty="0" smtClean="0"/>
              <a:t>10</a:t>
            </a:r>
            <a:r>
              <a:rPr lang="zh-CN" altLang="en-US" dirty="0" smtClean="0"/>
              <a:t>台，用它们出色地完成了密码破译工作。</a:t>
            </a:r>
            <a:r>
              <a:rPr lang="en-US" altLang="zh-CN" dirty="0" smtClean="0"/>
              <a:t>1946</a:t>
            </a:r>
            <a:r>
              <a:rPr lang="zh-CN" altLang="en-US" dirty="0" smtClean="0"/>
              <a:t>年</a:t>
            </a:r>
            <a:r>
              <a:rPr lang="en-US" altLang="zh-CN" dirty="0" smtClean="0"/>
              <a:t>ENIAC</a:t>
            </a:r>
            <a:r>
              <a:rPr lang="zh-CN" altLang="en-US" dirty="0" smtClean="0"/>
              <a:t>投入运行，以它的计算速度</a:t>
            </a:r>
            <a:r>
              <a:rPr lang="en-US" altLang="zh-CN" dirty="0" smtClean="0"/>
              <a:t>(</a:t>
            </a:r>
            <a:r>
              <a:rPr lang="zh-CN" altLang="en-US" dirty="0" smtClean="0"/>
              <a:t>每秒</a:t>
            </a:r>
            <a:r>
              <a:rPr lang="en-US" altLang="zh-CN" dirty="0" smtClean="0"/>
              <a:t>5000</a:t>
            </a:r>
            <a:r>
              <a:rPr lang="zh-CN" altLang="en-US" dirty="0" smtClean="0"/>
              <a:t>次运算</a:t>
            </a:r>
            <a:r>
              <a:rPr lang="en-US" altLang="zh-CN" dirty="0" smtClean="0"/>
              <a:t>)</a:t>
            </a:r>
            <a:r>
              <a:rPr lang="zh-CN" altLang="en-US" dirty="0" smtClean="0"/>
              <a:t>而震惊了世界．但是在它未完工之前，一些人，包括它的主要设计者就认识到，它的控制方式已不适用了：</a:t>
            </a:r>
            <a:r>
              <a:rPr lang="en-US" altLang="zh-CN" dirty="0" smtClean="0"/>
              <a:t>ENIAC</a:t>
            </a:r>
            <a:r>
              <a:rPr lang="zh-CN" altLang="en-US" dirty="0" smtClean="0"/>
              <a:t>并不是像现在的计算机那样用程序来进行控制，而是利用硬件即利用插线板和转换开关所连接的逻辑电路来控制运算。</a:t>
            </a:r>
            <a:r>
              <a:rPr lang="en-US" altLang="zh-CN" dirty="0" smtClean="0"/>
              <a:t>1945</a:t>
            </a:r>
            <a:r>
              <a:rPr lang="zh-CN" altLang="en-US" dirty="0" smtClean="0"/>
              <a:t>年初，冯</a:t>
            </a:r>
            <a:r>
              <a:rPr lang="en-US" altLang="zh-CN" dirty="0" smtClean="0"/>
              <a:t>·</a:t>
            </a:r>
            <a:r>
              <a:rPr lang="zh-CN" altLang="en-US" dirty="0" smtClean="0"/>
              <a:t>诺伊曼、莫奇利等人提出了著名的</a:t>
            </a:r>
            <a:r>
              <a:rPr lang="en-US" altLang="zh-CN" dirty="0" smtClean="0"/>
              <a:t>EDVAC</a:t>
            </a:r>
            <a:r>
              <a:rPr lang="zh-CN" altLang="en-US" dirty="0" smtClean="0"/>
              <a:t>离散变量自动电子计算机方案，提出关于存贮程序控制的电子计算机的总体设想，指出这种计算机应由计算器、控制器、存贮器及输入、输出装置等五个部分组成</a:t>
            </a:r>
            <a:r>
              <a:rPr lang="en-US" altLang="zh-CN" dirty="0" smtClean="0"/>
              <a:t>(</a:t>
            </a:r>
            <a:r>
              <a:rPr lang="zh-CN" altLang="en-US" dirty="0" smtClean="0"/>
              <a:t>后来形成了左右电子计算机</a:t>
            </a:r>
            <a:r>
              <a:rPr lang="en-US" altLang="zh-CN" dirty="0" smtClean="0"/>
              <a:t>40</a:t>
            </a:r>
            <a:r>
              <a:rPr lang="zh-CN" altLang="en-US" dirty="0" smtClean="0"/>
              <a:t>余年的所谓“冯诺伊曼方式”</a:t>
            </a:r>
            <a:r>
              <a:rPr lang="en-US" altLang="zh-CN" dirty="0" smtClean="0"/>
              <a:t>)</a:t>
            </a:r>
            <a:r>
              <a:rPr lang="zh-CN" altLang="en-US" dirty="0" smtClean="0"/>
              <a:t>，但没有提出进一步的结构设计。</a:t>
            </a:r>
            <a:r>
              <a:rPr lang="en-US" altLang="zh-CN" dirty="0" smtClean="0"/>
              <a:t>1945</a:t>
            </a:r>
            <a:r>
              <a:rPr lang="zh-CN" altLang="en-US" dirty="0" smtClean="0"/>
              <a:t>年底图灵写出的关于</a:t>
            </a:r>
            <a:r>
              <a:rPr lang="en-US" altLang="zh-CN" dirty="0" smtClean="0"/>
              <a:t>ACE</a:t>
            </a:r>
            <a:r>
              <a:rPr lang="zh-CN" altLang="en-US" dirty="0" smtClean="0"/>
              <a:t>的设计说明书中，最先给出了存贮程序控制计算机的结构设计</a:t>
            </a:r>
            <a:r>
              <a:rPr lang="en-US" altLang="zh-CN" dirty="0" smtClean="0"/>
              <a:t>(</a:t>
            </a:r>
            <a:r>
              <a:rPr lang="zh-CN" altLang="en-US" dirty="0" smtClean="0"/>
              <a:t>图灵后来参与研制的</a:t>
            </a:r>
            <a:r>
              <a:rPr lang="en-US" altLang="zh-CN" dirty="0" smtClean="0"/>
              <a:t>Madam</a:t>
            </a:r>
            <a:r>
              <a:rPr lang="zh-CN" altLang="en-US" dirty="0" smtClean="0"/>
              <a:t>机则是当时世界上存贮量最大的电子计算机</a:t>
            </a:r>
            <a:r>
              <a:rPr lang="en-US" altLang="zh-CN" dirty="0" smtClean="0"/>
              <a:t>)</a:t>
            </a:r>
            <a:r>
              <a:rPr lang="zh-CN" altLang="en-US" dirty="0" smtClean="0"/>
              <a:t>。在艾伦</a:t>
            </a:r>
            <a:r>
              <a:rPr lang="en-US" altLang="zh-CN" dirty="0" smtClean="0"/>
              <a:t>·</a:t>
            </a:r>
            <a:r>
              <a:rPr lang="zh-CN" altLang="en-US" dirty="0" smtClean="0"/>
              <a:t>麦席森</a:t>
            </a:r>
            <a:r>
              <a:rPr lang="en-US" altLang="zh-CN" dirty="0" smtClean="0"/>
              <a:t>·</a:t>
            </a:r>
            <a:r>
              <a:rPr lang="zh-CN" altLang="en-US" dirty="0" smtClean="0"/>
              <a:t>图灵的这份说明书中还最先提出了指令寄存器和</a:t>
            </a:r>
            <a:r>
              <a:rPr lang="zh-CN" altLang="en-US" dirty="0" smtClean="0">
                <a:hlinkClick r:id="rId87" action="ppaction://hlinkfile"/>
              </a:rPr>
              <a:t>指令地址寄存器</a:t>
            </a:r>
            <a:r>
              <a:rPr lang="zh-CN" altLang="en-US" dirty="0" smtClean="0"/>
              <a:t>的概念，提出了子程序和子程序库的思想，这都是现代电子计算中最基本的概念和思想。令人吃惊的是，在这份说明书中，图灵已提出了“仿真系统”的思想，所谓仿真系统，指机器可以没有固定的指令系统，但它能够模拟许多具有不同指令系统的计算机的功能。英国的</a:t>
            </a:r>
            <a:r>
              <a:rPr lang="en-US" altLang="zh-CN" dirty="0" smtClean="0"/>
              <a:t>ACE</a:t>
            </a:r>
            <a:r>
              <a:rPr lang="zh-CN" altLang="en-US" dirty="0" smtClean="0"/>
              <a:t>机只采用了图灵的部分思想，而出于保密的需要，图灵的</a:t>
            </a:r>
            <a:r>
              <a:rPr lang="en-US" altLang="zh-CN" dirty="0" smtClean="0"/>
              <a:t>ACE</a:t>
            </a:r>
            <a:r>
              <a:rPr lang="zh-CN" altLang="en-US" dirty="0" smtClean="0"/>
              <a:t>设计说明书，直到</a:t>
            </a:r>
            <a:r>
              <a:rPr lang="en-US" altLang="zh-CN" dirty="0" smtClean="0"/>
              <a:t>1972</a:t>
            </a:r>
            <a:r>
              <a:rPr lang="zh-CN" altLang="en-US" dirty="0" smtClean="0"/>
              <a:t>年才得以发表。这期间，人们不得不重新发现图灵已经发现过的东西，恰恰也是在</a:t>
            </a:r>
            <a:r>
              <a:rPr lang="en-US" altLang="zh-CN" dirty="0" smtClean="0"/>
              <a:t>1972</a:t>
            </a:r>
            <a:r>
              <a:rPr lang="zh-CN" altLang="en-US" dirty="0" smtClean="0"/>
              <a:t>年，人们才制成具有仿真系统的计算机． </a:t>
            </a:r>
            <a:r>
              <a:rPr lang="zh-CN" altLang="en-US" b="1" dirty="0" smtClean="0"/>
              <a:t>人工智能</a:t>
            </a:r>
          </a:p>
          <a:p>
            <a:r>
              <a:rPr lang="zh-CN" altLang="en-US" dirty="0" smtClean="0"/>
              <a:t>　　艾伦</a:t>
            </a:r>
            <a:r>
              <a:rPr lang="en-US" altLang="zh-CN" dirty="0" smtClean="0"/>
              <a:t>·</a:t>
            </a:r>
            <a:r>
              <a:rPr lang="zh-CN" altLang="en-US" dirty="0" smtClean="0"/>
              <a:t>麦席森</a:t>
            </a:r>
            <a:r>
              <a:rPr lang="en-US" altLang="zh-CN" dirty="0" smtClean="0"/>
              <a:t>·</a:t>
            </a:r>
            <a:r>
              <a:rPr lang="zh-CN" altLang="en-US" dirty="0" smtClean="0"/>
              <a:t>图灵是</a:t>
            </a:r>
            <a:r>
              <a:rPr lang="zh-CN" altLang="en-US" dirty="0" smtClean="0">
                <a:hlinkClick r:id="rId4" action="ppaction://hlinkfile"/>
              </a:rPr>
              <a:t>人工智能</a:t>
            </a:r>
            <a:r>
              <a:rPr lang="zh-CN" altLang="en-US" dirty="0" smtClean="0"/>
              <a:t>研究的先驱者之一，实际上，图灵机，尤其是通用图灵机作为一种非数值符号计算的模型，就蕴含了构造某种具有一定的智能行为的人工系统以实现脑力劳动部分自动化的思想，这正是人工智能的研究目标。而且正是从图灵机概念出发，在第二次世界大战时的军事工作期间，图灵在业余时间里经常考虑并与一些同事探讨“思维机器”的问题，并且进行了“机器下象棋”一类的初步研究工作。</a:t>
            </a:r>
            <a:r>
              <a:rPr lang="en-US" altLang="zh-CN" dirty="0" smtClean="0"/>
              <a:t>1947</a:t>
            </a:r>
            <a:r>
              <a:rPr lang="zh-CN" altLang="en-US" dirty="0" smtClean="0"/>
              <a:t>年，图灵在一次关于计算机的会议上作了题为“智能机器”</a:t>
            </a:r>
            <a:r>
              <a:rPr lang="en-US" altLang="zh-CN" dirty="0" smtClean="0"/>
              <a:t>(intelligent machinery)</a:t>
            </a:r>
            <a:r>
              <a:rPr lang="zh-CN" altLang="en-US" dirty="0" smtClean="0"/>
              <a:t>的报告，详细地阐述了他关于思维机器的思想，第一次从科学的角度指出：“与人脑的活动方式极为相似的机器是可以制造出来的．”在该报告中，图灵提出了自动程序设计的思想，即借助证明来构造程序的思想．现在自动程序设计已成为人工智能的基本课题之一。图灵这一报告中的思想极为深刻、新奇，似乎超出了当时人们的想象力。</a:t>
            </a:r>
            <a:r>
              <a:rPr lang="en-US" altLang="zh-CN" dirty="0" smtClean="0"/>
              <a:t>1959</a:t>
            </a:r>
            <a:r>
              <a:rPr lang="zh-CN" altLang="en-US" dirty="0" smtClean="0"/>
              <a:t>年，这一报告编入图灵的著作选集首次发表时，似乎仍未引起人们的重视．只是当</a:t>
            </a:r>
            <a:r>
              <a:rPr lang="en-US" altLang="zh-CN" dirty="0" smtClean="0"/>
              <a:t>1969</a:t>
            </a:r>
            <a:r>
              <a:rPr lang="zh-CN" altLang="en-US" dirty="0" smtClean="0"/>
              <a:t>年，这一报告再次发表，人工智能已有了相当进展，尤其是</a:t>
            </a:r>
            <a:r>
              <a:rPr lang="en-US" altLang="zh-CN" dirty="0" smtClean="0"/>
              <a:t>R</a:t>
            </a:r>
            <a:r>
              <a:rPr lang="zh-CN" altLang="en-US" dirty="0" smtClean="0"/>
              <a:t>．</a:t>
            </a:r>
            <a:r>
              <a:rPr lang="en-US" altLang="zh-CN" dirty="0" smtClean="0"/>
              <a:t>J</a:t>
            </a:r>
            <a:r>
              <a:rPr lang="zh-CN" altLang="en-US" dirty="0" smtClean="0"/>
              <a:t>．瓦丁格</a:t>
            </a:r>
            <a:r>
              <a:rPr lang="en-US" altLang="zh-CN" dirty="0" smtClean="0"/>
              <a:t>(</a:t>
            </a:r>
            <a:r>
              <a:rPr lang="en-US" altLang="zh-CN" dirty="0" err="1" smtClean="0"/>
              <a:t>Waldingger</a:t>
            </a:r>
            <a:r>
              <a:rPr lang="en-US" altLang="zh-CN" dirty="0" smtClean="0"/>
              <a:t>)</a:t>
            </a:r>
            <a:r>
              <a:rPr lang="zh-CN" altLang="en-US" dirty="0" smtClean="0"/>
              <a:t>于</a:t>
            </a:r>
            <a:r>
              <a:rPr lang="en-US" altLang="zh-CN" dirty="0" smtClean="0"/>
              <a:t>1969</a:t>
            </a:r>
            <a:r>
              <a:rPr lang="zh-CN" altLang="en-US" dirty="0" smtClean="0"/>
              <a:t>年重新提出自动程序设计的概念，人们才开始理解了图灵这一报告的开创性意义．</a:t>
            </a:r>
            <a:r>
              <a:rPr lang="en-US" altLang="zh-CN" dirty="0" smtClean="0"/>
              <a:t>1956</a:t>
            </a:r>
            <a:r>
              <a:rPr lang="zh-CN" altLang="en-US" dirty="0" smtClean="0"/>
              <a:t>年图灵的这篇文章以“机器能够思维吗？”为题重新发表．此时，人工智能也进入了实践研制阶段．图灵的机器智能思想无疑是人工智能的直接起源之一．而且随人工智能领域的深入研究，人们越来越认识到图灵思想的深刻性：它们至今仍然是人工智能的主要思想之一。 </a:t>
            </a:r>
            <a:r>
              <a:rPr lang="zh-CN" altLang="en-US" b="1" dirty="0" smtClean="0"/>
              <a:t>数理生物学</a:t>
            </a:r>
          </a:p>
          <a:p>
            <a:r>
              <a:rPr lang="zh-CN" altLang="en-US" dirty="0" smtClean="0"/>
              <a:t>　　从</a:t>
            </a:r>
            <a:r>
              <a:rPr lang="en-US" altLang="zh-CN" dirty="0" smtClean="0"/>
              <a:t>1952</a:t>
            </a:r>
            <a:r>
              <a:rPr lang="zh-CN" altLang="en-US" dirty="0" smtClean="0"/>
              <a:t>年直到去世，图灵一直在数理生物学方面做研究。他在</a:t>
            </a:r>
            <a:r>
              <a:rPr lang="en-US" altLang="zh-CN" dirty="0" smtClean="0"/>
              <a:t>1952</a:t>
            </a:r>
            <a:r>
              <a:rPr lang="zh-CN" altLang="en-US" dirty="0" smtClean="0"/>
              <a:t>年发表了一篇论文</a:t>
            </a:r>
            <a:r>
              <a:rPr lang="en-US" altLang="zh-CN" dirty="0" smtClean="0"/>
              <a:t>《</a:t>
            </a:r>
            <a:r>
              <a:rPr lang="zh-CN" altLang="en-US" dirty="0" smtClean="0"/>
              <a:t>形态发生的化学基础</a:t>
            </a:r>
            <a:r>
              <a:rPr lang="en-US" altLang="zh-CN" dirty="0" smtClean="0"/>
              <a:t>》(The Chemical Basis of Morphogenesis)</a:t>
            </a:r>
            <a:r>
              <a:rPr lang="zh-CN" altLang="en-US" dirty="0" smtClean="0"/>
              <a:t>。他主要的兴趣是斐波那契叶序列，存在于植物结构的斐波那契数。他应用了反应</a:t>
            </a:r>
            <a:r>
              <a:rPr lang="en-US" altLang="zh-CN" dirty="0" smtClean="0"/>
              <a:t>-</a:t>
            </a:r>
            <a:r>
              <a:rPr lang="zh-CN" altLang="en-US" dirty="0" smtClean="0"/>
              <a:t>扩散公式，现在已经成为图案形成范畴的核心。他后期的论文都没有发表，一直等到</a:t>
            </a:r>
            <a:r>
              <a:rPr lang="en-US" altLang="zh-CN" dirty="0" smtClean="0"/>
              <a:t>1992</a:t>
            </a:r>
            <a:r>
              <a:rPr lang="zh-CN" altLang="en-US" dirty="0" smtClean="0"/>
              <a:t>年</a:t>
            </a:r>
            <a:r>
              <a:rPr lang="en-US" altLang="zh-CN" dirty="0" smtClean="0"/>
              <a:t>《</a:t>
            </a:r>
            <a:r>
              <a:rPr lang="zh-CN" altLang="en-US" dirty="0" smtClean="0"/>
              <a:t>艾伦</a:t>
            </a:r>
            <a:r>
              <a:rPr lang="en-US" altLang="zh-CN" dirty="0" smtClean="0"/>
              <a:t>·</a:t>
            </a:r>
            <a:r>
              <a:rPr lang="zh-CN" altLang="en-US" dirty="0" smtClean="0"/>
              <a:t>图灵选集</a:t>
            </a:r>
            <a:r>
              <a:rPr lang="en-US" altLang="zh-CN" dirty="0" smtClean="0"/>
              <a:t>》</a:t>
            </a:r>
            <a:r>
              <a:rPr lang="zh-CN" altLang="en-US" dirty="0" smtClean="0"/>
              <a:t>出版，这些文章才见天日。 </a:t>
            </a:r>
            <a:r>
              <a:rPr lang="zh-CN" altLang="en-US" b="1" dirty="0" smtClean="0"/>
              <a:t>图灵试验</a:t>
            </a:r>
          </a:p>
          <a:p>
            <a:r>
              <a:rPr lang="zh-CN" altLang="en-US" dirty="0" smtClean="0"/>
              <a:t>　　</a:t>
            </a:r>
            <a:r>
              <a:rPr lang="en-US" altLang="zh-CN" dirty="0" smtClean="0"/>
              <a:t>1945</a:t>
            </a:r>
            <a:r>
              <a:rPr lang="zh-CN" altLang="en-US" dirty="0" smtClean="0"/>
              <a:t>年到</a:t>
            </a:r>
            <a:r>
              <a:rPr lang="en-US" altLang="zh-CN" dirty="0" smtClean="0"/>
              <a:t>1948</a:t>
            </a:r>
            <a:r>
              <a:rPr lang="zh-CN" altLang="en-US" dirty="0" smtClean="0"/>
              <a:t>年，图灵在国家物理实验室，负责自动计算引擎（</a:t>
            </a:r>
            <a:r>
              <a:rPr lang="en-US" altLang="zh-CN" dirty="0" smtClean="0"/>
              <a:t>ACE</a:t>
            </a:r>
            <a:r>
              <a:rPr lang="zh-CN" altLang="en-US" dirty="0" smtClean="0"/>
              <a:t>）的工作 。</a:t>
            </a:r>
            <a:r>
              <a:rPr lang="en-US" altLang="zh-CN" dirty="0" smtClean="0"/>
              <a:t>1949</a:t>
            </a:r>
            <a:r>
              <a:rPr lang="zh-CN" altLang="en-US" dirty="0" smtClean="0"/>
              <a:t>年，他成为曼彻斯特大学计算机实验室的副主任，负责最早的真正的计算机</a:t>
            </a:r>
            <a:r>
              <a:rPr lang="en-US" altLang="zh-CN" dirty="0" smtClean="0"/>
              <a:t>---</a:t>
            </a:r>
            <a:r>
              <a:rPr lang="zh-CN" altLang="en-US" dirty="0" smtClean="0"/>
              <a:t>曼彻斯特一号的</a:t>
            </a:r>
            <a:r>
              <a:rPr lang="zh-CN" altLang="en-US" dirty="0" smtClean="0">
                <a:hlinkClick r:id="rId88" action="ppaction://hlinkfile"/>
              </a:rPr>
              <a:t>软件</a:t>
            </a:r>
            <a:r>
              <a:rPr lang="zh-CN" altLang="en-US" dirty="0" smtClean="0"/>
              <a:t>工作。在这段时间，他继续作一些比较抽象的研究，如“计算机械和智能”。图灵在对人工智能的研究中，提出了一个叫做图灵试验的实验，尝试定出一个决定机器是否有感觉的标准。 </a:t>
            </a:r>
          </a:p>
          <a:p>
            <a:r>
              <a:rPr lang="zh-CN" altLang="en-US" dirty="0" smtClean="0"/>
              <a:t>　　</a:t>
            </a:r>
            <a:r>
              <a:rPr lang="zh-CN" altLang="en-US" dirty="0" smtClean="0">
                <a:hlinkClick r:id="rId89" action="ppaction://hlinkfile"/>
              </a:rPr>
              <a:t>图灵试验</a:t>
            </a:r>
            <a:r>
              <a:rPr lang="zh-CN" altLang="en-US" dirty="0" smtClean="0"/>
              <a:t>由计算机、被测试的人和主持试验人组成。计算机和被测试的人分别在两个不同的房间里。测试过程由</a:t>
            </a:r>
            <a:r>
              <a:rPr lang="zh-CN" altLang="en-US" dirty="0" smtClean="0">
                <a:hlinkClick r:id="rId90" action="ppaction://hlinkfile"/>
              </a:rPr>
              <a:t>主持人</a:t>
            </a:r>
            <a:r>
              <a:rPr lang="zh-CN" altLang="en-US" dirty="0" smtClean="0"/>
              <a:t>提问，由计算机和被测试的人分别做出回答。观测者能通过</a:t>
            </a:r>
            <a:r>
              <a:rPr lang="zh-CN" altLang="en-US" dirty="0" smtClean="0">
                <a:hlinkClick r:id="rId91" action="ppaction://hlinkfile"/>
              </a:rPr>
              <a:t>电传打字机</a:t>
            </a:r>
            <a:r>
              <a:rPr lang="zh-CN" altLang="en-US" dirty="0" smtClean="0"/>
              <a:t>与机器和人联系（避免要求机器模拟人外貌和声音）。被测人在回答问题时尽可能表明他是一个“真正的”人，而计算机也将尽可能逼真的模仿人的思维方式和思维过程。如果试验主持人听取他们各自的答案后，分辨不清哪个是人回答的，哪个是机器回答的，则可以认为该计算机具有了智能。这个试验可能会得到大部分人的认可，但是却不能使所有的</a:t>
            </a:r>
            <a:r>
              <a:rPr lang="zh-CN" altLang="en-US" dirty="0" smtClean="0">
                <a:hlinkClick r:id="rId92" action="ppaction://hlinkfile"/>
              </a:rPr>
              <a:t>哲学家</a:t>
            </a:r>
            <a:r>
              <a:rPr lang="zh-CN" altLang="en-US" dirty="0" smtClean="0"/>
              <a:t>感到满意。图灵试验虽然形象描绘了计算机智能和人类智能的模拟关系，但是图灵试验还是片面性的试验。通过试验的机器当然可以认为具有智能，但是没有通过试验的机器因为对人类了解的不充分而不能模拟人类仍然可以认为具有智能。图灵试验还有几个值得推敲的地方 </a:t>
            </a:r>
            <a:r>
              <a:rPr lang="zh-CN" altLang="en-US" dirty="0" smtClean="0">
                <a:effectLst/>
              </a:rPr>
              <a:t>图灵试验</a:t>
            </a:r>
          </a:p>
          <a:p>
            <a:r>
              <a:rPr lang="zh-CN" altLang="en-US" dirty="0" smtClean="0"/>
              <a:t>，比如试验主持人提出问题的标准，在试验中没有明确给出；被测人本身所具有的智力水平，图灵试验也疏忽了；而且图灵试验仅强调试验结果，而没有反映智能所具有的思维过程。所以，图灵试验还是不能完全解决机器智能的问题。例如：质问者可以说：“我听说，今天上午一头犀牛在一个粉红色的气球中沿者</a:t>
            </a:r>
            <a:r>
              <a:rPr lang="zh-CN" altLang="en-US" dirty="0" smtClean="0">
                <a:hlinkClick r:id="rId93" action="ppaction://hlinkfile"/>
              </a:rPr>
              <a:t>密西西比河</a:t>
            </a:r>
            <a:r>
              <a:rPr lang="zh-CN" altLang="en-US" dirty="0" smtClean="0"/>
              <a:t>飞。你觉得怎样？”</a:t>
            </a:r>
            <a:r>
              <a:rPr lang="en-US" altLang="zh-CN" dirty="0" smtClean="0"/>
              <a:t>(</a:t>
            </a:r>
            <a:r>
              <a:rPr lang="zh-CN" altLang="en-US" dirty="0" smtClean="0"/>
              <a:t>你们可以想像该电脑的肩头上泛出的冷汗：</a:t>
            </a:r>
            <a:r>
              <a:rPr lang="en-US" altLang="zh-CN" dirty="0" smtClean="0"/>
              <a:t>)</a:t>
            </a:r>
            <a:r>
              <a:rPr lang="zh-CN" altLang="en-US" dirty="0" smtClean="0"/>
              <a:t>电脑也许谨慎地回答： “我听起来觉得这不可思议，”到此为止没有毛病。质问者又问： “是吗</a:t>
            </a:r>
            <a:r>
              <a:rPr lang="en-US" altLang="zh-CN" dirty="0" smtClean="0"/>
              <a:t>?</a:t>
            </a:r>
            <a:r>
              <a:rPr lang="zh-CN" altLang="en-US" dirty="0" smtClean="0"/>
              <a:t>我的叔叔试过一回，顺流、逆流各一回，它只不过是浅色的并带有斑纹。 这有什么不可思议的</a:t>
            </a:r>
            <a:r>
              <a:rPr lang="en-US" altLang="zh-CN" dirty="0" smtClean="0"/>
              <a:t>?”</a:t>
            </a:r>
            <a:r>
              <a:rPr lang="zh-CN" altLang="en-US" dirty="0" smtClean="0"/>
              <a:t>很容易想像，如果电脑没有合适的“理解”就会很快地暴露了自己、在回答第一个问题时，电脑的记忆库非常有力地想列犀牛没有翅膀，甚至可以在无意中得到“犀牛不能飞”，或者这样回答第二个问题“犀牛没有斑纹”。下一回质问者可以试探真正无意义的问题．譬如把它改变成“在密西西比河下面”，或者“在一个粉红色的气球之外”．或者“穿一件粉红色衣服”，开去看看电脑是否感觉到真正的差别。其实，要求电脑这样接近地模仿人类，以使得不能和一个人区分开实在是太过分了。一些专家认为，我们不该以电脑能否思维为目标，而是以能多大程度地模仿人类思维为目标；然后，让设计者再朝着这个目标努力。</a:t>
            </a:r>
            <a:r>
              <a:rPr lang="en-US" altLang="zh-CN" dirty="0" smtClean="0"/>
              <a:t>1952</a:t>
            </a:r>
            <a:r>
              <a:rPr lang="zh-CN" altLang="en-US" dirty="0" smtClean="0"/>
              <a:t>年，图灵写了一个</a:t>
            </a:r>
            <a:r>
              <a:rPr lang="zh-CN" altLang="en-US" dirty="0" smtClean="0">
                <a:hlinkClick r:id="rId94" action="ppaction://hlinkfile"/>
              </a:rPr>
              <a:t>国际象棋</a:t>
            </a:r>
            <a:r>
              <a:rPr lang="zh-CN" altLang="en-US" dirty="0" smtClean="0"/>
              <a:t>程序。可是，当时没有一台计算机有足够的运算能力去执行这个程序，他就模仿计算机，每走一步要用半小时。他与一位同事下了一盘，结果程序输了。后来美国新墨西哥州洛斯阿拉莫斯国家实验室的研究群根据图灵的理论，在</a:t>
            </a:r>
            <a:r>
              <a:rPr lang="en-US" altLang="zh-CN" dirty="0" smtClean="0"/>
              <a:t>MANIAC</a:t>
            </a:r>
            <a:r>
              <a:rPr lang="zh-CN" altLang="en-US" dirty="0" smtClean="0"/>
              <a:t>上设计出世界上第一个电脑程序的象棋。 </a:t>
            </a:r>
          </a:p>
          <a:p>
            <a:r>
              <a:rPr lang="zh-CN" altLang="en-US" b="1" dirty="0" smtClean="0">
                <a:hlinkClick r:id="rId44"/>
              </a:rPr>
              <a:t>编辑本段</a:t>
            </a:r>
            <a:r>
              <a:rPr lang="zh-CN" altLang="en-US" b="1" dirty="0" smtClean="0"/>
              <a:t>人物影响</a:t>
            </a:r>
          </a:p>
          <a:p>
            <a:r>
              <a:rPr lang="zh-CN" altLang="en-US" dirty="0" smtClean="0"/>
              <a:t>　　图灵思想活跃，他的创造力也是多方面的。据同事们回忆，他在战时的秘密工作中，曾创造好几种新的统计技术，但都未形成论文发表，后来又重新为他人所创建，由</a:t>
            </a:r>
            <a:r>
              <a:rPr lang="en-US" altLang="zh-CN" dirty="0" smtClean="0"/>
              <a:t>A</a:t>
            </a:r>
            <a:r>
              <a:rPr lang="zh-CN" altLang="en-US" dirty="0" smtClean="0"/>
              <a:t>．</a:t>
            </a:r>
            <a:r>
              <a:rPr lang="zh-CN" altLang="en-US" dirty="0" smtClean="0">
                <a:hlinkClick r:id="rId95" action="ppaction://hlinkfile"/>
              </a:rPr>
              <a:t>瓦尔德</a:t>
            </a:r>
            <a:r>
              <a:rPr lang="zh-CN" altLang="en-US" dirty="0" smtClean="0"/>
              <a:t> </a:t>
            </a:r>
            <a:r>
              <a:rPr lang="zh-CN" altLang="en-US" dirty="0" smtClean="0">
                <a:effectLst/>
              </a:rPr>
              <a:t>纪念雕像</a:t>
            </a:r>
          </a:p>
          <a:p>
            <a:r>
              <a:rPr lang="en-US" altLang="zh-CN" dirty="0" smtClean="0"/>
              <a:t>(Wald)</a:t>
            </a:r>
            <a:r>
              <a:rPr lang="zh-CN" altLang="en-US" dirty="0" smtClean="0"/>
              <a:t>重新发现并提出的“序贯分析”就是其中之一。他对群论也有所研究，在“形态形成的化学基础”一文中，他用相当深奥而独特的数学方法，研究了决定生物的颜色或形态的化学物质</a:t>
            </a:r>
            <a:r>
              <a:rPr lang="en-US" altLang="zh-CN" dirty="0" smtClean="0"/>
              <a:t>(</a:t>
            </a:r>
            <a:r>
              <a:rPr lang="zh-CN" altLang="en-US" dirty="0" smtClean="0"/>
              <a:t>他称之为成形素</a:t>
            </a:r>
            <a:r>
              <a:rPr lang="en-US" altLang="zh-CN" dirty="0" smtClean="0"/>
              <a:t>)</a:t>
            </a:r>
            <a:r>
              <a:rPr lang="zh-CN" altLang="en-US" dirty="0" smtClean="0"/>
              <a:t>在形成平面形态</a:t>
            </a:r>
            <a:r>
              <a:rPr lang="en-US" altLang="zh-CN" dirty="0" smtClean="0"/>
              <a:t>(</a:t>
            </a:r>
            <a:r>
              <a:rPr lang="zh-CN" altLang="en-US" dirty="0" smtClean="0"/>
              <a:t>如奶牛体表的花斑</a:t>
            </a:r>
            <a:r>
              <a:rPr lang="en-US" altLang="zh-CN" dirty="0" smtClean="0"/>
              <a:t>)</a:t>
            </a:r>
            <a:r>
              <a:rPr lang="zh-CN" altLang="en-US" dirty="0" smtClean="0"/>
              <a:t>和立体形态</a:t>
            </a:r>
            <a:r>
              <a:rPr lang="en-US" altLang="zh-CN" dirty="0" smtClean="0"/>
              <a:t>(</a:t>
            </a:r>
            <a:r>
              <a:rPr lang="zh-CN" altLang="en-US" dirty="0" smtClean="0"/>
              <a:t>如放射形虫和叶序的分布方式</a:t>
            </a:r>
            <a:r>
              <a:rPr lang="en-US" altLang="zh-CN" dirty="0" smtClean="0"/>
              <a:t>)</a:t>
            </a:r>
            <a:r>
              <a:rPr lang="zh-CN" altLang="en-US" dirty="0" smtClean="0"/>
              <a:t>中的分布规律性，试图阐释“物理化学规律可以充分解释许多形态形成的事实”这一思想。在生物学界，</a:t>
            </a:r>
            <a:r>
              <a:rPr lang="en-US" altLang="zh-CN" dirty="0" smtClean="0"/>
              <a:t>80</a:t>
            </a:r>
            <a:r>
              <a:rPr lang="zh-CN" altLang="en-US" dirty="0" smtClean="0"/>
              <a:t>年代才开始探讨这一课题，图灵还进行了后来被称为“数学胚胎学”的奠基性研究工作．他还试图用数学方法研究人脑的构造问题，例如估算出一个具有给定数目的神经元的大脑中能存贮多少信息的问题等．这些，至今仍然是吸引着众多科学家的新颖课题。人们认为，图灵是一位科学史上罕见的具有非凡洞察力的奇才：他的独创性成果使他生前就已名扬四海，而他深刻的预见使他死后倍受敬佩。当人们发现后人的一些独立研究成果似乎不过是在证明图灵思想超越时代的程度时，都为他的英年早逝感到由衷的惋惜。</a:t>
            </a:r>
            <a:r>
              <a:rPr lang="zh-CN" altLang="en-US" dirty="0" smtClean="0">
                <a:hlinkClick r:id="rId96" action="ppaction://hlinkfile"/>
              </a:rPr>
              <a:t>苹果公司</a:t>
            </a:r>
            <a:r>
              <a:rPr lang="zh-CN" altLang="en-US" dirty="0" smtClean="0"/>
              <a:t>以那个咬了一口的苹果作为其商标图案，就是为纪念这位伟大的人工智能领域的先驱者</a:t>
            </a:r>
            <a:r>
              <a:rPr lang="en-US" altLang="zh-CN" dirty="0" smtClean="0"/>
              <a:t>——</a:t>
            </a:r>
            <a:r>
              <a:rPr lang="zh-CN" altLang="en-US" dirty="0" smtClean="0"/>
              <a:t>图灵。 </a:t>
            </a:r>
          </a:p>
          <a:p>
            <a:r>
              <a:rPr lang="zh-CN" altLang="en-US" b="1" dirty="0" smtClean="0">
                <a:hlinkClick r:id="rId44"/>
              </a:rPr>
              <a:t>编辑本段</a:t>
            </a:r>
            <a:r>
              <a:rPr lang="zh-CN" altLang="en-US" b="1" dirty="0" smtClean="0"/>
              <a:t>图灵奖</a:t>
            </a:r>
          </a:p>
          <a:p>
            <a:r>
              <a:rPr lang="zh-CN" altLang="en-US" dirty="0" smtClean="0"/>
              <a:t>　　“图灵奖”是美国计算机协会（</a:t>
            </a:r>
            <a:r>
              <a:rPr lang="en-US" altLang="zh-CN" dirty="0" smtClean="0"/>
              <a:t>ACM</a:t>
            </a:r>
            <a:r>
              <a:rPr lang="zh-CN" altLang="en-US" dirty="0" smtClean="0"/>
              <a:t>，</a:t>
            </a:r>
            <a:r>
              <a:rPr lang="en-US" altLang="zh-CN" dirty="0" smtClean="0"/>
              <a:t>Association for Computer Machinery</a:t>
            </a:r>
            <a:r>
              <a:rPr lang="zh-CN" altLang="en-US" dirty="0" smtClean="0"/>
              <a:t>）于</a:t>
            </a:r>
            <a:r>
              <a:rPr lang="en-US" altLang="zh-CN" dirty="0" smtClean="0"/>
              <a:t>1966</a:t>
            </a:r>
            <a:r>
              <a:rPr lang="zh-CN" altLang="en-US" dirty="0" smtClean="0"/>
              <a:t>年设立的，专门奖励那些对计算机科学研究与推动计算机技术发展有卓越贡献的杰出科学家。设立的初衷是因为计算机技术的飞速发展，尤其到</a:t>
            </a:r>
            <a:r>
              <a:rPr lang="en-US" altLang="zh-CN" dirty="0" smtClean="0"/>
              <a:t>20</a:t>
            </a:r>
            <a:r>
              <a:rPr lang="zh-CN" altLang="en-US" dirty="0" smtClean="0"/>
              <a:t>世纪</a:t>
            </a:r>
            <a:r>
              <a:rPr lang="en-US" altLang="zh-CN" dirty="0" smtClean="0"/>
              <a:t>60</a:t>
            </a:r>
            <a:r>
              <a:rPr lang="zh-CN" altLang="en-US" dirty="0" smtClean="0"/>
              <a:t>年代，其已成为一个独立的有影响的学科，信息产业亦逐步形成，但在这一产业中却一直没有一项类似“诺贝尔”、“</a:t>
            </a:r>
            <a:r>
              <a:rPr lang="zh-CN" altLang="en-US" dirty="0" smtClean="0">
                <a:hlinkClick r:id="rId97" action="ppaction://hlinkfile"/>
              </a:rPr>
              <a:t>普利策</a:t>
            </a:r>
            <a:r>
              <a:rPr lang="zh-CN" altLang="en-US" dirty="0" smtClean="0"/>
              <a:t>”等的奖项来促进该学科的进一步发展，为了弥补这一缺陷，于是“图灵”奖便应运而生，它被公认为计算机界的“诺贝尔”奖。 </a:t>
            </a:r>
          </a:p>
          <a:p>
            <a:r>
              <a:rPr lang="zh-CN" altLang="en-US" dirty="0" smtClean="0"/>
              <a:t>　　图灵奖是计算机界最负盛名的奖项，有“计算机界诺贝尔奖”之称。图灵奖对获奖者的要求极高，评奖程序也极严，一般每年只奖励一名计算机科学家，只有极少数年度 </a:t>
            </a:r>
            <a:r>
              <a:rPr lang="zh-CN" altLang="en-US" dirty="0" smtClean="0">
                <a:effectLst/>
              </a:rPr>
              <a:t>图灵奖杯</a:t>
            </a:r>
          </a:p>
          <a:p>
            <a:r>
              <a:rPr lang="zh-CN" altLang="en-US" dirty="0" smtClean="0"/>
              <a:t>有两名以上在同一方向上做出贡献的科学家同时获奖。目前图灵奖由</a:t>
            </a:r>
            <a:r>
              <a:rPr lang="en-US" altLang="zh-CN" dirty="0" smtClean="0"/>
              <a:t>Google</a:t>
            </a:r>
            <a:r>
              <a:rPr lang="zh-CN" altLang="en-US" dirty="0" smtClean="0"/>
              <a:t>公司赞助，奖金为</a:t>
            </a:r>
            <a:r>
              <a:rPr lang="en-US" altLang="zh-CN" dirty="0" smtClean="0"/>
              <a:t>100,000</a:t>
            </a:r>
            <a:r>
              <a:rPr lang="zh-CN" altLang="en-US" dirty="0" smtClean="0"/>
              <a:t>美元。 </a:t>
            </a:r>
          </a:p>
          <a:p>
            <a:r>
              <a:rPr lang="zh-CN" altLang="en-US" dirty="0" smtClean="0"/>
              <a:t>　　每年，美国计算机协会将要求提名人推荐本年度的图灵奖候选人，并附加一份</a:t>
            </a:r>
            <a:r>
              <a:rPr lang="en-US" altLang="zh-CN" dirty="0" smtClean="0"/>
              <a:t>200</a:t>
            </a:r>
            <a:r>
              <a:rPr lang="zh-CN" altLang="en-US" dirty="0" smtClean="0"/>
              <a:t>到</a:t>
            </a:r>
            <a:r>
              <a:rPr lang="en-US" altLang="zh-CN" dirty="0" smtClean="0"/>
              <a:t>500</a:t>
            </a:r>
            <a:r>
              <a:rPr lang="zh-CN" altLang="en-US" dirty="0" smtClean="0"/>
              <a:t>字的文章，说明被提名者为什么应获此奖。任何人都可成为提名人。美国计算机协会将组成评选委员会对被提名者进行严格的评审，并最终确定当年的获奖者。 </a:t>
            </a:r>
          </a:p>
          <a:p>
            <a:r>
              <a:rPr lang="zh-CN" altLang="en-US" dirty="0" smtClean="0"/>
              <a:t>　　截止至</a:t>
            </a:r>
            <a:r>
              <a:rPr lang="en-US" altLang="zh-CN" dirty="0" smtClean="0"/>
              <a:t>2005</a:t>
            </a:r>
            <a:r>
              <a:rPr lang="zh-CN" altLang="en-US" dirty="0" smtClean="0"/>
              <a:t>年，获此殊荣的华人仅有一位，他是</a:t>
            </a:r>
            <a:r>
              <a:rPr lang="en-US" altLang="zh-CN" dirty="0" smtClean="0"/>
              <a:t>2000</a:t>
            </a:r>
            <a:r>
              <a:rPr lang="zh-CN" altLang="en-US" dirty="0" smtClean="0"/>
              <a:t>年图灵奖得主</a:t>
            </a:r>
            <a:r>
              <a:rPr lang="zh-CN" altLang="en-US" dirty="0" smtClean="0">
                <a:hlinkClick r:id="rId98" action="ppaction://hlinkfile"/>
              </a:rPr>
              <a:t>姚期智</a:t>
            </a:r>
            <a:r>
              <a:rPr lang="zh-CN" altLang="en-US" dirty="0" smtClean="0"/>
              <a:t>。 </a:t>
            </a:r>
          </a:p>
          <a:p>
            <a:r>
              <a:rPr lang="zh-CN" altLang="en-US" dirty="0" smtClean="0"/>
              <a:t>　　</a:t>
            </a:r>
            <a:r>
              <a:rPr lang="zh-CN" altLang="en-US" b="1" dirty="0" smtClean="0"/>
              <a:t>图灵奖获得者</a:t>
            </a:r>
            <a:r>
              <a:rPr lang="zh-CN" altLang="en-US" dirty="0" smtClean="0"/>
              <a:t> </a:t>
            </a:r>
          </a:p>
          <a:p>
            <a:r>
              <a:rPr lang="zh-CN" altLang="en-US" dirty="0" smtClean="0"/>
              <a:t>　　</a:t>
            </a:r>
            <a:r>
              <a:rPr lang="en-US" altLang="zh-CN" dirty="0" smtClean="0"/>
              <a:t>1966</a:t>
            </a:r>
            <a:r>
              <a:rPr lang="zh-CN" altLang="en-US" dirty="0" smtClean="0"/>
              <a:t>年 ，</a:t>
            </a:r>
            <a:r>
              <a:rPr lang="en-US" altLang="zh-CN" dirty="0" smtClean="0"/>
              <a:t>Alan J. Perlis </a:t>
            </a:r>
          </a:p>
          <a:p>
            <a:r>
              <a:rPr lang="zh-CN" altLang="en-US" dirty="0" smtClean="0"/>
              <a:t>　　</a:t>
            </a:r>
            <a:r>
              <a:rPr lang="en-US" altLang="zh-CN" dirty="0" smtClean="0"/>
              <a:t>1967</a:t>
            </a:r>
            <a:r>
              <a:rPr lang="zh-CN" altLang="en-US" dirty="0" smtClean="0"/>
              <a:t>年 ，</a:t>
            </a:r>
            <a:r>
              <a:rPr lang="en-US" altLang="zh-CN" dirty="0" smtClean="0"/>
              <a:t>Maurice V. Wilkes </a:t>
            </a:r>
          </a:p>
          <a:p>
            <a:r>
              <a:rPr lang="zh-CN" altLang="en-US" dirty="0" smtClean="0"/>
              <a:t>　　</a:t>
            </a:r>
            <a:r>
              <a:rPr lang="en-US" altLang="zh-CN" dirty="0" smtClean="0"/>
              <a:t>1968</a:t>
            </a:r>
            <a:r>
              <a:rPr lang="zh-CN" altLang="en-US" dirty="0" smtClean="0"/>
              <a:t>年 ，</a:t>
            </a:r>
            <a:r>
              <a:rPr lang="en-US" altLang="zh-CN" dirty="0" smtClean="0"/>
              <a:t>Richard Hamming </a:t>
            </a:r>
          </a:p>
          <a:p>
            <a:r>
              <a:rPr lang="zh-CN" altLang="en-US" dirty="0" smtClean="0"/>
              <a:t>　　</a:t>
            </a:r>
            <a:r>
              <a:rPr lang="en-US" altLang="zh-CN" dirty="0" smtClean="0"/>
              <a:t>1969</a:t>
            </a:r>
            <a:r>
              <a:rPr lang="zh-CN" altLang="en-US" dirty="0" smtClean="0"/>
              <a:t>年 ，</a:t>
            </a:r>
            <a:r>
              <a:rPr lang="en-US" altLang="zh-CN" dirty="0" smtClean="0"/>
              <a:t>Marvin </a:t>
            </a:r>
            <a:r>
              <a:rPr lang="en-US" altLang="zh-CN" dirty="0" err="1" smtClean="0"/>
              <a:t>Minsky</a:t>
            </a:r>
            <a:r>
              <a:rPr lang="en-US" altLang="zh-CN" dirty="0" smtClean="0"/>
              <a:t> </a:t>
            </a:r>
          </a:p>
          <a:p>
            <a:r>
              <a:rPr lang="zh-CN" altLang="en-US" dirty="0" smtClean="0"/>
              <a:t>　　</a:t>
            </a:r>
            <a:r>
              <a:rPr lang="en-US" altLang="zh-CN" dirty="0" smtClean="0"/>
              <a:t>1970</a:t>
            </a:r>
            <a:r>
              <a:rPr lang="zh-CN" altLang="en-US" dirty="0" smtClean="0"/>
              <a:t>年 ，</a:t>
            </a:r>
            <a:r>
              <a:rPr lang="en-US" altLang="zh-CN" dirty="0" smtClean="0"/>
              <a:t>James H. Wilkinson </a:t>
            </a:r>
          </a:p>
          <a:p>
            <a:r>
              <a:rPr lang="zh-CN" altLang="en-US" dirty="0" smtClean="0"/>
              <a:t>　　</a:t>
            </a:r>
            <a:r>
              <a:rPr lang="en-US" altLang="zh-CN" dirty="0" smtClean="0"/>
              <a:t>1971</a:t>
            </a:r>
            <a:r>
              <a:rPr lang="zh-CN" altLang="en-US" dirty="0" smtClean="0"/>
              <a:t>年 ，</a:t>
            </a:r>
            <a:r>
              <a:rPr lang="en-US" altLang="zh-CN" dirty="0" smtClean="0"/>
              <a:t>John McCarthy (computer scientist) </a:t>
            </a:r>
          </a:p>
          <a:p>
            <a:r>
              <a:rPr lang="zh-CN" altLang="en-US" dirty="0" smtClean="0"/>
              <a:t>　　</a:t>
            </a:r>
            <a:r>
              <a:rPr lang="en-US" altLang="zh-CN" dirty="0" smtClean="0"/>
              <a:t>1972</a:t>
            </a:r>
            <a:r>
              <a:rPr lang="zh-CN" altLang="en-US" dirty="0" smtClean="0"/>
              <a:t>年 ，</a:t>
            </a:r>
            <a:r>
              <a:rPr lang="en-US" altLang="zh-CN" dirty="0" err="1" smtClean="0"/>
              <a:t>Edsger</a:t>
            </a:r>
            <a:r>
              <a:rPr lang="en-US" altLang="zh-CN" dirty="0" smtClean="0"/>
              <a:t> </a:t>
            </a:r>
            <a:r>
              <a:rPr lang="en-US" altLang="zh-CN" dirty="0" err="1" smtClean="0"/>
              <a:t>Dijkstra</a:t>
            </a:r>
            <a:r>
              <a:rPr lang="en-US" altLang="zh-CN" dirty="0" smtClean="0"/>
              <a:t> </a:t>
            </a:r>
          </a:p>
          <a:p>
            <a:r>
              <a:rPr lang="zh-CN" altLang="en-US" dirty="0" smtClean="0"/>
              <a:t>　　</a:t>
            </a:r>
            <a:r>
              <a:rPr lang="en-US" altLang="zh-CN" dirty="0" smtClean="0"/>
              <a:t>1973</a:t>
            </a:r>
            <a:r>
              <a:rPr lang="zh-CN" altLang="en-US" dirty="0" smtClean="0"/>
              <a:t>年 ，</a:t>
            </a:r>
            <a:r>
              <a:rPr lang="en-US" altLang="zh-CN" dirty="0" smtClean="0"/>
              <a:t>Charles W. Bachman </a:t>
            </a:r>
          </a:p>
          <a:p>
            <a:r>
              <a:rPr lang="zh-CN" altLang="en-US" dirty="0" smtClean="0"/>
              <a:t>　　</a:t>
            </a:r>
            <a:r>
              <a:rPr lang="en-US" altLang="zh-CN" dirty="0" smtClean="0"/>
              <a:t>1974</a:t>
            </a:r>
            <a:r>
              <a:rPr lang="zh-CN" altLang="en-US" dirty="0" smtClean="0"/>
              <a:t>年 ， </a:t>
            </a:r>
            <a:r>
              <a:rPr lang="zh-CN" altLang="en-US" dirty="0" smtClean="0">
                <a:hlinkClick r:id="rId99" action="ppaction://hlinkfile"/>
              </a:rPr>
              <a:t>高德纳</a:t>
            </a:r>
            <a:r>
              <a:rPr lang="zh-CN" altLang="en-US" dirty="0" smtClean="0"/>
              <a:t> </a:t>
            </a:r>
          </a:p>
          <a:p>
            <a:r>
              <a:rPr lang="zh-CN" altLang="en-US" dirty="0" smtClean="0"/>
              <a:t>　　</a:t>
            </a:r>
            <a:r>
              <a:rPr lang="en-US" altLang="zh-CN" dirty="0" smtClean="0"/>
              <a:t>1975</a:t>
            </a:r>
            <a:r>
              <a:rPr lang="zh-CN" altLang="en-US" dirty="0" smtClean="0"/>
              <a:t>年 ，</a:t>
            </a:r>
            <a:r>
              <a:rPr lang="en-US" altLang="zh-CN" dirty="0" smtClean="0"/>
              <a:t>Allen Newell</a:t>
            </a:r>
            <a:r>
              <a:rPr lang="zh-CN" altLang="en-US" dirty="0" smtClean="0"/>
              <a:t>和</a:t>
            </a:r>
            <a:r>
              <a:rPr lang="en-US" altLang="zh-CN" dirty="0" smtClean="0"/>
              <a:t>Herbert A. Simon </a:t>
            </a:r>
          </a:p>
          <a:p>
            <a:r>
              <a:rPr lang="zh-CN" altLang="en-US" dirty="0" smtClean="0"/>
              <a:t>　　</a:t>
            </a:r>
            <a:r>
              <a:rPr lang="en-US" altLang="zh-CN" dirty="0" smtClean="0"/>
              <a:t>1976</a:t>
            </a:r>
            <a:r>
              <a:rPr lang="zh-CN" altLang="en-US" dirty="0" smtClean="0"/>
              <a:t>年 ，</a:t>
            </a:r>
            <a:r>
              <a:rPr lang="en-US" altLang="zh-CN" dirty="0" smtClean="0"/>
              <a:t>Michael O. Rabin</a:t>
            </a:r>
            <a:r>
              <a:rPr lang="zh-CN" altLang="en-US" dirty="0" smtClean="0"/>
              <a:t>和</a:t>
            </a:r>
            <a:r>
              <a:rPr lang="en-US" altLang="zh-CN" dirty="0" smtClean="0"/>
              <a:t>Dana S. Scott </a:t>
            </a:r>
          </a:p>
          <a:p>
            <a:r>
              <a:rPr lang="zh-CN" altLang="en-US" dirty="0" smtClean="0"/>
              <a:t>　　</a:t>
            </a:r>
            <a:r>
              <a:rPr lang="en-US" altLang="zh-CN" dirty="0" smtClean="0"/>
              <a:t>1977</a:t>
            </a:r>
            <a:r>
              <a:rPr lang="zh-CN" altLang="en-US" dirty="0" smtClean="0"/>
              <a:t>年 ，</a:t>
            </a:r>
            <a:r>
              <a:rPr lang="en-US" altLang="zh-CN" dirty="0" smtClean="0"/>
              <a:t>John Backus </a:t>
            </a:r>
          </a:p>
          <a:p>
            <a:r>
              <a:rPr lang="zh-CN" altLang="en-US" dirty="0" smtClean="0"/>
              <a:t>　　</a:t>
            </a:r>
            <a:r>
              <a:rPr lang="en-US" altLang="zh-CN" dirty="0" smtClean="0"/>
              <a:t>1978</a:t>
            </a:r>
            <a:r>
              <a:rPr lang="zh-CN" altLang="en-US" dirty="0" smtClean="0"/>
              <a:t>年 ，</a:t>
            </a:r>
            <a:r>
              <a:rPr lang="en-US" altLang="zh-CN" dirty="0" smtClean="0"/>
              <a:t>Robert W. Floyd </a:t>
            </a:r>
          </a:p>
          <a:p>
            <a:r>
              <a:rPr lang="zh-CN" altLang="en-US" dirty="0" smtClean="0"/>
              <a:t>　　</a:t>
            </a:r>
            <a:r>
              <a:rPr lang="en-US" altLang="zh-CN" dirty="0" smtClean="0"/>
              <a:t>1979</a:t>
            </a:r>
            <a:r>
              <a:rPr lang="zh-CN" altLang="en-US" dirty="0" smtClean="0"/>
              <a:t>年 ，</a:t>
            </a:r>
            <a:r>
              <a:rPr lang="en-US" altLang="zh-CN" dirty="0" smtClean="0"/>
              <a:t>Kenneth E. Iverson </a:t>
            </a:r>
          </a:p>
          <a:p>
            <a:r>
              <a:rPr lang="zh-CN" altLang="en-US" dirty="0" smtClean="0"/>
              <a:t>　　</a:t>
            </a:r>
            <a:r>
              <a:rPr lang="en-US" altLang="zh-CN" dirty="0" smtClean="0"/>
              <a:t>1980</a:t>
            </a:r>
            <a:r>
              <a:rPr lang="zh-CN" altLang="en-US" dirty="0" smtClean="0"/>
              <a:t>年 ，</a:t>
            </a:r>
            <a:r>
              <a:rPr lang="en-US" altLang="zh-CN" dirty="0" smtClean="0"/>
              <a:t>C. Antony R. Hoare </a:t>
            </a:r>
          </a:p>
          <a:p>
            <a:r>
              <a:rPr lang="zh-CN" altLang="en-US" dirty="0" smtClean="0"/>
              <a:t>　　</a:t>
            </a:r>
            <a:r>
              <a:rPr lang="en-US" altLang="zh-CN" dirty="0" smtClean="0"/>
              <a:t>1981</a:t>
            </a:r>
            <a:r>
              <a:rPr lang="zh-CN" altLang="en-US" dirty="0" smtClean="0"/>
              <a:t>年 ， 埃德加</a:t>
            </a:r>
            <a:r>
              <a:rPr lang="en-US" altLang="zh-CN" dirty="0" smtClean="0"/>
              <a:t>·</a:t>
            </a:r>
            <a:r>
              <a:rPr lang="zh-CN" altLang="en-US" dirty="0" smtClean="0"/>
              <a:t>科德 </a:t>
            </a:r>
          </a:p>
          <a:p>
            <a:r>
              <a:rPr lang="zh-CN" altLang="en-US" dirty="0" smtClean="0"/>
              <a:t>　　</a:t>
            </a:r>
            <a:r>
              <a:rPr lang="en-US" altLang="zh-CN" dirty="0" smtClean="0"/>
              <a:t>1982</a:t>
            </a:r>
            <a:r>
              <a:rPr lang="zh-CN" altLang="en-US" dirty="0" smtClean="0"/>
              <a:t>年 ，</a:t>
            </a:r>
            <a:r>
              <a:rPr lang="en-US" altLang="zh-CN" dirty="0" smtClean="0"/>
              <a:t>Stephen A. Cook </a:t>
            </a:r>
          </a:p>
          <a:p>
            <a:r>
              <a:rPr lang="zh-CN" altLang="en-US" dirty="0" smtClean="0"/>
              <a:t>　　</a:t>
            </a:r>
            <a:r>
              <a:rPr lang="en-US" altLang="zh-CN" dirty="0" smtClean="0"/>
              <a:t>1983</a:t>
            </a:r>
            <a:r>
              <a:rPr lang="zh-CN" altLang="en-US" dirty="0" smtClean="0"/>
              <a:t>年 ，</a:t>
            </a:r>
            <a:r>
              <a:rPr lang="en-US" altLang="zh-CN" dirty="0" smtClean="0"/>
              <a:t>Ken Thompson</a:t>
            </a:r>
            <a:r>
              <a:rPr lang="zh-CN" altLang="en-US" dirty="0" smtClean="0"/>
              <a:t>和</a:t>
            </a:r>
            <a:r>
              <a:rPr lang="en-US" altLang="zh-CN" dirty="0" smtClean="0">
                <a:hlinkClick r:id="rId100" action="ppaction://hlinkfile"/>
              </a:rPr>
              <a:t>Dennis M. Ritchie</a:t>
            </a:r>
            <a:r>
              <a:rPr lang="zh-CN" altLang="en-US" dirty="0" smtClean="0"/>
              <a:t> </a:t>
            </a:r>
          </a:p>
          <a:p>
            <a:r>
              <a:rPr lang="zh-CN" altLang="en-US" dirty="0" smtClean="0"/>
              <a:t>　　</a:t>
            </a:r>
            <a:r>
              <a:rPr lang="en-US" altLang="zh-CN" dirty="0" smtClean="0"/>
              <a:t>1984</a:t>
            </a:r>
            <a:r>
              <a:rPr lang="zh-CN" altLang="en-US" dirty="0" smtClean="0"/>
              <a:t>年 ，</a:t>
            </a:r>
            <a:r>
              <a:rPr lang="en-US" altLang="zh-CN" dirty="0" err="1" smtClean="0"/>
              <a:t>Niklaus</a:t>
            </a:r>
            <a:r>
              <a:rPr lang="en-US" altLang="zh-CN" dirty="0" smtClean="0"/>
              <a:t> Wirth </a:t>
            </a:r>
          </a:p>
          <a:p>
            <a:r>
              <a:rPr lang="zh-CN" altLang="en-US" dirty="0" smtClean="0"/>
              <a:t>　　</a:t>
            </a:r>
            <a:r>
              <a:rPr lang="en-US" altLang="zh-CN" dirty="0" smtClean="0"/>
              <a:t>1985</a:t>
            </a:r>
            <a:r>
              <a:rPr lang="zh-CN" altLang="en-US" dirty="0" smtClean="0"/>
              <a:t>年 ，</a:t>
            </a:r>
            <a:r>
              <a:rPr lang="en-US" altLang="zh-CN" dirty="0" smtClean="0"/>
              <a:t>Richard M. Karp </a:t>
            </a:r>
          </a:p>
          <a:p>
            <a:r>
              <a:rPr lang="zh-CN" altLang="en-US" dirty="0" smtClean="0"/>
              <a:t>　　</a:t>
            </a:r>
            <a:r>
              <a:rPr lang="en-US" altLang="zh-CN" dirty="0" smtClean="0"/>
              <a:t>1986</a:t>
            </a:r>
            <a:r>
              <a:rPr lang="zh-CN" altLang="en-US" dirty="0" smtClean="0"/>
              <a:t>年 ，</a:t>
            </a:r>
            <a:r>
              <a:rPr lang="en-US" altLang="zh-CN" dirty="0" smtClean="0"/>
              <a:t>John </a:t>
            </a:r>
            <a:r>
              <a:rPr lang="en-US" altLang="zh-CN" dirty="0" err="1" smtClean="0"/>
              <a:t>Hopcroft</a:t>
            </a:r>
            <a:r>
              <a:rPr lang="zh-CN" altLang="en-US" dirty="0" smtClean="0"/>
              <a:t>和</a:t>
            </a:r>
            <a:r>
              <a:rPr lang="en-US" altLang="zh-CN" dirty="0" smtClean="0"/>
              <a:t>Robert </a:t>
            </a:r>
            <a:r>
              <a:rPr lang="en-US" altLang="zh-CN" dirty="0" err="1" smtClean="0"/>
              <a:t>Tarjan</a:t>
            </a:r>
            <a:r>
              <a:rPr lang="en-US" altLang="zh-CN" dirty="0" smtClean="0"/>
              <a:t> </a:t>
            </a:r>
          </a:p>
          <a:p>
            <a:r>
              <a:rPr lang="zh-CN" altLang="en-US" dirty="0" smtClean="0"/>
              <a:t>　　</a:t>
            </a:r>
            <a:r>
              <a:rPr lang="en-US" altLang="zh-CN" dirty="0" smtClean="0"/>
              <a:t>1987</a:t>
            </a:r>
            <a:r>
              <a:rPr lang="zh-CN" altLang="en-US" dirty="0" smtClean="0"/>
              <a:t>年 ，</a:t>
            </a:r>
            <a:r>
              <a:rPr lang="en-US" altLang="zh-CN" dirty="0" smtClean="0"/>
              <a:t>John </a:t>
            </a:r>
            <a:r>
              <a:rPr lang="en-US" altLang="zh-CN" dirty="0" err="1" smtClean="0"/>
              <a:t>Cocke</a:t>
            </a:r>
            <a:r>
              <a:rPr lang="en-US" altLang="zh-CN" dirty="0" smtClean="0"/>
              <a:t> </a:t>
            </a:r>
          </a:p>
          <a:p>
            <a:r>
              <a:rPr lang="zh-CN" altLang="en-US" dirty="0" smtClean="0"/>
              <a:t>　　</a:t>
            </a:r>
            <a:r>
              <a:rPr lang="en-US" altLang="zh-CN" dirty="0" smtClean="0"/>
              <a:t>1988</a:t>
            </a:r>
            <a:r>
              <a:rPr lang="zh-CN" altLang="en-US" dirty="0" smtClean="0"/>
              <a:t>年 ，</a:t>
            </a:r>
            <a:r>
              <a:rPr lang="en-US" altLang="zh-CN" dirty="0" smtClean="0"/>
              <a:t>Ivan Sutherland </a:t>
            </a:r>
          </a:p>
          <a:p>
            <a:r>
              <a:rPr lang="zh-CN" altLang="en-US" dirty="0" smtClean="0"/>
              <a:t>　　</a:t>
            </a:r>
            <a:r>
              <a:rPr lang="en-US" altLang="zh-CN" dirty="0" smtClean="0"/>
              <a:t>1989</a:t>
            </a:r>
            <a:r>
              <a:rPr lang="zh-CN" altLang="en-US" dirty="0" smtClean="0"/>
              <a:t>年 ，</a:t>
            </a:r>
            <a:r>
              <a:rPr lang="en-US" altLang="zh-CN" dirty="0" smtClean="0"/>
              <a:t>William (</a:t>
            </a:r>
            <a:r>
              <a:rPr lang="en-US" altLang="zh-CN" dirty="0" err="1" smtClean="0"/>
              <a:t>Velvel</a:t>
            </a:r>
            <a:r>
              <a:rPr lang="en-US" altLang="zh-CN" dirty="0" smtClean="0"/>
              <a:t>) </a:t>
            </a:r>
            <a:r>
              <a:rPr lang="en-US" altLang="zh-CN" dirty="0" err="1" smtClean="0"/>
              <a:t>Kahan</a:t>
            </a:r>
            <a:r>
              <a:rPr lang="en-US" altLang="zh-CN" dirty="0" smtClean="0"/>
              <a:t> </a:t>
            </a:r>
          </a:p>
          <a:p>
            <a:r>
              <a:rPr lang="zh-CN" altLang="en-US" dirty="0" smtClean="0"/>
              <a:t>　　</a:t>
            </a:r>
            <a:r>
              <a:rPr lang="en-US" altLang="zh-CN" dirty="0" smtClean="0"/>
              <a:t>1990</a:t>
            </a:r>
            <a:r>
              <a:rPr lang="zh-CN" altLang="en-US" dirty="0" smtClean="0"/>
              <a:t>年 ，</a:t>
            </a:r>
            <a:r>
              <a:rPr lang="en-US" altLang="zh-CN" dirty="0" smtClean="0"/>
              <a:t>Fernando J. </a:t>
            </a:r>
            <a:r>
              <a:rPr lang="en-US" altLang="zh-CN" dirty="0" err="1" smtClean="0"/>
              <a:t>Corbató</a:t>
            </a:r>
            <a:r>
              <a:rPr lang="en-US" altLang="zh-CN" dirty="0" smtClean="0"/>
              <a:t> </a:t>
            </a:r>
          </a:p>
          <a:p>
            <a:r>
              <a:rPr lang="zh-CN" altLang="en-US" dirty="0" smtClean="0"/>
              <a:t>　　</a:t>
            </a:r>
            <a:r>
              <a:rPr lang="en-US" altLang="zh-CN" dirty="0" smtClean="0"/>
              <a:t>1991</a:t>
            </a:r>
            <a:r>
              <a:rPr lang="zh-CN" altLang="en-US" dirty="0" smtClean="0"/>
              <a:t>年 ，</a:t>
            </a:r>
            <a:r>
              <a:rPr lang="en-US" altLang="zh-CN" dirty="0" smtClean="0"/>
              <a:t>Robin Milner </a:t>
            </a:r>
          </a:p>
          <a:p>
            <a:r>
              <a:rPr lang="zh-CN" altLang="en-US" dirty="0" smtClean="0"/>
              <a:t>　　</a:t>
            </a:r>
            <a:r>
              <a:rPr lang="en-US" altLang="zh-CN" dirty="0" smtClean="0"/>
              <a:t>1992</a:t>
            </a:r>
            <a:r>
              <a:rPr lang="zh-CN" altLang="en-US" dirty="0" smtClean="0"/>
              <a:t>年 ，</a:t>
            </a:r>
            <a:r>
              <a:rPr lang="en-US" altLang="zh-CN" dirty="0" smtClean="0"/>
              <a:t>Butler W. Lampson </a:t>
            </a:r>
          </a:p>
          <a:p>
            <a:r>
              <a:rPr lang="zh-CN" altLang="en-US" dirty="0" smtClean="0"/>
              <a:t>　　</a:t>
            </a:r>
            <a:r>
              <a:rPr lang="en-US" altLang="zh-CN" dirty="0" smtClean="0"/>
              <a:t>1993</a:t>
            </a:r>
            <a:r>
              <a:rPr lang="zh-CN" altLang="en-US" dirty="0" smtClean="0"/>
              <a:t>年 ，</a:t>
            </a:r>
            <a:r>
              <a:rPr lang="en-US" altLang="zh-CN" dirty="0" err="1" smtClean="0"/>
              <a:t>Juris</a:t>
            </a:r>
            <a:r>
              <a:rPr lang="en-US" altLang="zh-CN" dirty="0" smtClean="0"/>
              <a:t> </a:t>
            </a:r>
            <a:r>
              <a:rPr lang="en-US" altLang="zh-CN" dirty="0" err="1" smtClean="0"/>
              <a:t>Hartmanis</a:t>
            </a:r>
            <a:r>
              <a:rPr lang="zh-CN" altLang="en-US" dirty="0" smtClean="0"/>
              <a:t>和</a:t>
            </a:r>
            <a:r>
              <a:rPr lang="en-US" altLang="zh-CN" dirty="0" smtClean="0"/>
              <a:t>Richard E. Stearns </a:t>
            </a:r>
          </a:p>
          <a:p>
            <a:r>
              <a:rPr lang="zh-CN" altLang="en-US" dirty="0" smtClean="0"/>
              <a:t>　　</a:t>
            </a:r>
            <a:r>
              <a:rPr lang="en-US" altLang="zh-CN" dirty="0" smtClean="0"/>
              <a:t>1994</a:t>
            </a:r>
            <a:r>
              <a:rPr lang="zh-CN" altLang="en-US" dirty="0" smtClean="0"/>
              <a:t>年 ，</a:t>
            </a:r>
            <a:r>
              <a:rPr lang="en-US" altLang="zh-CN" dirty="0" smtClean="0"/>
              <a:t>Edward </a:t>
            </a:r>
            <a:r>
              <a:rPr lang="en-US" altLang="zh-CN" dirty="0" err="1" smtClean="0"/>
              <a:t>Feigenbaum</a:t>
            </a:r>
            <a:r>
              <a:rPr lang="zh-CN" altLang="en-US" dirty="0" smtClean="0"/>
              <a:t>和</a:t>
            </a:r>
            <a:r>
              <a:rPr lang="en-US" altLang="zh-CN" dirty="0" smtClean="0"/>
              <a:t>Raj Reddy </a:t>
            </a:r>
          </a:p>
          <a:p>
            <a:r>
              <a:rPr lang="zh-CN" altLang="en-US" dirty="0" smtClean="0"/>
              <a:t>　　</a:t>
            </a:r>
            <a:r>
              <a:rPr lang="en-US" altLang="zh-CN" dirty="0" smtClean="0"/>
              <a:t>1995</a:t>
            </a:r>
            <a:r>
              <a:rPr lang="zh-CN" altLang="en-US" dirty="0" smtClean="0"/>
              <a:t>年 ，</a:t>
            </a:r>
            <a:r>
              <a:rPr lang="en-US" altLang="zh-CN" dirty="0" smtClean="0"/>
              <a:t>Manuel Blum </a:t>
            </a:r>
          </a:p>
          <a:p>
            <a:r>
              <a:rPr lang="zh-CN" altLang="en-US" dirty="0" smtClean="0"/>
              <a:t>　　</a:t>
            </a:r>
            <a:r>
              <a:rPr lang="en-US" altLang="zh-CN" dirty="0" smtClean="0"/>
              <a:t>1996</a:t>
            </a:r>
            <a:r>
              <a:rPr lang="zh-CN" altLang="en-US" dirty="0" smtClean="0"/>
              <a:t>年 ，</a:t>
            </a:r>
            <a:r>
              <a:rPr lang="en-US" altLang="zh-CN" dirty="0" smtClean="0"/>
              <a:t>Amir </a:t>
            </a:r>
            <a:r>
              <a:rPr lang="en-US" altLang="zh-CN" dirty="0" err="1" smtClean="0"/>
              <a:t>Pnueli</a:t>
            </a:r>
            <a:r>
              <a:rPr lang="en-US" altLang="zh-CN" dirty="0" smtClean="0"/>
              <a:t> </a:t>
            </a:r>
          </a:p>
          <a:p>
            <a:r>
              <a:rPr lang="zh-CN" altLang="en-US" dirty="0" smtClean="0"/>
              <a:t>　　</a:t>
            </a:r>
            <a:r>
              <a:rPr lang="en-US" altLang="zh-CN" dirty="0" smtClean="0"/>
              <a:t>1997</a:t>
            </a:r>
            <a:r>
              <a:rPr lang="zh-CN" altLang="en-US" dirty="0" smtClean="0"/>
              <a:t>年 ，</a:t>
            </a:r>
            <a:r>
              <a:rPr lang="en-US" altLang="zh-CN" dirty="0" smtClean="0"/>
              <a:t>Douglas </a:t>
            </a:r>
            <a:r>
              <a:rPr lang="en-US" altLang="zh-CN" dirty="0" err="1" smtClean="0"/>
              <a:t>Engelbart</a:t>
            </a:r>
            <a:r>
              <a:rPr lang="en-US" altLang="zh-CN" dirty="0" smtClean="0"/>
              <a:t> </a:t>
            </a:r>
          </a:p>
          <a:p>
            <a:r>
              <a:rPr lang="zh-CN" altLang="en-US" dirty="0" smtClean="0"/>
              <a:t>　　</a:t>
            </a:r>
            <a:r>
              <a:rPr lang="en-US" altLang="zh-CN" dirty="0" smtClean="0"/>
              <a:t>1998</a:t>
            </a:r>
            <a:r>
              <a:rPr lang="zh-CN" altLang="en-US" dirty="0" smtClean="0"/>
              <a:t>年 ，</a:t>
            </a:r>
            <a:r>
              <a:rPr lang="en-US" altLang="zh-CN" dirty="0" smtClean="0"/>
              <a:t>James Gray </a:t>
            </a:r>
          </a:p>
          <a:p>
            <a:r>
              <a:rPr lang="zh-CN" altLang="en-US" dirty="0" smtClean="0"/>
              <a:t>　　</a:t>
            </a:r>
            <a:r>
              <a:rPr lang="en-US" altLang="zh-CN" dirty="0" smtClean="0"/>
              <a:t>1999</a:t>
            </a:r>
            <a:r>
              <a:rPr lang="zh-CN" altLang="en-US" dirty="0" smtClean="0"/>
              <a:t>年 ，</a:t>
            </a:r>
            <a:r>
              <a:rPr lang="en-US" altLang="zh-CN" dirty="0" smtClean="0"/>
              <a:t>Frederick P. Brooks Jr. </a:t>
            </a:r>
          </a:p>
          <a:p>
            <a:r>
              <a:rPr lang="zh-CN" altLang="en-US" dirty="0" smtClean="0"/>
              <a:t>　　</a:t>
            </a:r>
            <a:r>
              <a:rPr lang="en-US" altLang="zh-CN" dirty="0" smtClean="0"/>
              <a:t>2000</a:t>
            </a:r>
            <a:r>
              <a:rPr lang="zh-CN" altLang="en-US" dirty="0" smtClean="0"/>
              <a:t>年 ， 姚期智</a:t>
            </a:r>
            <a:r>
              <a:rPr lang="en-US" altLang="zh-CN" dirty="0" smtClean="0"/>
              <a:t>(Andrew Chi-</a:t>
            </a:r>
            <a:r>
              <a:rPr lang="en-US" altLang="zh-CN" dirty="0" err="1" smtClean="0"/>
              <a:t>Chih</a:t>
            </a:r>
            <a:r>
              <a:rPr lang="en-US" altLang="zh-CN" dirty="0" smtClean="0"/>
              <a:t> Yao) </a:t>
            </a:r>
          </a:p>
          <a:p>
            <a:r>
              <a:rPr lang="zh-CN" altLang="en-US" dirty="0" smtClean="0"/>
              <a:t>　　</a:t>
            </a:r>
            <a:r>
              <a:rPr lang="en-US" altLang="zh-CN" dirty="0" smtClean="0"/>
              <a:t>2001</a:t>
            </a:r>
            <a:r>
              <a:rPr lang="zh-CN" altLang="en-US" dirty="0" smtClean="0"/>
              <a:t>年 ，</a:t>
            </a:r>
            <a:r>
              <a:rPr lang="en-US" altLang="zh-CN" dirty="0" smtClean="0"/>
              <a:t>Ole-Johan Dahl </a:t>
            </a:r>
          </a:p>
          <a:p>
            <a:r>
              <a:rPr lang="zh-CN" altLang="en-US" dirty="0" smtClean="0"/>
              <a:t>　　</a:t>
            </a:r>
            <a:r>
              <a:rPr lang="en-US" altLang="zh-CN" dirty="0" smtClean="0"/>
              <a:t>2001</a:t>
            </a:r>
            <a:r>
              <a:rPr lang="zh-CN" altLang="en-US" dirty="0" smtClean="0"/>
              <a:t>年 ，</a:t>
            </a:r>
            <a:r>
              <a:rPr lang="en-US" altLang="zh-CN" dirty="0" smtClean="0"/>
              <a:t>Kristen </a:t>
            </a:r>
            <a:r>
              <a:rPr lang="en-US" altLang="zh-CN" dirty="0" err="1" smtClean="0"/>
              <a:t>Nygaard</a:t>
            </a:r>
            <a:r>
              <a:rPr lang="en-US" altLang="zh-CN" dirty="0" smtClean="0"/>
              <a:t> </a:t>
            </a:r>
          </a:p>
          <a:p>
            <a:r>
              <a:rPr lang="zh-CN" altLang="en-US" dirty="0" smtClean="0"/>
              <a:t>　　</a:t>
            </a:r>
            <a:r>
              <a:rPr lang="en-US" altLang="zh-CN" dirty="0" smtClean="0"/>
              <a:t>2002</a:t>
            </a:r>
            <a:r>
              <a:rPr lang="zh-CN" altLang="en-US" dirty="0" smtClean="0"/>
              <a:t>年 ，</a:t>
            </a:r>
            <a:r>
              <a:rPr lang="en-US" altLang="zh-CN" dirty="0" smtClean="0"/>
              <a:t>Ronald </a:t>
            </a:r>
            <a:r>
              <a:rPr lang="en-US" altLang="zh-CN" dirty="0" err="1" smtClean="0"/>
              <a:t>Rivest</a:t>
            </a:r>
            <a:r>
              <a:rPr lang="zh-CN" altLang="en-US" dirty="0" smtClean="0"/>
              <a:t>，</a:t>
            </a:r>
            <a:r>
              <a:rPr lang="en-US" altLang="zh-CN" dirty="0" err="1" smtClean="0"/>
              <a:t>Adi</a:t>
            </a:r>
            <a:r>
              <a:rPr lang="en-US" altLang="zh-CN" dirty="0" smtClean="0"/>
              <a:t> Shamir</a:t>
            </a:r>
            <a:r>
              <a:rPr lang="zh-CN" altLang="en-US" dirty="0" smtClean="0"/>
              <a:t>，</a:t>
            </a:r>
            <a:r>
              <a:rPr lang="en-US" altLang="zh-CN" dirty="0" smtClean="0"/>
              <a:t>Lenard M. </a:t>
            </a:r>
            <a:r>
              <a:rPr lang="en-US" altLang="zh-CN" dirty="0" err="1" smtClean="0"/>
              <a:t>Adleman</a:t>
            </a:r>
            <a:r>
              <a:rPr lang="en-US" altLang="zh-CN" dirty="0" smtClean="0"/>
              <a:t> </a:t>
            </a:r>
          </a:p>
          <a:p>
            <a:r>
              <a:rPr lang="zh-CN" altLang="en-US" dirty="0" smtClean="0"/>
              <a:t>　　</a:t>
            </a:r>
            <a:r>
              <a:rPr lang="en-US" altLang="zh-CN" dirty="0" smtClean="0"/>
              <a:t>2003</a:t>
            </a:r>
            <a:r>
              <a:rPr lang="zh-CN" altLang="en-US" dirty="0" smtClean="0"/>
              <a:t>年 ，</a:t>
            </a:r>
            <a:r>
              <a:rPr lang="en-US" altLang="zh-CN" dirty="0" smtClean="0"/>
              <a:t>Alan Kay </a:t>
            </a:r>
          </a:p>
          <a:p>
            <a:r>
              <a:rPr lang="zh-CN" altLang="en-US" dirty="0" smtClean="0"/>
              <a:t>　　</a:t>
            </a:r>
            <a:r>
              <a:rPr lang="en-US" altLang="zh-CN" dirty="0" smtClean="0"/>
              <a:t>2004</a:t>
            </a:r>
            <a:r>
              <a:rPr lang="zh-CN" altLang="en-US" dirty="0" smtClean="0"/>
              <a:t>年 ，</a:t>
            </a:r>
            <a:r>
              <a:rPr lang="en-US" altLang="zh-CN" dirty="0" smtClean="0">
                <a:hlinkClick r:id="rId101" action="ppaction://hlinkfile"/>
              </a:rPr>
              <a:t>Vinton G. Cerf</a:t>
            </a:r>
            <a:r>
              <a:rPr lang="zh-CN" altLang="en-US" dirty="0" smtClean="0"/>
              <a:t> </a:t>
            </a:r>
          </a:p>
          <a:p>
            <a:r>
              <a:rPr lang="zh-CN" altLang="en-US" dirty="0" smtClean="0"/>
              <a:t>　　</a:t>
            </a:r>
            <a:r>
              <a:rPr lang="en-US" altLang="zh-CN" dirty="0" smtClean="0"/>
              <a:t>2004</a:t>
            </a:r>
            <a:r>
              <a:rPr lang="zh-CN" altLang="en-US" dirty="0" smtClean="0"/>
              <a:t>年 ，</a:t>
            </a:r>
            <a:r>
              <a:rPr lang="en-US" altLang="zh-CN" dirty="0" smtClean="0">
                <a:hlinkClick r:id="rId102" action="ppaction://hlinkfile"/>
              </a:rPr>
              <a:t>Robert E. Kahn</a:t>
            </a:r>
            <a:r>
              <a:rPr lang="zh-CN" altLang="en-US" dirty="0" smtClean="0"/>
              <a:t> </a:t>
            </a:r>
          </a:p>
          <a:p>
            <a:r>
              <a:rPr lang="zh-CN" altLang="en-US" dirty="0" smtClean="0"/>
              <a:t>　　</a:t>
            </a:r>
            <a:r>
              <a:rPr lang="en-US" altLang="zh-CN" dirty="0" smtClean="0"/>
              <a:t>2005</a:t>
            </a:r>
            <a:r>
              <a:rPr lang="zh-CN" altLang="en-US" dirty="0" smtClean="0"/>
              <a:t>年 ，</a:t>
            </a:r>
            <a:r>
              <a:rPr lang="en-US" altLang="zh-CN" dirty="0" smtClean="0"/>
              <a:t>Peter </a:t>
            </a:r>
            <a:r>
              <a:rPr lang="en-US" altLang="zh-CN" dirty="0" err="1" smtClean="0"/>
              <a:t>Naur</a:t>
            </a:r>
            <a:r>
              <a:rPr lang="en-US" altLang="zh-CN" dirty="0" smtClean="0"/>
              <a:t> </a:t>
            </a:r>
          </a:p>
          <a:p>
            <a:r>
              <a:rPr lang="zh-CN" altLang="en-US" dirty="0" smtClean="0"/>
              <a:t>　　</a:t>
            </a:r>
            <a:r>
              <a:rPr lang="en-US" altLang="zh-CN" dirty="0" smtClean="0"/>
              <a:t>2006</a:t>
            </a:r>
            <a:r>
              <a:rPr lang="zh-CN" altLang="en-US" dirty="0" smtClean="0"/>
              <a:t>年 ，</a:t>
            </a:r>
            <a:r>
              <a:rPr lang="en-US" altLang="zh-CN" dirty="0" smtClean="0">
                <a:hlinkClick r:id="rId103" action="ppaction://hlinkfile"/>
              </a:rPr>
              <a:t>Frances E. Allen</a:t>
            </a:r>
            <a:r>
              <a:rPr lang="zh-CN" altLang="en-US" dirty="0" smtClean="0"/>
              <a:t>（女） </a:t>
            </a:r>
          </a:p>
          <a:p>
            <a:r>
              <a:rPr lang="zh-CN" altLang="en-US" dirty="0" smtClean="0"/>
              <a:t>　　</a:t>
            </a:r>
            <a:r>
              <a:rPr lang="en-US" altLang="zh-CN" dirty="0" smtClean="0"/>
              <a:t>2007</a:t>
            </a:r>
            <a:r>
              <a:rPr lang="zh-CN" altLang="en-US" dirty="0" smtClean="0"/>
              <a:t>年 ， </a:t>
            </a:r>
            <a:r>
              <a:rPr lang="en-US" altLang="zh-CN" dirty="0" smtClean="0"/>
              <a:t>Edmund M. Clarke</a:t>
            </a:r>
            <a:r>
              <a:rPr lang="zh-CN" altLang="en-US" dirty="0" smtClean="0"/>
              <a:t>、</a:t>
            </a:r>
            <a:r>
              <a:rPr lang="en-US" altLang="zh-CN" dirty="0" smtClean="0"/>
              <a:t>Allen Emerson</a:t>
            </a:r>
            <a:r>
              <a:rPr lang="zh-CN" altLang="en-US" dirty="0" smtClean="0"/>
              <a:t>和</a:t>
            </a:r>
            <a:r>
              <a:rPr lang="en-US" altLang="zh-CN" dirty="0" smtClean="0"/>
              <a:t>Joseph </a:t>
            </a:r>
            <a:r>
              <a:rPr lang="en-US" altLang="zh-CN" dirty="0" err="1" smtClean="0"/>
              <a:t>Sifakis</a:t>
            </a:r>
            <a:r>
              <a:rPr lang="en-US" altLang="zh-CN" dirty="0" smtClean="0"/>
              <a:t> </a:t>
            </a:r>
          </a:p>
          <a:p>
            <a:r>
              <a:rPr lang="zh-CN" altLang="en-US" dirty="0" smtClean="0"/>
              <a:t>　　</a:t>
            </a:r>
            <a:r>
              <a:rPr lang="en-US" altLang="zh-CN" dirty="0" smtClean="0"/>
              <a:t>2008</a:t>
            </a:r>
            <a:r>
              <a:rPr lang="zh-CN" altLang="en-US" dirty="0" smtClean="0"/>
              <a:t>年 ， </a:t>
            </a:r>
            <a:r>
              <a:rPr lang="en-US" altLang="zh-CN" dirty="0" smtClean="0"/>
              <a:t>Barbara </a:t>
            </a:r>
            <a:r>
              <a:rPr lang="en-US" altLang="zh-CN" dirty="0" err="1" smtClean="0"/>
              <a:t>Liskov</a:t>
            </a:r>
            <a:r>
              <a:rPr lang="en-US" altLang="zh-CN" dirty="0" smtClean="0"/>
              <a:t> </a:t>
            </a:r>
          </a:p>
          <a:p>
            <a:r>
              <a:rPr lang="zh-CN" altLang="en-US" dirty="0" smtClean="0"/>
              <a:t>　　</a:t>
            </a:r>
            <a:r>
              <a:rPr lang="en-US" altLang="zh-CN" dirty="0" smtClean="0"/>
              <a:t>2009</a:t>
            </a:r>
            <a:r>
              <a:rPr lang="zh-CN" altLang="en-US" dirty="0" smtClean="0"/>
              <a:t>年 ，</a:t>
            </a:r>
            <a:r>
              <a:rPr lang="en-US" altLang="zh-CN" dirty="0" smtClean="0"/>
              <a:t>Charles Thacker </a:t>
            </a:r>
          </a:p>
          <a:p>
            <a:r>
              <a:rPr lang="zh-CN" altLang="en-US" dirty="0" smtClean="0"/>
              <a:t>　　</a:t>
            </a:r>
            <a:r>
              <a:rPr lang="en-US" altLang="zh-CN" dirty="0" smtClean="0"/>
              <a:t>2010</a:t>
            </a:r>
            <a:r>
              <a:rPr lang="zh-CN" altLang="en-US" dirty="0" smtClean="0"/>
              <a:t>年 ，</a:t>
            </a:r>
            <a:r>
              <a:rPr lang="en-US" altLang="zh-CN" dirty="0" smtClean="0"/>
              <a:t>Leslie Valiant </a:t>
            </a:r>
          </a:p>
          <a:p>
            <a:r>
              <a:rPr lang="zh-CN" altLang="en-US" b="1" dirty="0" smtClean="0">
                <a:hlinkClick r:id="rId44"/>
              </a:rPr>
              <a:t>编辑本段</a:t>
            </a:r>
            <a:r>
              <a:rPr lang="zh-CN" altLang="en-US" b="1" dirty="0" smtClean="0"/>
              <a:t>图灵机</a:t>
            </a:r>
          </a:p>
          <a:p>
            <a:r>
              <a:rPr lang="zh-CN" altLang="en-US" dirty="0" smtClean="0"/>
              <a:t>　　</a:t>
            </a:r>
            <a:r>
              <a:rPr lang="en-US" altLang="zh-CN" dirty="0" smtClean="0"/>
              <a:t>1936</a:t>
            </a:r>
            <a:r>
              <a:rPr lang="zh-CN" altLang="en-US" dirty="0" smtClean="0"/>
              <a:t>年，阿兰</a:t>
            </a:r>
            <a:r>
              <a:rPr lang="en-US" altLang="zh-CN" dirty="0" smtClean="0"/>
              <a:t>·</a:t>
            </a:r>
            <a:r>
              <a:rPr lang="zh-CN" altLang="en-US" dirty="0" smtClean="0"/>
              <a:t>图灵提出了一种抽象的计算模型 ── 图灵机 </a:t>
            </a:r>
            <a:r>
              <a:rPr lang="en-US" altLang="zh-CN" dirty="0" smtClean="0"/>
              <a:t>(Turing Machine)</a:t>
            </a:r>
            <a:r>
              <a:rPr lang="zh-CN" altLang="en-US" dirty="0" smtClean="0"/>
              <a:t>。图灵的基本思想是用机器来模拟人们用纸笔进行数学运算的过程，他把这样的过程看作下列两种简单的动作： </a:t>
            </a:r>
          </a:p>
          <a:p>
            <a:r>
              <a:rPr lang="zh-CN" altLang="en-US" dirty="0" smtClean="0"/>
              <a:t>　　在纸上写上或擦除某个符号； </a:t>
            </a:r>
          </a:p>
          <a:p>
            <a:r>
              <a:rPr lang="zh-CN" altLang="en-US" dirty="0" smtClean="0"/>
              <a:t>　　把注意力从纸的一个位置移动到另一个位置； </a:t>
            </a:r>
          </a:p>
          <a:p>
            <a:r>
              <a:rPr lang="zh-CN" altLang="en-US" dirty="0" smtClean="0"/>
              <a:t>　　而在每个阶段，人要决定下一步的动作，依赖于 </a:t>
            </a:r>
            <a:r>
              <a:rPr lang="en-US" altLang="zh-CN" dirty="0" smtClean="0"/>
              <a:t>(a) </a:t>
            </a:r>
            <a:r>
              <a:rPr lang="zh-CN" altLang="en-US" dirty="0" smtClean="0"/>
              <a:t>此人当前所关注的纸上某个位置的符号和</a:t>
            </a:r>
            <a:r>
              <a:rPr lang="en-US" altLang="zh-CN" dirty="0" smtClean="0"/>
              <a:t>(b) </a:t>
            </a:r>
            <a:r>
              <a:rPr lang="zh-CN" altLang="en-US" dirty="0" smtClean="0"/>
              <a:t>此人当前思维的状态。为了模拟人的这种运算过程，图灵构造出一台假想的机器，该机器由以下几个部分组成： </a:t>
            </a:r>
          </a:p>
          <a:p>
            <a:r>
              <a:rPr lang="zh-CN" altLang="en-US" dirty="0" smtClean="0"/>
              <a:t>　　一条无限长的纸带。纸带被划分为一个接一个的小格子，每个格子上包含一个来自有限字母表的符号，字母表中有一个特殊的符号 表示空白。纸带上的格子从左到右依次被编号为 </a:t>
            </a:r>
            <a:r>
              <a:rPr lang="en-US" altLang="zh-CN" dirty="0" smtClean="0"/>
              <a:t>0, 1, 2, ... </a:t>
            </a:r>
            <a:r>
              <a:rPr lang="zh-CN" altLang="en-US" dirty="0" smtClean="0"/>
              <a:t>，纸带的右端可以无限伸展。 </a:t>
            </a:r>
          </a:p>
          <a:p>
            <a:r>
              <a:rPr lang="zh-CN" altLang="en-US" dirty="0" smtClean="0"/>
              <a:t>　　一个读写头。该读写头可以在纸带上左右移动，它能读出当前所指的格子上的符号，并能改变当前格子上的符号。 </a:t>
            </a:r>
          </a:p>
          <a:p>
            <a:r>
              <a:rPr lang="zh-CN" altLang="en-US" dirty="0" smtClean="0"/>
              <a:t>　　一个状态寄存器。它用来保存图灵机当前所处的状态。图灵机的所有可能状态的数目是有限的，并且有一个特殊的状态，称为停机状态。 </a:t>
            </a:r>
          </a:p>
          <a:p>
            <a:r>
              <a:rPr lang="zh-CN" altLang="en-US" dirty="0" smtClean="0"/>
              <a:t>　　一套控制规则。它根据当前机器所处的状态以及当前读写头所指的格子上的符号来确定读写头下一步的动作，并改变状态寄存器的值，令机器进入一个新的状态。 </a:t>
            </a:r>
          </a:p>
          <a:p>
            <a:r>
              <a:rPr lang="zh-CN" altLang="en-US" dirty="0" smtClean="0"/>
              <a:t>　　注意这个机器的每一部分都是有限的，但它有一个潜在的无限长的纸带，因此这种机器只是一个理想的设备。图灵认为这样的一台机器就能模拟人类所能进行的任何计算过程。 </a:t>
            </a:r>
          </a:p>
          <a:p>
            <a:r>
              <a:rPr lang="zh-CN" altLang="en-US" b="1" dirty="0" smtClean="0">
                <a:hlinkClick r:id="rId44"/>
              </a:rPr>
              <a:t>编辑本段</a:t>
            </a:r>
            <a:r>
              <a:rPr lang="zh-CN" altLang="en-US" b="1" dirty="0" smtClean="0"/>
              <a:t>图灵实验</a:t>
            </a:r>
          </a:p>
          <a:p>
            <a:r>
              <a:rPr lang="zh-CN" altLang="en-US" dirty="0" smtClean="0"/>
              <a:t>　　图灵试验由计算机、被测试的人和主持试验人组成。计算机和被测试的人分别在两个不同的房间里。测试过程由主持人提问，由计算机和被测试的人分别做出回答。观测者能通过电传打字机与机器和人联系（避免要求机器模拟人外貌和声音）。被测人在回答问题时尽可能表明他是一个“真正的”人，而计算机也将尽可能逼真的模仿人的思维方式和思维过程。如果试验主持人听取他们各自的答案后，分辨不清哪个是人回答的，哪个是机器回答的，则可以认为该计算机具有了智能。这个试验可能会得到大部分人的认可，但是却不能使所有的哲学家感到满意。 </a:t>
            </a:r>
          </a:p>
          <a:p>
            <a:r>
              <a:rPr lang="zh-CN" altLang="en-US" dirty="0" smtClean="0"/>
              <a:t>　　图灵试验虽然形象描绘了计算机智能和人类智能的模拟关系，但是图灵试验还是片面性的试验。通过试验的机器当然可以认为具有智能，但是没有通过试验的机器因为对人类了解的不充分而不能模拟人类仍然可以认为具有智能。 </a:t>
            </a:r>
          </a:p>
          <a:p>
            <a:r>
              <a:rPr lang="zh-CN" altLang="en-US" dirty="0" smtClean="0"/>
              <a:t>　　图灵试验还有几个值得推敲的地方，比如试验主持人提出问题的标准，在试验中没有明确给出；被测人本身所具有的智力水平，图灵试验也疏忽了；而且图灵试验仅强调试验结果，而没有反映智能所具有的思维过程。所以，图灵试验还是不能完全解决机器智能的问题。 </a:t>
            </a:r>
          </a:p>
          <a:p>
            <a:r>
              <a:rPr lang="zh-CN" altLang="en-US" dirty="0" smtClean="0"/>
              <a:t>　　例如：质问者可以说：“我听说，今天上午一头犀牛在一个粉红色的气球中沿着密西西比河飞。你觉得怎样？”</a:t>
            </a:r>
            <a:r>
              <a:rPr lang="en-US" altLang="zh-CN" dirty="0" smtClean="0"/>
              <a:t>(</a:t>
            </a:r>
            <a:r>
              <a:rPr lang="zh-CN" altLang="en-US" dirty="0" smtClean="0"/>
              <a:t>你们可以想像该电脑的肩头上泛出的冷汗：</a:t>
            </a:r>
            <a:r>
              <a:rPr lang="en-US" altLang="zh-CN" dirty="0" smtClean="0"/>
              <a:t>)</a:t>
            </a:r>
            <a:r>
              <a:rPr lang="zh-CN" altLang="en-US" dirty="0" smtClean="0"/>
              <a:t>电脑也许谨慎地回答： “我听起来觉得这不可思议，”到此为止没有毛病。质问者又问： “是吗</a:t>
            </a:r>
            <a:r>
              <a:rPr lang="en-US" altLang="zh-CN" dirty="0" smtClean="0"/>
              <a:t>?</a:t>
            </a:r>
            <a:r>
              <a:rPr lang="zh-CN" altLang="en-US" dirty="0" smtClean="0"/>
              <a:t>我的叔叔试过一回，顺流、逆流各一回，它只不过是浅色的并带有斑纹。 这有什么不可思议的</a:t>
            </a:r>
            <a:r>
              <a:rPr lang="en-US" altLang="zh-CN" dirty="0" smtClean="0"/>
              <a:t>?”</a:t>
            </a:r>
            <a:r>
              <a:rPr lang="zh-CN" altLang="en-US" dirty="0" smtClean="0"/>
              <a:t>很容易想像，如果电脑没有合适的“理解”就会很快地暴露了自己、在回答第一个问题时，电脑的记忆库非常有力地想列犀牛没有翅膀，甚至可以在无意中得到“犀牛不能飞”，或者这样回答第二个问题“犀牛没有斑纹”。下一回质问者可以试探真正无意义的问题．譬如把它改变成“在密西西比河下面”，或者“在一个粉红色的气球之外”．或者“穿一件粉红色衣服”，开去看看电脑是否感觉到真正的差别。 </a:t>
            </a:r>
          </a:p>
          <a:p>
            <a:r>
              <a:rPr lang="zh-CN" altLang="en-US" dirty="0" smtClean="0"/>
              <a:t>　　其实，要求电脑这样接近地模仿人类，以使得不能和一个人区分开实在是太过分了。一些专家认为，我们不该以电脑能否思维为目标，而是以能多大程度地模仿人类思维为目标；然后，让设计者再朝着这个目标努力。 </a:t>
            </a:r>
          </a:p>
          <a:p>
            <a:r>
              <a:rPr lang="zh-CN" altLang="en-US" dirty="0" smtClean="0"/>
              <a:t>　　</a:t>
            </a:r>
            <a:r>
              <a:rPr lang="zh-CN" altLang="en-US" b="1" dirty="0" smtClean="0"/>
              <a:t>苹果电脑的标志是否为了纪念图灵？</a:t>
            </a:r>
            <a:r>
              <a:rPr lang="zh-CN" altLang="en-US" dirty="0" smtClean="0"/>
              <a:t> </a:t>
            </a:r>
          </a:p>
          <a:p>
            <a:r>
              <a:rPr lang="zh-CN" altLang="en-US" dirty="0" smtClean="0"/>
              <a:t>　　首先，很抱歉，正确的答案是否！ </a:t>
            </a:r>
            <a:r>
              <a:rPr lang="zh-CN" altLang="en-US" dirty="0" smtClean="0">
                <a:effectLst/>
              </a:rPr>
              <a:t>苹果原始商标“七彩缺口苹果”</a:t>
            </a:r>
          </a:p>
          <a:p>
            <a:r>
              <a:rPr lang="en-US" altLang="zh-CN" baseline="30000" dirty="0" smtClean="0">
                <a:effectLst/>
              </a:rPr>
              <a:t>[1]</a:t>
            </a:r>
            <a:endParaRPr lang="zh-CN" altLang="en-US" dirty="0" smtClean="0">
              <a:effectLst/>
            </a:endParaRPr>
          </a:p>
          <a:p>
            <a:r>
              <a:rPr lang="zh-CN" altLang="en-US" dirty="0" smtClean="0"/>
              <a:t>随着苹果新闻满天飞，又有好事者对苹果的前世今生展开追查。首先被瞄上的就是苹果创意十足的</a:t>
            </a:r>
            <a:r>
              <a:rPr lang="en-US" altLang="zh-CN" dirty="0" smtClean="0"/>
              <a:t>LOGO</a:t>
            </a:r>
            <a:r>
              <a:rPr lang="zh-CN" altLang="en-US" dirty="0" smtClean="0"/>
              <a:t>。正是这个“被咬了一口”的苹果，经过了数十年的发展，成为街知巷闻的国际品牌。不少人给苹果的</a:t>
            </a:r>
            <a:r>
              <a:rPr lang="en-US" altLang="zh-CN" dirty="0" smtClean="0"/>
              <a:t>LOGO</a:t>
            </a:r>
            <a:r>
              <a:rPr lang="zh-CN" altLang="en-US" dirty="0" smtClean="0"/>
              <a:t>赋予深刻的含义，但事实上它的背后并没有那么复杂的故事。 </a:t>
            </a:r>
          </a:p>
          <a:p>
            <a:r>
              <a:rPr lang="zh-CN" altLang="en-US" dirty="0" smtClean="0"/>
              <a:t>　　在史蒂夫</a:t>
            </a:r>
            <a:r>
              <a:rPr lang="en-US" altLang="zh-CN" dirty="0" smtClean="0"/>
              <a:t>·</a:t>
            </a:r>
            <a:r>
              <a:rPr lang="zh-CN" altLang="en-US" dirty="0" smtClean="0"/>
              <a:t>乔布斯</a:t>
            </a:r>
            <a:r>
              <a:rPr lang="en-US" altLang="zh-CN" dirty="0" smtClean="0"/>
              <a:t>(Steve Jobs)</a:t>
            </a:r>
            <a:r>
              <a:rPr lang="zh-CN" altLang="en-US" dirty="0" smtClean="0"/>
              <a:t>、史蒂夫</a:t>
            </a:r>
            <a:r>
              <a:rPr lang="en-US" altLang="zh-CN" dirty="0" smtClean="0"/>
              <a:t>·</a:t>
            </a:r>
            <a:r>
              <a:rPr lang="zh-CN" altLang="en-US" dirty="0" smtClean="0"/>
              <a:t>沃兹尼亚克</a:t>
            </a:r>
            <a:r>
              <a:rPr lang="en-US" altLang="zh-CN" dirty="0" smtClean="0"/>
              <a:t>(Steve Wozniak)</a:t>
            </a:r>
            <a:r>
              <a:rPr lang="zh-CN" altLang="en-US" dirty="0" smtClean="0"/>
              <a:t>和罗纳德</a:t>
            </a:r>
            <a:r>
              <a:rPr lang="en-US" altLang="zh-CN" dirty="0" smtClean="0"/>
              <a:t>·</a:t>
            </a:r>
            <a:r>
              <a:rPr lang="zh-CN" altLang="en-US" dirty="0" smtClean="0"/>
              <a:t>韦恩</a:t>
            </a:r>
            <a:r>
              <a:rPr lang="en-US" altLang="zh-CN" dirty="0" smtClean="0"/>
              <a:t>(Ronald Wayne)</a:t>
            </a:r>
            <a:r>
              <a:rPr lang="zh-CN" altLang="en-US" dirty="0" smtClean="0"/>
              <a:t>三人决定成立公司时，乔布斯正好从一次旅行回来，他向沃兹建议把公司命名为苹果电脑。最初的</a:t>
            </a:r>
            <a:r>
              <a:rPr lang="en-US" altLang="zh-CN" dirty="0" smtClean="0"/>
              <a:t>LOGO</a:t>
            </a:r>
            <a:r>
              <a:rPr lang="zh-CN" altLang="en-US" dirty="0" smtClean="0"/>
              <a:t>在</a:t>
            </a:r>
            <a:r>
              <a:rPr lang="en-US" altLang="zh-CN" dirty="0" smtClean="0"/>
              <a:t>1976</a:t>
            </a:r>
            <a:r>
              <a:rPr lang="zh-CN" altLang="en-US" dirty="0" smtClean="0"/>
              <a:t>年由创始人三人之一韦恩设计，只在生产</a:t>
            </a:r>
            <a:r>
              <a:rPr lang="en-US" altLang="zh-CN" dirty="0" smtClean="0"/>
              <a:t>Apple-I</a:t>
            </a:r>
            <a:r>
              <a:rPr lang="zh-CN" altLang="en-US" dirty="0" smtClean="0"/>
              <a:t>时使用，为牛顿坐在苹果树下看书的钢笔绘画。在</a:t>
            </a:r>
            <a:r>
              <a:rPr lang="en-US" altLang="zh-CN" dirty="0" smtClean="0"/>
              <a:t>1976</a:t>
            </a:r>
            <a:r>
              <a:rPr lang="zh-CN" altLang="en-US" dirty="0" smtClean="0"/>
              <a:t>年由乔布斯决定重新委托广告设计，并配合</a:t>
            </a:r>
            <a:r>
              <a:rPr lang="en-US" altLang="zh-CN" dirty="0" smtClean="0"/>
              <a:t>Apple-2</a:t>
            </a:r>
            <a:r>
              <a:rPr lang="zh-CN" altLang="en-US" dirty="0" smtClean="0"/>
              <a:t>的发行使用，本次</a:t>
            </a:r>
            <a:r>
              <a:rPr lang="en-US" altLang="zh-CN" dirty="0" smtClean="0"/>
              <a:t>LOGO</a:t>
            </a:r>
            <a:r>
              <a:rPr lang="zh-CN" altLang="en-US" dirty="0" smtClean="0"/>
              <a:t>确定使用了彩虹色、具有一个缺口的苹果图像。这个</a:t>
            </a:r>
            <a:r>
              <a:rPr lang="en-US" altLang="zh-CN" dirty="0" smtClean="0"/>
              <a:t>LOGO</a:t>
            </a:r>
            <a:r>
              <a:rPr lang="zh-CN" altLang="en-US" dirty="0" smtClean="0"/>
              <a:t>一直使用至</a:t>
            </a:r>
            <a:r>
              <a:rPr lang="en-US" altLang="zh-CN" dirty="0" smtClean="0"/>
              <a:t>1998</a:t>
            </a:r>
            <a:r>
              <a:rPr lang="zh-CN" altLang="en-US" dirty="0" smtClean="0"/>
              <a:t>年，在</a:t>
            </a:r>
            <a:r>
              <a:rPr lang="en-US" altLang="zh-CN" dirty="0" smtClean="0"/>
              <a:t>iMac</a:t>
            </a:r>
            <a:r>
              <a:rPr lang="zh-CN" altLang="en-US" dirty="0" smtClean="0"/>
              <a:t>发布时作出修改，变更为单色系列。</a:t>
            </a:r>
            <a:r>
              <a:rPr lang="en-US" altLang="zh-CN" dirty="0" smtClean="0"/>
              <a:t>2007</a:t>
            </a:r>
            <a:r>
              <a:rPr lang="zh-CN" altLang="en-US" dirty="0" smtClean="0"/>
              <a:t>年再次变更为金属带有阴影的银灰色，使用至今。这才是苹果</a:t>
            </a:r>
            <a:r>
              <a:rPr lang="en-US" altLang="zh-CN" dirty="0" smtClean="0"/>
              <a:t>LOGO</a:t>
            </a:r>
            <a:r>
              <a:rPr lang="zh-CN" altLang="en-US" dirty="0" smtClean="0"/>
              <a:t>的由来。 </a:t>
            </a:r>
          </a:p>
          <a:p>
            <a:r>
              <a:rPr lang="zh-CN" altLang="en-US" dirty="0" smtClean="0"/>
              <a:t>　　另一方面，苹果</a:t>
            </a:r>
            <a:r>
              <a:rPr lang="en-US" altLang="zh-CN" dirty="0" smtClean="0"/>
              <a:t>LOGO</a:t>
            </a:r>
            <a:r>
              <a:rPr lang="zh-CN" altLang="en-US" dirty="0" smtClean="0"/>
              <a:t>的来由多被误解为“</a:t>
            </a:r>
            <a:r>
              <a:rPr lang="zh-CN" altLang="en-US" dirty="0" smtClean="0">
                <a:hlinkClick r:id="rId44" action="ppaction://hlinkfile"/>
              </a:rPr>
              <a:t>图灵</a:t>
            </a:r>
            <a:r>
              <a:rPr lang="zh-CN" altLang="en-US" dirty="0" smtClean="0"/>
              <a:t>自杀时吃了一口的氰化物溶液苹果”。其来源为</a:t>
            </a:r>
            <a:r>
              <a:rPr lang="en-US" altLang="zh-CN" dirty="0" smtClean="0"/>
              <a:t>2001</a:t>
            </a:r>
            <a:r>
              <a:rPr lang="zh-CN" altLang="en-US" dirty="0" smtClean="0"/>
              <a:t>年的英国电影</a:t>
            </a:r>
            <a:r>
              <a:rPr lang="en-US" altLang="zh-CN" dirty="0" smtClean="0"/>
              <a:t>Enigma</a:t>
            </a:r>
            <a:r>
              <a:rPr lang="zh-CN" altLang="en-US" dirty="0" smtClean="0"/>
              <a:t>，在该部电影中虚构了前述有关图灵自杀与苹果公司</a:t>
            </a:r>
            <a:r>
              <a:rPr lang="en-US" altLang="zh-CN" dirty="0" smtClean="0"/>
              <a:t>LOGO</a:t>
            </a:r>
            <a:r>
              <a:rPr lang="zh-CN" altLang="en-US" dirty="0" smtClean="0"/>
              <a:t>关系的情节，被部分公众以及媒体讹传。 </a:t>
            </a:r>
          </a:p>
          <a:p>
            <a:r>
              <a:rPr lang="zh-CN" altLang="en-US" dirty="0" smtClean="0"/>
              <a:t>　　最近有媒体采访了苹果原始商标，也就是“七彩缺口苹果”的设计师</a:t>
            </a:r>
            <a:r>
              <a:rPr lang="en-US" altLang="zh-CN" dirty="0" smtClean="0"/>
              <a:t>Rob </a:t>
            </a:r>
            <a:r>
              <a:rPr lang="en-US" altLang="zh-CN" dirty="0" err="1" smtClean="0"/>
              <a:t>Janoff</a:t>
            </a:r>
            <a:r>
              <a:rPr lang="zh-CN" altLang="en-US" dirty="0" smtClean="0"/>
              <a:t>，他在采访中满怀着歉意说道，很抱歉破坏那些关于苹果</a:t>
            </a:r>
            <a:r>
              <a:rPr lang="en-US" altLang="zh-CN" dirty="0" smtClean="0"/>
              <a:t>LOGO</a:t>
            </a:r>
            <a:r>
              <a:rPr lang="zh-CN" altLang="en-US" dirty="0" smtClean="0"/>
              <a:t>设计的美好传说，事实比传说远远来得更简单一些，以下是采访摘要： </a:t>
            </a:r>
          </a:p>
          <a:p>
            <a:r>
              <a:rPr lang="zh-CN" altLang="en-US" dirty="0" smtClean="0"/>
              <a:t>　　问：那些彩色条纹背后究竟隐藏着怎样的含义，还有，“被咬了一口”是怎么回事？ </a:t>
            </a:r>
            <a:r>
              <a:rPr lang="zh-CN" altLang="en-US" dirty="0" smtClean="0">
                <a:effectLst/>
              </a:rPr>
              <a:t>苹果原始</a:t>
            </a:r>
            <a:r>
              <a:rPr lang="en-US" altLang="zh-CN" dirty="0" smtClean="0">
                <a:effectLst/>
              </a:rPr>
              <a:t>LOGO</a:t>
            </a:r>
            <a:r>
              <a:rPr lang="zh-CN" altLang="en-US" dirty="0" smtClean="0">
                <a:effectLst/>
              </a:rPr>
              <a:t>设计师</a:t>
            </a:r>
            <a:r>
              <a:rPr lang="en-US" altLang="zh-CN" dirty="0" smtClean="0">
                <a:effectLst/>
              </a:rPr>
              <a:t>Rob </a:t>
            </a:r>
            <a:r>
              <a:rPr lang="en-US" altLang="zh-CN" dirty="0" err="1" smtClean="0">
                <a:effectLst/>
              </a:rPr>
              <a:t>Janoff</a:t>
            </a:r>
            <a:endParaRPr lang="en-US" altLang="zh-CN" dirty="0" smtClean="0">
              <a:effectLst/>
            </a:endParaRPr>
          </a:p>
          <a:p>
            <a:r>
              <a:rPr lang="en-US" altLang="zh-CN" dirty="0" smtClean="0"/>
              <a:t>Rob </a:t>
            </a:r>
            <a:r>
              <a:rPr lang="en-US" altLang="zh-CN" dirty="0" err="1" smtClean="0"/>
              <a:t>Janoff</a:t>
            </a:r>
            <a:r>
              <a:rPr lang="zh-CN" altLang="en-US" dirty="0" smtClean="0"/>
              <a:t>：“在这‘色彩斑斓</a:t>
            </a:r>
            <a:r>
              <a:rPr lang="en-US" altLang="zh-CN" dirty="0" smtClean="0"/>
              <a:t>'</a:t>
            </a:r>
            <a:r>
              <a:rPr lang="zh-CN" altLang="en-US" dirty="0" smtClean="0"/>
              <a:t>之后并没有许多隐藏含义，没有代表什么‘同性恋骄傲之旗’，没有那些关于阿兰图灵神秘传说，更不是象征圣经中‘伊甸园的黎明’‘被咬了一口智慧之果’。我没有任何信仰，这只是一次</a:t>
            </a:r>
            <a:r>
              <a:rPr lang="en-US" altLang="zh-CN" dirty="0" smtClean="0"/>
              <a:t>Logo</a:t>
            </a:r>
            <a:r>
              <a:rPr lang="zh-CN" altLang="en-US" dirty="0" smtClean="0"/>
              <a:t>设计的摊派任务，但是，我理解苹果电脑（富有创新）的理念，这也是</a:t>
            </a:r>
            <a:r>
              <a:rPr lang="en-US" altLang="zh-CN" dirty="0" smtClean="0"/>
              <a:t>Logo</a:t>
            </a:r>
            <a:r>
              <a:rPr lang="zh-CN" altLang="en-US" dirty="0" smtClean="0"/>
              <a:t>背后最伟大的故事之一。 </a:t>
            </a:r>
          </a:p>
          <a:p>
            <a:r>
              <a:rPr lang="zh-CN" altLang="en-US" dirty="0" smtClean="0"/>
              <a:t>　　对于我个人而言，将这个彩色条纹</a:t>
            </a:r>
            <a:r>
              <a:rPr lang="en-US" altLang="zh-CN" dirty="0" smtClean="0"/>
              <a:t>Logo</a:t>
            </a:r>
            <a:r>
              <a:rPr lang="zh-CN" altLang="en-US" dirty="0" smtClean="0"/>
              <a:t>贴在显示器之前，不过这看起来有点种族歧视（注</a:t>
            </a:r>
            <a:r>
              <a:rPr lang="en-US" altLang="zh-CN" dirty="0" smtClean="0"/>
              <a:t>:</a:t>
            </a:r>
            <a:r>
              <a:rPr lang="zh-CN" altLang="en-US" dirty="0" smtClean="0"/>
              <a:t>原文为‘</a:t>
            </a:r>
            <a:r>
              <a:rPr lang="en-US" altLang="zh-CN" dirty="0" err="1" smtClean="0"/>
              <a:t>colour</a:t>
            </a:r>
            <a:r>
              <a:rPr lang="en-US" altLang="zh-CN" dirty="0" smtClean="0"/>
              <a:t> bars’</a:t>
            </a:r>
            <a:r>
              <a:rPr lang="zh-CN" altLang="en-US" dirty="0" smtClean="0"/>
              <a:t>色带，同时有种族歧视之意）。我对此感到非常抱歉，品牌计划之后没有任何特别之处，仅仅是我喜欢而已。噢，对了，最上部使用了绿色是为了配合顶部的绿叶。 </a:t>
            </a:r>
          </a:p>
          <a:p>
            <a:r>
              <a:rPr lang="zh-CN" altLang="en-US" dirty="0" smtClean="0"/>
              <a:t>　　关于被咬了一口的实际含义其实就是这么普通，不过还是很高兴能有如此之多有意思的‘巧合’。” </a:t>
            </a:r>
          </a:p>
          <a:p>
            <a:r>
              <a:rPr lang="zh-CN" altLang="en-US" dirty="0" smtClean="0"/>
              <a:t>　　</a:t>
            </a:r>
            <a:r>
              <a:rPr lang="zh-CN" altLang="en-US" b="1" dirty="0" smtClean="0"/>
              <a:t>（以下为原百度百科内容，已证实苹果</a:t>
            </a:r>
            <a:r>
              <a:rPr lang="en-US" altLang="zh-CN" b="1" dirty="0" smtClean="0"/>
              <a:t>LOGO</a:t>
            </a:r>
            <a:r>
              <a:rPr lang="zh-CN" altLang="en-US" b="1" dirty="0" smtClean="0"/>
              <a:t>与该事件无关）</a:t>
            </a:r>
            <a:r>
              <a:rPr lang="zh-CN" altLang="en-US" dirty="0" smtClean="0"/>
              <a:t> </a:t>
            </a:r>
          </a:p>
          <a:p>
            <a:r>
              <a:rPr lang="zh-CN" altLang="en-US" dirty="0" smtClean="0"/>
              <a:t>　　纪念计算机之父、同志天才</a:t>
            </a:r>
            <a:r>
              <a:rPr lang="en-US" altLang="zh-CN" dirty="0" smtClean="0"/>
              <a:t>——</a:t>
            </a:r>
            <a:r>
              <a:rPr lang="zh-CN" altLang="en-US" dirty="0" smtClean="0"/>
              <a:t>图灵，曾因性取向遭化学阉割，服毒苹果自杀，半个世纪后英国政府官方道歉。 </a:t>
            </a:r>
          </a:p>
          <a:p>
            <a:r>
              <a:rPr lang="zh-CN" altLang="en-US" dirty="0" smtClean="0"/>
              <a:t>　　阿兰</a:t>
            </a:r>
            <a:r>
              <a:rPr lang="en-US" altLang="zh-CN" dirty="0" smtClean="0"/>
              <a:t>·</a:t>
            </a:r>
            <a:r>
              <a:rPr lang="zh-CN" altLang="en-US" dirty="0" smtClean="0"/>
              <a:t>麦席森</a:t>
            </a:r>
            <a:r>
              <a:rPr lang="en-US" altLang="zh-CN" dirty="0" smtClean="0"/>
              <a:t>·</a:t>
            </a:r>
            <a:r>
              <a:rPr lang="zh-CN" altLang="en-US" dirty="0" smtClean="0"/>
              <a:t>图灵，计算机之父，</a:t>
            </a:r>
            <a:r>
              <a:rPr lang="en-US" altLang="zh-CN" dirty="0" smtClean="0"/>
              <a:t>1912</a:t>
            </a:r>
            <a:r>
              <a:rPr lang="zh-CN" altLang="en-US" dirty="0" smtClean="0"/>
              <a:t>年生于英国伦敦，</a:t>
            </a:r>
            <a:r>
              <a:rPr lang="en-US" altLang="zh-CN" dirty="0" smtClean="0"/>
              <a:t>1954</a:t>
            </a:r>
            <a:r>
              <a:rPr lang="zh-CN" altLang="en-US" dirty="0" smtClean="0"/>
              <a:t>年死于英国的曼彻斯特，他是计算机逻辑的奠基者，许多人工智能的重要方法也源自于这位伟大的科学家。他对计算机的重要贡献在于他提出的</a:t>
            </a:r>
            <a:r>
              <a:rPr lang="zh-CN" altLang="en-US" dirty="0" smtClean="0">
                <a:hlinkClick r:id="rId104" action="ppaction://hlinkfile"/>
              </a:rPr>
              <a:t>有限状态自动机</a:t>
            </a:r>
            <a:r>
              <a:rPr lang="zh-CN" altLang="en-US" dirty="0" smtClean="0"/>
              <a:t>也就是图灵机的概念，对于人工智能，它提出了重要的衡量标准“图灵测试”，如果有机器能够通过图灵测试，那他就是一个完全意义上的智能机，和人没有区别了。他杰出的贡献使他成为计算机界的第一人，现在人们为了纪念这位伟大的科学家将计算机界的最高奖定名为“图灵奖”。 </a:t>
            </a:r>
          </a:p>
          <a:p>
            <a:r>
              <a:rPr lang="zh-CN" altLang="en-US" dirty="0" smtClean="0"/>
              <a:t>　　</a:t>
            </a:r>
            <a:r>
              <a:rPr lang="en-US" altLang="zh-CN" dirty="0" smtClean="0"/>
              <a:t>1951</a:t>
            </a:r>
            <a:r>
              <a:rPr lang="zh-CN" altLang="en-US" dirty="0" smtClean="0"/>
              <a:t>年，图灵以他杰出的贡献被当选为英国皇家学会会员。就在他事业步入辉煌之际，灾难降临了。</a:t>
            </a:r>
            <a:r>
              <a:rPr lang="en-US" altLang="zh-CN" dirty="0" smtClean="0"/>
              <a:t>1952</a:t>
            </a:r>
            <a:r>
              <a:rPr lang="zh-CN" altLang="en-US" dirty="0" smtClean="0"/>
              <a:t>年，图灵遭到警方拘捕，原因是他是一个同性恋者。与其他一些智慧超群的人物一样，图灵在个人生活方式上也“与众不同”。当时，人们对同性恋还没有像现在这样宽容，而是把这种行为当作一桩伤风败俗的罪孽。事情的败露是这样的，当时有一位叫琼</a:t>
            </a:r>
            <a:r>
              <a:rPr lang="en-US" altLang="zh-CN" dirty="0" smtClean="0"/>
              <a:t>·</a:t>
            </a:r>
            <a:r>
              <a:rPr lang="zh-CN" altLang="en-US" dirty="0" smtClean="0"/>
              <a:t>克拉克</a:t>
            </a:r>
            <a:r>
              <a:rPr lang="en-US" altLang="zh-CN" dirty="0" smtClean="0"/>
              <a:t>(Joan Clarke)</a:t>
            </a:r>
            <a:r>
              <a:rPr lang="zh-CN" altLang="en-US" dirty="0" smtClean="0"/>
              <a:t>的姑娘爱上了图灵，图灵也对对方很有好感，并向对方求婚，琼欣然接受。但不久，图灵自己退缩了，告诉琼，他是同性恋者。在</a:t>
            </a:r>
            <a:r>
              <a:rPr lang="en-US" altLang="zh-CN" dirty="0" smtClean="0"/>
              <a:t>1948</a:t>
            </a:r>
            <a:r>
              <a:rPr lang="zh-CN" altLang="en-US" dirty="0" smtClean="0"/>
              <a:t>年，图灵就由于同性恋倾向，离开了当时属于高度保密的英国国家物理实验室</a:t>
            </a:r>
            <a:r>
              <a:rPr lang="en-US" altLang="zh-CN" dirty="0" smtClean="0"/>
              <a:t>(NPL)</a:t>
            </a:r>
            <a:r>
              <a:rPr lang="zh-CN" altLang="en-US" dirty="0" smtClean="0"/>
              <a:t>。但也有人说，图灵是被英国军事情报部门“开除”出去的，对于这位天才的离去，许多人怅惜不已。 </a:t>
            </a:r>
            <a:r>
              <a:rPr lang="en-US" altLang="zh-CN" dirty="0" smtClean="0"/>
              <a:t>1952</a:t>
            </a:r>
            <a:r>
              <a:rPr lang="zh-CN" altLang="en-US" dirty="0" smtClean="0"/>
              <a:t>年</a:t>
            </a:r>
            <a:r>
              <a:rPr lang="en-US" altLang="zh-CN" dirty="0" smtClean="0"/>
              <a:t>3</a:t>
            </a:r>
            <a:r>
              <a:rPr lang="zh-CN" altLang="en-US" dirty="0" smtClean="0"/>
              <a:t>月</a:t>
            </a:r>
            <a:r>
              <a:rPr lang="en-US" altLang="zh-CN" dirty="0" smtClean="0"/>
              <a:t>31</a:t>
            </a:r>
            <a:r>
              <a:rPr lang="zh-CN" altLang="en-US" dirty="0" smtClean="0"/>
              <a:t>日，图灵更因为和曼彻斯特当地一位青年有染，被警方逮捕。在法庭上，图灵既不否认，也不为自己辨解。在庄严的法庭上，他郑重其事地告诉人们：他的行为没有错，结果被判有罪。在入狱和治疗两者中间，图灵选择了注射激素，来治疗所谓的“性欲倒错”。此后图灵开始研究生物学、化学，还和一位心理医生有很深的交往。那时，他的脾气已变得躁怒不安，性格更为阴沉怪僻。</a:t>
            </a:r>
            <a:r>
              <a:rPr lang="en-US" altLang="zh-CN" dirty="0" smtClean="0"/>
              <a:t>1953</a:t>
            </a:r>
            <a:r>
              <a:rPr lang="zh-CN" altLang="en-US" dirty="0" smtClean="0"/>
              <a:t>年</a:t>
            </a:r>
            <a:r>
              <a:rPr lang="en-US" altLang="zh-CN" dirty="0" smtClean="0"/>
              <a:t>3</a:t>
            </a:r>
            <a:r>
              <a:rPr lang="zh-CN" altLang="en-US" dirty="0" smtClean="0"/>
              <a:t>月，他因为接待过一位被英国警方注意的</a:t>
            </a:r>
            <a:r>
              <a:rPr lang="zh-CN" altLang="en-US" dirty="0" smtClean="0">
                <a:hlinkClick r:id="rId105" action="ppaction://hlinkfile"/>
              </a:rPr>
              <a:t>挪威</a:t>
            </a:r>
            <a:r>
              <a:rPr lang="zh-CN" altLang="en-US" dirty="0" smtClean="0"/>
              <a:t>客人，成为警方的目标，甚至去希腊度假时也被跟踪。 </a:t>
            </a:r>
            <a:r>
              <a:rPr lang="en-US" altLang="zh-CN" dirty="0" smtClean="0"/>
              <a:t>1954</a:t>
            </a:r>
            <a:r>
              <a:rPr lang="zh-CN" altLang="en-US" dirty="0" smtClean="0"/>
              <a:t>年</a:t>
            </a:r>
            <a:r>
              <a:rPr lang="en-US" altLang="zh-CN" dirty="0" smtClean="0"/>
              <a:t>6</a:t>
            </a:r>
            <a:r>
              <a:rPr lang="zh-CN" altLang="en-US" dirty="0" smtClean="0"/>
              <a:t>月</a:t>
            </a:r>
            <a:r>
              <a:rPr lang="en-US" altLang="zh-CN" dirty="0" smtClean="0"/>
              <a:t>8</a:t>
            </a:r>
            <a:r>
              <a:rPr lang="zh-CN" altLang="en-US" dirty="0" smtClean="0"/>
              <a:t>日，图灵</a:t>
            </a:r>
            <a:r>
              <a:rPr lang="en-US" altLang="zh-CN" dirty="0" smtClean="0"/>
              <a:t>42</a:t>
            </a:r>
            <a:r>
              <a:rPr lang="zh-CN" altLang="en-US" dirty="0" smtClean="0"/>
              <a:t>岁，正逢进入他生命中最辉煌的创造顶峰。一天早晨，女管家走进他的卧室，发现台灯还亮着，床头上还有个苹果，只咬了一小半，图灵沉睡在床上，一切都和往常一样。但这一次，图灵是永远地睡着了，不会再醒来</a:t>
            </a:r>
            <a:r>
              <a:rPr lang="en-US" altLang="zh-CN" dirty="0" smtClean="0"/>
              <a:t>……</a:t>
            </a:r>
            <a:r>
              <a:rPr lang="zh-CN" altLang="en-US" dirty="0" smtClean="0"/>
              <a:t>经过解剖，法医断定是剧毒氰化物致死，那个苹果是在氰化物溶液中浸泡过的。图灵的母亲则说他是在做化学实验时，不小心沾上的，她的</a:t>
            </a:r>
            <a:r>
              <a:rPr lang="en-US" altLang="zh-CN" dirty="0" smtClean="0"/>
              <a:t>"</a:t>
            </a:r>
            <a:r>
              <a:rPr lang="zh-CN" altLang="en-US" dirty="0" smtClean="0">
                <a:hlinkClick r:id="rId106" action="ppaction://hlinkfile"/>
              </a:rPr>
              <a:t>艾伦</a:t>
            </a:r>
            <a:r>
              <a:rPr lang="en-US" altLang="zh-CN" dirty="0" smtClean="0"/>
              <a:t>"</a:t>
            </a:r>
            <a:r>
              <a:rPr lang="zh-CN" altLang="en-US" dirty="0" smtClean="0"/>
              <a:t>从小就有咬指甲的习惯。但外界的说法是服毒自杀，一代天才就这样走完了人生。 </a:t>
            </a:r>
          </a:p>
          <a:p>
            <a:r>
              <a:rPr lang="zh-CN" altLang="en-US" dirty="0" smtClean="0"/>
              <a:t>　　今天，</a:t>
            </a:r>
            <a:r>
              <a:rPr lang="zh-CN" altLang="en-US" dirty="0" smtClean="0">
                <a:hlinkClick r:id="rId107" action="ppaction://hlinkfile"/>
              </a:rPr>
              <a:t>苹果电脑公司</a:t>
            </a:r>
            <a:r>
              <a:rPr lang="zh-CN" altLang="en-US" dirty="0" smtClean="0"/>
              <a:t>以那个图灵自杀时咬了一口的苹果作为其商标图案，就是为纪念这位伟大的人工智能领域的先驱者</a:t>
            </a:r>
            <a:r>
              <a:rPr lang="en-US" altLang="zh-CN" dirty="0" smtClean="0"/>
              <a:t>——</a:t>
            </a:r>
            <a:r>
              <a:rPr lang="zh-CN" altLang="en-US" dirty="0" smtClean="0"/>
              <a:t>图灵。 平反 在</a:t>
            </a:r>
            <a:r>
              <a:rPr lang="en-US" altLang="zh-CN" dirty="0" smtClean="0"/>
              <a:t>2009</a:t>
            </a:r>
            <a:r>
              <a:rPr lang="zh-CN" altLang="en-US" dirty="0" smtClean="0"/>
              <a:t>年</a:t>
            </a:r>
            <a:r>
              <a:rPr lang="en-US" altLang="zh-CN" dirty="0" smtClean="0"/>
              <a:t>9</a:t>
            </a:r>
            <a:r>
              <a:rPr lang="zh-CN" altLang="en-US" dirty="0" smtClean="0"/>
              <a:t>月</a:t>
            </a:r>
            <a:r>
              <a:rPr lang="en-US" altLang="zh-CN" dirty="0" smtClean="0"/>
              <a:t>10</a:t>
            </a:r>
            <a:r>
              <a:rPr lang="zh-CN" altLang="en-US" dirty="0" smtClean="0"/>
              <a:t>日，一份超过</a:t>
            </a:r>
            <a:r>
              <a:rPr lang="en-US" altLang="zh-CN" dirty="0" smtClean="0"/>
              <a:t>3</a:t>
            </a:r>
            <a:r>
              <a:rPr lang="zh-CN" altLang="en-US" dirty="0" smtClean="0"/>
              <a:t>万人的请愿签名，使</a:t>
            </a:r>
            <a:r>
              <a:rPr lang="zh-CN" altLang="en-US" dirty="0" smtClean="0">
                <a:hlinkClick r:id="rId108" action="ppaction://hlinkfile"/>
              </a:rPr>
              <a:t>英国首相</a:t>
            </a:r>
            <a:r>
              <a:rPr lang="zh-CN" altLang="en-US" dirty="0" smtClean="0">
                <a:hlinkClick r:id="rId109" action="ppaction://hlinkfile"/>
              </a:rPr>
              <a:t>戈登</a:t>
            </a:r>
            <a:r>
              <a:rPr lang="en-US" altLang="zh-CN" dirty="0" smtClean="0">
                <a:hlinkClick r:id="rId109" action="ppaction://hlinkfile"/>
              </a:rPr>
              <a:t>·</a:t>
            </a:r>
            <a:r>
              <a:rPr lang="zh-CN" altLang="en-US" dirty="0" smtClean="0">
                <a:hlinkClick r:id="rId109" action="ppaction://hlinkfile"/>
              </a:rPr>
              <a:t>布朗</a:t>
            </a:r>
            <a:r>
              <a:rPr lang="zh-CN" altLang="en-US" dirty="0" smtClean="0"/>
              <a:t>在</a:t>
            </a:r>
            <a:r>
              <a:rPr lang="en-US" altLang="zh-CN" dirty="0" smtClean="0"/>
              <a:t>《</a:t>
            </a:r>
            <a:r>
              <a:rPr lang="zh-CN" altLang="en-US" dirty="0" smtClean="0">
                <a:hlinkClick r:id="rId110" action="ppaction://hlinkfile"/>
              </a:rPr>
              <a:t>每日电讯报</a:t>
            </a:r>
            <a:r>
              <a:rPr lang="en-US" altLang="zh-CN" dirty="0" smtClean="0"/>
              <a:t>》</a:t>
            </a:r>
            <a:r>
              <a:rPr lang="zh-CN" altLang="en-US" dirty="0" smtClean="0"/>
              <a:t>撰文，因为英国政府当年以同性恋相关罪名起诉图灵并定罪，导致他自杀身亡，正式向艾伦</a:t>
            </a:r>
            <a:r>
              <a:rPr lang="en-US" altLang="zh-CN" dirty="0" smtClean="0"/>
              <a:t>·</a:t>
            </a:r>
            <a:r>
              <a:rPr lang="zh-CN" altLang="en-US" dirty="0" smtClean="0"/>
              <a:t>图灵公开道歉。 </a:t>
            </a:r>
          </a:p>
          <a:p>
            <a:r>
              <a:rPr lang="zh-CN" altLang="en-US" dirty="0" smtClean="0"/>
              <a:t>　　</a:t>
            </a:r>
            <a:r>
              <a:rPr lang="zh-CN" altLang="en-US" dirty="0" smtClean="0">
                <a:hlinkClick r:id="rId111" action="ppaction://hlinkfile"/>
              </a:rPr>
              <a:t>乔布斯</a:t>
            </a:r>
            <a:r>
              <a:rPr lang="zh-CN" altLang="en-US" dirty="0" smtClean="0"/>
              <a:t>为什么要用咬了一口的苹果作为苹果公司的标记？ 历史完全有理由永远记住图灵这个名字，是因为他为开辟信息时代的计算机技术做出了卓越贡献。他去世大约</a:t>
            </a:r>
            <a:r>
              <a:rPr lang="en-US" altLang="zh-CN" dirty="0" smtClean="0"/>
              <a:t>20</a:t>
            </a:r>
            <a:r>
              <a:rPr lang="zh-CN" altLang="en-US" dirty="0" smtClean="0"/>
              <a:t>年后，美国两名</a:t>
            </a:r>
            <a:r>
              <a:rPr lang="en-US" altLang="zh-CN" dirty="0" smtClean="0"/>
              <a:t>19</a:t>
            </a:r>
            <a:r>
              <a:rPr lang="zh-CN" altLang="en-US" dirty="0" smtClean="0"/>
              <a:t>岁的大学生在父母的车库里潜心工作，组装了世界上第一台完整的家用电脑，这台机器和他们随后成立的公司都被命名为‘苹果’。公司的标志是一只咬了一口的苹果，真正理解其中含义的人寥寥可数。”（</a:t>
            </a:r>
            <a:r>
              <a:rPr lang="en-US" altLang="zh-CN" dirty="0" smtClean="0"/>
              <a:t>P.298</a:t>
            </a:r>
            <a:r>
              <a:rPr lang="zh-CN" altLang="en-US" dirty="0" smtClean="0"/>
              <a:t>） 至今计算科学和信息科学的最高成就奖还是叫图灵奖，用图灵的故事来解释苹果的标志更配得上象苹果这样的伟大公司。 今天的苹果公司已经远远超出了经典意义上的计算机公司的范畴，</a:t>
            </a:r>
            <a:r>
              <a:rPr lang="en-US" altLang="zh-CN" dirty="0" smtClean="0"/>
              <a:t>IMac, IPod, IPhone, Jobs</a:t>
            </a:r>
            <a:r>
              <a:rPr lang="zh-CN" altLang="en-US" dirty="0" smtClean="0"/>
              <a:t>和他的团队不断给人类带来新的惊喜，但公司标志依旧，仍然是被咬了一口的苹果。</a:t>
            </a:r>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45</a:t>
            </a:fld>
            <a:endParaRPr lang="en-US" altLang="zh-CN" dirty="0"/>
          </a:p>
        </p:txBody>
      </p:sp>
    </p:spTree>
    <p:extLst>
      <p:ext uri="{BB962C8B-B14F-4D97-AF65-F5344CB8AC3E}">
        <p14:creationId xmlns:p14="http://schemas.microsoft.com/office/powerpoint/2010/main" val="231321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mn-ea"/>
                <a:cs typeface="+mn-cs"/>
              </a:rPr>
              <a:t>高德纳</a:t>
            </a:r>
          </a:p>
          <a:p>
            <a:r>
              <a:rPr lang="zh-CN" altLang="en-US" sz="1200" b="0" i="0" u="sng" kern="1200" dirty="0" smtClean="0">
                <a:solidFill>
                  <a:schemeClr val="tx1"/>
                </a:solidFill>
                <a:effectLst/>
                <a:latin typeface="Arial" charset="0"/>
                <a:ea typeface="+mn-ea"/>
                <a:cs typeface="+mn-cs"/>
                <a:hlinkClick r:id="rId3"/>
              </a:rPr>
              <a:t>求助编辑</a:t>
            </a:r>
            <a:r>
              <a:rPr lang="zh-CN" altLang="en-US" sz="1200" b="1" i="0" kern="1200" dirty="0" smtClean="0">
                <a:solidFill>
                  <a:schemeClr val="tx1"/>
                </a:solidFill>
                <a:effectLst/>
                <a:latin typeface="Arial" charset="0"/>
                <a:ea typeface="+mn-ea"/>
                <a:cs typeface="+mn-cs"/>
              </a:rPr>
              <a:t>百科名片</a:t>
            </a:r>
          </a:p>
          <a:p>
            <a:r>
              <a:rPr lang="zh-CN" altLang="en-US" sz="1200" b="0" i="0" kern="1200" dirty="0" smtClean="0">
                <a:solidFill>
                  <a:schemeClr val="tx1"/>
                </a:solidFill>
                <a:effectLst/>
                <a:latin typeface="Arial" charset="0"/>
                <a:ea typeface="+mn-ea"/>
                <a:cs typeface="+mn-cs"/>
              </a:rPr>
              <a:t>高德纳（</a:t>
            </a:r>
            <a:r>
              <a:rPr lang="en-US" altLang="zh-CN" sz="1200" b="0" i="0" kern="1200" dirty="0" smtClean="0">
                <a:solidFill>
                  <a:schemeClr val="tx1"/>
                </a:solidFill>
                <a:effectLst/>
                <a:latin typeface="Arial" charset="0"/>
                <a:ea typeface="+mn-ea"/>
                <a:cs typeface="+mn-cs"/>
              </a:rPr>
              <a:t>Donald Ervin Knuth</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1938</a:t>
            </a:r>
            <a:r>
              <a:rPr lang="zh-CN" altLang="en-US" sz="1200" b="0" i="0" kern="1200" dirty="0" smtClean="0">
                <a:solidFill>
                  <a:schemeClr val="tx1"/>
                </a:solidFill>
                <a:effectLst/>
                <a:latin typeface="Arial" charset="0"/>
                <a:ea typeface="+mn-ea"/>
                <a:cs typeface="+mn-cs"/>
              </a:rPr>
              <a:t>年），</a:t>
            </a:r>
            <a:r>
              <a:rPr lang="zh-CN" altLang="en-US" sz="1200" b="0" i="0" u="sng" kern="1200" dirty="0" smtClean="0">
                <a:solidFill>
                  <a:schemeClr val="tx1"/>
                </a:solidFill>
                <a:effectLst/>
                <a:latin typeface="Arial" charset="0"/>
                <a:ea typeface="+mn-ea"/>
                <a:cs typeface="+mn-cs"/>
                <a:hlinkClick r:id="rId4"/>
              </a:rPr>
              <a:t>美国</a:t>
            </a:r>
            <a:r>
              <a:rPr lang="zh-CN" altLang="en-US" sz="1200" b="0" i="0" kern="1200" dirty="0" smtClean="0">
                <a:solidFill>
                  <a:schemeClr val="tx1"/>
                </a:solidFill>
                <a:effectLst/>
                <a:latin typeface="Arial" charset="0"/>
                <a:ea typeface="+mn-ea"/>
                <a:cs typeface="+mn-cs"/>
              </a:rPr>
              <a:t>著名计算机科学家，斯坦福大学电脑系</a:t>
            </a:r>
            <a:r>
              <a:rPr lang="zh-CN" altLang="en-US" sz="1200" b="0" i="0" u="sng" kern="1200" dirty="0" smtClean="0">
                <a:solidFill>
                  <a:schemeClr val="tx1"/>
                </a:solidFill>
                <a:effectLst/>
                <a:latin typeface="Arial" charset="0"/>
                <a:ea typeface="+mn-ea"/>
                <a:cs typeface="+mn-cs"/>
                <a:hlinkClick r:id="rId5"/>
              </a:rPr>
              <a:t>荣誉教授</a:t>
            </a:r>
            <a:r>
              <a:rPr lang="zh-CN" altLang="en-US" sz="1200" b="0" i="0" kern="1200" dirty="0" smtClean="0">
                <a:solidFill>
                  <a:schemeClr val="tx1"/>
                </a:solidFill>
                <a:effectLst/>
                <a:latin typeface="Arial" charset="0"/>
                <a:ea typeface="+mn-ea"/>
                <a:cs typeface="+mn-cs"/>
              </a:rPr>
              <a:t>。高德纳教授被誉为现代计算机科学的鼻祖，在计算机科学及数学领域发表了多部具广泛影响的论文和著作，与</a:t>
            </a:r>
            <a:r>
              <a:rPr lang="en-US" altLang="zh-CN" sz="1200" b="0" i="0" kern="1200" dirty="0" err="1" smtClean="0">
                <a:solidFill>
                  <a:schemeClr val="tx1"/>
                </a:solidFill>
                <a:effectLst/>
                <a:latin typeface="Arial" charset="0"/>
                <a:ea typeface="+mn-ea"/>
                <a:cs typeface="+mn-cs"/>
              </a:rPr>
              <a:t>Edsger</a:t>
            </a:r>
            <a:r>
              <a:rPr lang="en-US" altLang="zh-CN" sz="1200" b="0" i="0" kern="1200" dirty="0" smtClean="0">
                <a:solidFill>
                  <a:schemeClr val="tx1"/>
                </a:solidFill>
                <a:effectLst/>
                <a:latin typeface="Arial" charset="0"/>
                <a:ea typeface="+mn-ea"/>
                <a:cs typeface="+mn-cs"/>
              </a:rPr>
              <a:t> </a:t>
            </a:r>
            <a:r>
              <a:rPr lang="en-US" altLang="zh-CN" sz="1200" b="0" i="0" kern="1200" dirty="0" err="1" smtClean="0">
                <a:solidFill>
                  <a:schemeClr val="tx1"/>
                </a:solidFill>
                <a:effectLst/>
                <a:latin typeface="Arial" charset="0"/>
                <a:ea typeface="+mn-ea"/>
                <a:cs typeface="+mn-cs"/>
              </a:rPr>
              <a:t>Wybe</a:t>
            </a:r>
            <a:r>
              <a:rPr lang="en-US" altLang="zh-CN" sz="1200" b="0" i="0" kern="1200" dirty="0" smtClean="0">
                <a:solidFill>
                  <a:schemeClr val="tx1"/>
                </a:solidFill>
                <a:effectLst/>
                <a:latin typeface="Arial" charset="0"/>
                <a:ea typeface="+mn-ea"/>
                <a:cs typeface="+mn-cs"/>
              </a:rPr>
              <a:t> </a:t>
            </a:r>
            <a:r>
              <a:rPr lang="en-US" altLang="zh-CN" sz="1200" b="0" i="0" kern="1200" dirty="0" err="1" smtClean="0">
                <a:solidFill>
                  <a:schemeClr val="tx1"/>
                </a:solidFill>
                <a:effectLst/>
                <a:latin typeface="Arial" charset="0"/>
                <a:ea typeface="+mn-ea"/>
                <a:cs typeface="+mn-cs"/>
              </a:rPr>
              <a:t>Dijkstra</a:t>
            </a:r>
            <a:r>
              <a:rPr lang="zh-CN" altLang="en-US" sz="1200" b="0" i="0" kern="1200" dirty="0" smtClean="0">
                <a:solidFill>
                  <a:schemeClr val="tx1"/>
                </a:solidFill>
                <a:effectLst/>
                <a:latin typeface="Arial" charset="0"/>
                <a:ea typeface="+mn-ea"/>
                <a:cs typeface="+mn-cs"/>
              </a:rPr>
              <a:t>并称为我们这个时代最伟大的计算机科学家的人。</a:t>
            </a:r>
          </a:p>
          <a:p>
            <a:r>
              <a:rPr lang="zh-CN" altLang="en-US" sz="1200" b="1" i="0" kern="1200" dirty="0" smtClean="0">
                <a:solidFill>
                  <a:schemeClr val="tx1"/>
                </a:solidFill>
                <a:effectLst/>
                <a:latin typeface="Arial" charset="0"/>
                <a:ea typeface="+mn-ea"/>
                <a:cs typeface="+mn-cs"/>
              </a:rPr>
              <a:t>中文名：</a:t>
            </a:r>
            <a:r>
              <a:rPr lang="zh-CN" altLang="en-US" sz="1200" b="0" i="0" kern="1200" dirty="0" smtClean="0">
                <a:solidFill>
                  <a:schemeClr val="tx1"/>
                </a:solidFill>
                <a:effectLst/>
                <a:latin typeface="Arial" charset="0"/>
                <a:ea typeface="+mn-ea"/>
                <a:cs typeface="+mn-cs"/>
              </a:rPr>
              <a:t>高德纳</a:t>
            </a:r>
            <a:r>
              <a:rPr lang="zh-CN" altLang="en-US" sz="1200" b="1" i="0" kern="1200" dirty="0" smtClean="0">
                <a:solidFill>
                  <a:schemeClr val="tx1"/>
                </a:solidFill>
                <a:effectLst/>
                <a:latin typeface="Arial" charset="0"/>
                <a:ea typeface="+mn-ea"/>
                <a:cs typeface="+mn-cs"/>
              </a:rPr>
              <a:t>国籍：</a:t>
            </a:r>
            <a:r>
              <a:rPr lang="zh-CN" altLang="en-US" sz="1200" b="0" i="0" kern="1200" dirty="0" smtClean="0">
                <a:solidFill>
                  <a:schemeClr val="tx1"/>
                </a:solidFill>
                <a:effectLst/>
                <a:latin typeface="Arial" charset="0"/>
                <a:ea typeface="+mn-ea"/>
                <a:cs typeface="+mn-cs"/>
              </a:rPr>
              <a:t>美国</a:t>
            </a:r>
            <a:r>
              <a:rPr lang="zh-CN" altLang="en-US" sz="1200" b="1" i="0" kern="1200" dirty="0" smtClean="0">
                <a:solidFill>
                  <a:schemeClr val="tx1"/>
                </a:solidFill>
                <a:effectLst/>
                <a:latin typeface="Arial" charset="0"/>
                <a:ea typeface="+mn-ea"/>
                <a:cs typeface="+mn-cs"/>
              </a:rPr>
              <a:t>职业：</a:t>
            </a:r>
            <a:r>
              <a:rPr lang="zh-CN" altLang="en-US" sz="1200" b="0" i="0" kern="1200" dirty="0" smtClean="0">
                <a:solidFill>
                  <a:schemeClr val="tx1"/>
                </a:solidFill>
                <a:effectLst/>
                <a:latin typeface="Arial" charset="0"/>
                <a:ea typeface="+mn-ea"/>
                <a:cs typeface="+mn-cs"/>
              </a:rPr>
              <a:t>计算机科学家</a:t>
            </a:r>
            <a:r>
              <a:rPr lang="zh-CN" altLang="en-US" sz="1200" b="1" i="0" kern="1200" dirty="0" smtClean="0">
                <a:solidFill>
                  <a:schemeClr val="tx1"/>
                </a:solidFill>
                <a:effectLst/>
                <a:latin typeface="Arial" charset="0"/>
                <a:ea typeface="+mn-ea"/>
                <a:cs typeface="+mn-cs"/>
              </a:rPr>
              <a:t>毕业院校：</a:t>
            </a:r>
            <a:r>
              <a:rPr lang="zh-CN" altLang="en-US" sz="1200" b="0" i="0" kern="1200" dirty="0" smtClean="0">
                <a:solidFill>
                  <a:schemeClr val="tx1"/>
                </a:solidFill>
                <a:effectLst/>
                <a:latin typeface="Arial" charset="0"/>
                <a:ea typeface="+mn-ea"/>
                <a:cs typeface="+mn-cs"/>
              </a:rPr>
              <a:t>美国加州大学</a:t>
            </a:r>
            <a:r>
              <a:rPr lang="zh-CN" altLang="en-US" sz="1200" b="1" i="0" kern="1200" dirty="0" smtClean="0">
                <a:solidFill>
                  <a:schemeClr val="tx1"/>
                </a:solidFill>
                <a:effectLst/>
                <a:latin typeface="Arial" charset="0"/>
                <a:ea typeface="+mn-ea"/>
                <a:cs typeface="+mn-cs"/>
              </a:rPr>
              <a:t>代表作品：</a:t>
            </a:r>
            <a:r>
              <a:rPr lang="en-US" altLang="zh-CN" sz="1200" b="0" i="0" kern="1200" dirty="0" smtClean="0">
                <a:solidFill>
                  <a:schemeClr val="tx1"/>
                </a:solidFill>
                <a:effectLst/>
                <a:latin typeface="Arial" charset="0"/>
                <a:ea typeface="+mn-ea"/>
                <a:cs typeface="+mn-cs"/>
              </a:rPr>
              <a:t>The Art of Computer Programming </a:t>
            </a:r>
            <a:r>
              <a:rPr lang="zh-CN" altLang="en-US" sz="1200" b="0" i="0" kern="1200" dirty="0" smtClean="0">
                <a:solidFill>
                  <a:schemeClr val="tx1"/>
                </a:solidFill>
                <a:effectLst/>
                <a:latin typeface="Arial" charset="0"/>
                <a:ea typeface="+mn-ea"/>
                <a:cs typeface="+mn-cs"/>
              </a:rPr>
              <a:t>等</a:t>
            </a:r>
          </a:p>
          <a:p>
            <a:r>
              <a:rPr lang="zh-CN" altLang="en-US" sz="1200" b="1" i="0" kern="1200" dirty="0" smtClean="0">
                <a:solidFill>
                  <a:schemeClr val="tx1"/>
                </a:solidFill>
                <a:effectLst/>
                <a:latin typeface="Arial" charset="0"/>
                <a:ea typeface="+mn-ea"/>
                <a:cs typeface="+mn-cs"/>
              </a:rPr>
              <a:t>目录</a:t>
            </a:r>
          </a:p>
          <a:p>
            <a:r>
              <a:rPr lang="zh-CN" altLang="en-US" sz="1200" b="0" i="0" u="sng" kern="1200" dirty="0" smtClean="0">
                <a:solidFill>
                  <a:schemeClr val="tx1"/>
                </a:solidFill>
                <a:effectLst/>
                <a:latin typeface="Arial" charset="0"/>
                <a:ea typeface="+mn-ea"/>
                <a:cs typeface="+mn-cs"/>
                <a:hlinkClick r:id="rId6"/>
              </a:rPr>
              <a:t>人物简介</a:t>
            </a:r>
            <a:r>
              <a:rPr lang="zh-CN" altLang="en-US" sz="1200" b="0" i="0" u="sng" kern="1200" dirty="0" smtClean="0">
                <a:solidFill>
                  <a:schemeClr val="tx1"/>
                </a:solidFill>
                <a:effectLst/>
                <a:latin typeface="Arial" charset="0"/>
                <a:ea typeface="+mn-ea"/>
                <a:cs typeface="+mn-cs"/>
                <a:hlinkClick r:id="rId7"/>
              </a:rPr>
              <a:t>高德纳</a:t>
            </a:r>
            <a:r>
              <a:rPr lang="en-US" altLang="zh-CN" sz="1200" b="0" i="0" u="sng" kern="1200" dirty="0" smtClean="0">
                <a:solidFill>
                  <a:schemeClr val="tx1"/>
                </a:solidFill>
                <a:effectLst/>
                <a:latin typeface="Arial" charset="0"/>
                <a:ea typeface="+mn-ea"/>
                <a:cs typeface="+mn-cs"/>
                <a:hlinkClick r:id="rId7"/>
              </a:rPr>
              <a:t>——</a:t>
            </a:r>
            <a:r>
              <a:rPr lang="zh-CN" altLang="en-US" sz="1200" b="0" i="0" u="sng" kern="1200" dirty="0" smtClean="0">
                <a:solidFill>
                  <a:schemeClr val="tx1"/>
                </a:solidFill>
                <a:effectLst/>
                <a:latin typeface="Arial" charset="0"/>
                <a:ea typeface="+mn-ea"/>
                <a:cs typeface="+mn-cs"/>
                <a:hlinkClick r:id="rId7"/>
              </a:rPr>
              <a:t>我就是上帝</a:t>
            </a:r>
            <a:r>
              <a:rPr lang="zh-CN" altLang="en-US" sz="1200" b="0" i="0" u="sng" kern="1200" dirty="0" smtClean="0">
                <a:solidFill>
                  <a:schemeClr val="tx1"/>
                </a:solidFill>
                <a:effectLst/>
                <a:latin typeface="Arial" charset="0"/>
                <a:ea typeface="+mn-ea"/>
                <a:cs typeface="+mn-cs"/>
                <a:hlinkClick r:id="rId8"/>
              </a:rPr>
              <a:t>高德纳咨询公司</a:t>
            </a:r>
            <a:r>
              <a:rPr lang="zh-CN" altLang="en-US" sz="1200" b="0" i="0" u="sng" kern="1200" dirty="0" smtClean="0">
                <a:solidFill>
                  <a:schemeClr val="tx1"/>
                </a:solidFill>
                <a:effectLst/>
                <a:latin typeface="Arial" charset="0"/>
                <a:ea typeface="+mn-ea"/>
                <a:cs typeface="+mn-cs"/>
                <a:hlinkClick r:id="rId9"/>
              </a:rPr>
              <a:t>高德纳</a:t>
            </a:r>
            <a:r>
              <a:rPr lang="en-US" altLang="zh-CN" sz="1200" b="0" i="0" u="sng" kern="1200" dirty="0" smtClean="0">
                <a:solidFill>
                  <a:schemeClr val="tx1"/>
                </a:solidFill>
                <a:effectLst/>
                <a:latin typeface="Arial" charset="0"/>
                <a:ea typeface="+mn-ea"/>
                <a:cs typeface="+mn-cs"/>
                <a:hlinkClick r:id="rId9"/>
              </a:rPr>
              <a:t>-</a:t>
            </a:r>
            <a:r>
              <a:rPr lang="zh-CN" altLang="en-US" sz="1200" b="0" i="0" u="sng" kern="1200" dirty="0" smtClean="0">
                <a:solidFill>
                  <a:schemeClr val="tx1"/>
                </a:solidFill>
                <a:effectLst/>
                <a:latin typeface="Arial" charset="0"/>
                <a:ea typeface="+mn-ea"/>
                <a:cs typeface="+mn-cs"/>
                <a:hlinkClick r:id="rId9"/>
              </a:rPr>
              <a:t>简历</a:t>
            </a:r>
            <a:r>
              <a:rPr lang="zh-CN" altLang="en-US" sz="1200" b="0" i="0" kern="1200" dirty="0" smtClean="0">
                <a:solidFill>
                  <a:schemeClr val="tx1"/>
                </a:solidFill>
                <a:effectLst/>
                <a:latin typeface="Arial" charset="0"/>
                <a:ea typeface="+mn-ea"/>
                <a:cs typeface="+mn-cs"/>
              </a:rPr>
              <a:t>展开</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人物简介</a:t>
            </a:r>
          </a:p>
          <a:p>
            <a:pPr latinLnBrk="1"/>
            <a:r>
              <a:rPr lang="zh-CN" altLang="en-US" sz="1200" b="0" i="0" kern="1200" dirty="0" smtClean="0">
                <a:solidFill>
                  <a:schemeClr val="tx1"/>
                </a:solidFill>
                <a:effectLst/>
                <a:latin typeface="Arial" charset="0"/>
                <a:ea typeface="+mn-ea"/>
                <a:cs typeface="+mn-cs"/>
              </a:rPr>
              <a:t>　　</a:t>
            </a:r>
            <a:r>
              <a:rPr lang="zh-CN" altLang="en-US" sz="1200" b="0" i="0" u="none" strike="noStrike" kern="1200" dirty="0" smtClean="0">
                <a:solidFill>
                  <a:schemeClr val="tx1"/>
                </a:solidFill>
                <a:effectLst/>
                <a:latin typeface="Arial" charset="0"/>
                <a:ea typeface="+mn-ea"/>
                <a:cs typeface="+mn-cs"/>
                <a:hlinkClick r:id="rId10" tooltip="查看图片"/>
              </a:rPr>
              <a:t>  </a:t>
            </a:r>
            <a:endParaRPr lang="zh-CN" altLang="en-US"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高德纳还是</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（中译本</a:t>
            </a:r>
            <a:r>
              <a:rPr lang="en-US" altLang="zh-CN" sz="1200" b="0" i="0" kern="1200" dirty="0" smtClean="0">
                <a:solidFill>
                  <a:schemeClr val="tx1"/>
                </a:solidFill>
                <a:effectLst/>
                <a:latin typeface="Arial" charset="0"/>
                <a:ea typeface="+mn-ea"/>
                <a:cs typeface="+mn-cs"/>
              </a:rPr>
              <a:t>《</a:t>
            </a:r>
            <a:r>
              <a:rPr lang="zh-CN" altLang="en-US" sz="1200" b="0" i="0" u="sng" kern="1200" dirty="0" smtClean="0">
                <a:solidFill>
                  <a:schemeClr val="tx1"/>
                </a:solidFill>
                <a:effectLst/>
                <a:latin typeface="Arial" charset="0"/>
                <a:ea typeface="+mn-ea"/>
                <a:cs typeface="+mn-cs"/>
                <a:hlinkClick r:id="rId11"/>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）的作者以及</a:t>
            </a:r>
            <a:r>
              <a:rPr lang="en-US" altLang="zh-CN" sz="1200" b="0" i="0" kern="1200" dirty="0" err="1"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和</a:t>
            </a:r>
            <a:r>
              <a:rPr lang="en-US" altLang="zh-CN" sz="1200" b="0" i="0" kern="1200" dirty="0" err="1" smtClean="0">
                <a:solidFill>
                  <a:schemeClr val="tx1"/>
                </a:solidFill>
                <a:effectLst/>
                <a:latin typeface="Arial" charset="0"/>
                <a:ea typeface="+mn-ea"/>
                <a:cs typeface="+mn-cs"/>
              </a:rPr>
              <a:t>Metafont</a:t>
            </a:r>
            <a:r>
              <a:rPr lang="zh-CN" altLang="en-US" sz="1200" b="0" i="0" kern="1200" dirty="0" smtClean="0">
                <a:solidFill>
                  <a:schemeClr val="tx1"/>
                </a:solidFill>
                <a:effectLst/>
                <a:latin typeface="Arial" charset="0"/>
                <a:ea typeface="+mn-ea"/>
                <a:cs typeface="+mn-cs"/>
              </a:rPr>
              <a:t>排版软件的发明人。</a:t>
            </a:r>
            <a:r>
              <a:rPr lang="zh-CN" altLang="en-US" sz="1200" b="1" i="0" kern="1200" dirty="0" smtClean="0">
                <a:solidFill>
                  <a:schemeClr val="tx1"/>
                </a:solidFill>
                <a:effectLst/>
                <a:latin typeface="Arial" charset="0"/>
                <a:ea typeface="+mn-ea"/>
                <a:cs typeface="+mn-cs"/>
              </a:rPr>
              <a:t>经历</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年高德纳获得</a:t>
            </a:r>
            <a:r>
              <a:rPr lang="zh-CN" altLang="en-US" sz="1200" b="0" i="0" u="sng" kern="1200" dirty="0" smtClean="0">
                <a:solidFill>
                  <a:schemeClr val="tx1"/>
                </a:solidFill>
                <a:effectLst/>
                <a:latin typeface="Arial" charset="0"/>
                <a:ea typeface="+mn-ea"/>
                <a:cs typeface="+mn-cs"/>
                <a:hlinkClick r:id="rId12"/>
              </a:rPr>
              <a:t>加州</a:t>
            </a:r>
            <a:r>
              <a:rPr lang="zh-CN" altLang="en-US" sz="1200" b="0" i="0" kern="1200" dirty="0" smtClean="0">
                <a:solidFill>
                  <a:schemeClr val="tx1"/>
                </a:solidFill>
                <a:effectLst/>
                <a:latin typeface="Arial" charset="0"/>
                <a:ea typeface="+mn-ea"/>
                <a:cs typeface="+mn-cs"/>
              </a:rPr>
              <a:t>理工数学博士学位，之后留校任教，并在数学领域取得多项成就。与此同时高德纳也开始研究</a:t>
            </a:r>
            <a:r>
              <a:rPr lang="zh-CN" altLang="en-US" sz="1200" b="0" i="0" u="sng" kern="1200" dirty="0" smtClean="0">
                <a:solidFill>
                  <a:schemeClr val="tx1"/>
                </a:solidFill>
                <a:effectLst/>
                <a:latin typeface="Arial" charset="0"/>
                <a:ea typeface="+mn-ea"/>
                <a:cs typeface="+mn-cs"/>
                <a:hlinkClick r:id="rId13"/>
              </a:rPr>
              <a:t>计算机程序设计</a:t>
            </a:r>
            <a:r>
              <a:rPr lang="zh-CN" altLang="en-US" sz="1200" b="0" i="0" kern="1200" dirty="0" smtClean="0">
                <a:solidFill>
                  <a:schemeClr val="tx1"/>
                </a:solidFill>
                <a:effectLst/>
                <a:latin typeface="Arial" charset="0"/>
                <a:ea typeface="+mn-ea"/>
                <a:cs typeface="+mn-cs"/>
              </a:rPr>
              <a:t>，并预备出版一本有关</a:t>
            </a:r>
            <a:r>
              <a:rPr lang="zh-CN" altLang="en-US" sz="1200" b="0" i="0" u="sng" kern="1200" dirty="0" smtClean="0">
                <a:solidFill>
                  <a:schemeClr val="tx1"/>
                </a:solidFill>
                <a:effectLst/>
                <a:latin typeface="Arial" charset="0"/>
                <a:ea typeface="+mn-ea"/>
                <a:cs typeface="+mn-cs"/>
                <a:hlinkClick r:id="rId14"/>
              </a:rPr>
              <a:t>编译器</a:t>
            </a:r>
            <a:r>
              <a:rPr lang="zh-CN" altLang="en-US" sz="1200" b="0" i="0" kern="1200" dirty="0" smtClean="0">
                <a:solidFill>
                  <a:schemeClr val="tx1"/>
                </a:solidFill>
                <a:effectLst/>
                <a:latin typeface="Arial" charset="0"/>
                <a:ea typeface="+mn-ea"/>
                <a:cs typeface="+mn-cs"/>
              </a:rPr>
              <a:t>的书籍。</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年，当高德纳的著作已经长达</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多页时，他与出版商商定，编撰一部完整系统地介绍计算机程序设计的巨著</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。目前该书已经出版了三卷，并对计算机领域产生了深远的影响。</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美国科学家</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杂志曾将该书与爱因斯坦的相对论，</a:t>
            </a:r>
            <a:r>
              <a:rPr lang="zh-CN" altLang="en-US" sz="1200" b="0" i="0" u="sng" kern="1200" dirty="0" smtClean="0">
                <a:solidFill>
                  <a:schemeClr val="tx1"/>
                </a:solidFill>
                <a:effectLst/>
                <a:latin typeface="Arial" charset="0"/>
                <a:ea typeface="+mn-ea"/>
                <a:cs typeface="+mn-cs"/>
                <a:hlinkClick r:id="rId15"/>
              </a:rPr>
              <a:t>达克</a:t>
            </a:r>
            <a:r>
              <a:rPr lang="zh-CN" altLang="en-US" sz="1200" b="0" i="0" kern="1200" dirty="0" smtClean="0">
                <a:solidFill>
                  <a:schemeClr val="tx1"/>
                </a:solidFill>
                <a:effectLst/>
                <a:latin typeface="Arial" charset="0"/>
                <a:ea typeface="+mn-ea"/>
                <a:cs typeface="+mn-cs"/>
              </a:rPr>
              <a:t>的量子力学论等书并列为</a:t>
            </a:r>
            <a:r>
              <a:rPr lang="en-US" altLang="zh-CN" sz="1200" b="0" i="0" kern="1200" dirty="0" smtClean="0">
                <a:solidFill>
                  <a:schemeClr val="tx1"/>
                </a:solidFill>
                <a:effectLst/>
                <a:latin typeface="Arial" charset="0"/>
                <a:ea typeface="+mn-ea"/>
                <a:cs typeface="+mn-cs"/>
              </a:rPr>
              <a:t>20</a:t>
            </a:r>
            <a:r>
              <a:rPr lang="zh-CN" altLang="en-US" sz="1200" b="0" i="0" kern="1200" dirty="0" smtClean="0">
                <a:solidFill>
                  <a:schemeClr val="tx1"/>
                </a:solidFill>
                <a:effectLst/>
                <a:latin typeface="Arial" charset="0"/>
                <a:ea typeface="+mn-ea"/>
                <a:cs typeface="+mn-cs"/>
              </a:rPr>
              <a:t>世纪科学界最重要的</a:t>
            </a:r>
            <a:r>
              <a:rPr lang="en-US" altLang="zh-CN" sz="1200" b="0" i="0" kern="1200" dirty="0" smtClean="0">
                <a:solidFill>
                  <a:schemeClr val="tx1"/>
                </a:solidFill>
                <a:effectLst/>
                <a:latin typeface="Arial" charset="0"/>
                <a:ea typeface="+mn-ea"/>
                <a:cs typeface="+mn-cs"/>
              </a:rPr>
              <a:t>12</a:t>
            </a:r>
            <a:r>
              <a:rPr lang="zh-CN" altLang="en-US" sz="1200" b="0" i="0" kern="1200" dirty="0" smtClean="0">
                <a:solidFill>
                  <a:schemeClr val="tx1"/>
                </a:solidFill>
                <a:effectLst/>
                <a:latin typeface="Arial" charset="0"/>
                <a:ea typeface="+mn-ea"/>
                <a:cs typeface="+mn-cs"/>
              </a:rPr>
              <a:t>本书之一。</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年高德纳受聘成为斯坦福大学计算机系教授。在担任该职务期间他又开发了</a:t>
            </a:r>
            <a:r>
              <a:rPr lang="en-US" altLang="zh-CN" sz="1200" b="0" i="0" kern="1200" dirty="0" err="1"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排版软件，成为今天大多数科技书籍使用的排版程序。除此之外高德纳还在计算机领域作出了多项贡献，例如</a:t>
            </a:r>
            <a:r>
              <a:rPr lang="en-US" altLang="zh-CN" sz="1200" b="0" i="0" kern="1200" dirty="0" smtClean="0">
                <a:solidFill>
                  <a:schemeClr val="tx1"/>
                </a:solidFill>
                <a:effectLst/>
                <a:latin typeface="Arial" charset="0"/>
                <a:ea typeface="+mn-ea"/>
                <a:cs typeface="+mn-cs"/>
              </a:rPr>
              <a:t>LR parsing theory, Knuth-</a:t>
            </a:r>
            <a:r>
              <a:rPr lang="en-US" altLang="zh-CN" sz="1200" b="0" i="0" kern="1200" dirty="0" err="1" smtClean="0">
                <a:solidFill>
                  <a:schemeClr val="tx1"/>
                </a:solidFill>
                <a:effectLst/>
                <a:latin typeface="Arial" charset="0"/>
                <a:ea typeface="+mn-ea"/>
                <a:cs typeface="+mn-cs"/>
              </a:rPr>
              <a:t>Moris</a:t>
            </a:r>
            <a:r>
              <a:rPr lang="en-US" altLang="zh-CN" sz="1200" b="0" i="0" kern="1200" dirty="0" smtClean="0">
                <a:solidFill>
                  <a:schemeClr val="tx1"/>
                </a:solidFill>
                <a:effectLst/>
                <a:latin typeface="Arial" charset="0"/>
                <a:ea typeface="+mn-ea"/>
                <a:cs typeface="+mn-cs"/>
              </a:rPr>
              <a:t>-</a:t>
            </a:r>
            <a:r>
              <a:rPr lang="en-US" altLang="zh-CN" sz="1200" b="0" i="0" kern="1200" dirty="0" err="1" smtClean="0">
                <a:solidFill>
                  <a:schemeClr val="tx1"/>
                </a:solidFill>
                <a:effectLst/>
                <a:latin typeface="Arial" charset="0"/>
                <a:ea typeface="+mn-ea"/>
                <a:cs typeface="+mn-cs"/>
              </a:rPr>
              <a:t>Patt</a:t>
            </a:r>
            <a:r>
              <a:rPr lang="en-US" altLang="zh-CN" sz="1200" b="0" i="0" kern="1200" dirty="0" smtClean="0">
                <a:solidFill>
                  <a:schemeClr val="tx1"/>
                </a:solidFill>
                <a:effectLst/>
                <a:latin typeface="Arial" charset="0"/>
                <a:ea typeface="+mn-ea"/>
                <a:cs typeface="+mn-cs"/>
              </a:rPr>
              <a:t> pattern</a:t>
            </a:r>
            <a:r>
              <a:rPr lang="zh-CN" altLang="en-US" sz="1200" b="0" i="0" kern="1200" dirty="0" smtClean="0">
                <a:solidFill>
                  <a:schemeClr val="tx1"/>
                </a:solidFill>
                <a:effectLst/>
                <a:latin typeface="Arial" charset="0"/>
                <a:ea typeface="+mn-ea"/>
                <a:cs typeface="+mn-cs"/>
              </a:rPr>
              <a:t>等。</a:t>
            </a:r>
            <a:r>
              <a:rPr lang="zh-CN" altLang="en-US" sz="1200" b="1" i="0" kern="1200" dirty="0" smtClean="0">
                <a:solidFill>
                  <a:schemeClr val="tx1"/>
                </a:solidFill>
                <a:effectLst/>
                <a:latin typeface="Arial" charset="0"/>
                <a:ea typeface="+mn-ea"/>
                <a:cs typeface="+mn-cs"/>
              </a:rPr>
              <a:t>荣誉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1971</a:t>
            </a:r>
            <a:r>
              <a:rPr lang="zh-CN" altLang="en-US" sz="1200" b="0" i="0" kern="1200" dirty="0" smtClean="0">
                <a:solidFill>
                  <a:schemeClr val="tx1"/>
                </a:solidFill>
                <a:effectLst/>
                <a:latin typeface="Arial" charset="0"/>
                <a:ea typeface="+mn-ea"/>
                <a:cs typeface="+mn-cs"/>
              </a:rPr>
              <a:t>年获首届计算机协会</a:t>
            </a:r>
            <a:r>
              <a:rPr lang="en-US" altLang="zh-CN" sz="1200" b="0" i="0" kern="1200" dirty="0" smtClean="0">
                <a:solidFill>
                  <a:schemeClr val="tx1"/>
                </a:solidFill>
                <a:effectLst/>
                <a:latin typeface="Arial" charset="0"/>
                <a:ea typeface="+mn-ea"/>
                <a:cs typeface="+mn-cs"/>
              </a:rPr>
              <a:t>(Association for Computing Machinery)Grace Murray Hopper</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1973</a:t>
            </a:r>
            <a:r>
              <a:rPr lang="zh-CN" altLang="en-US" sz="1200" b="0" i="0" kern="1200" dirty="0" smtClean="0">
                <a:solidFill>
                  <a:schemeClr val="tx1"/>
                </a:solidFill>
                <a:effectLst/>
                <a:latin typeface="Arial" charset="0"/>
                <a:ea typeface="+mn-ea"/>
                <a:cs typeface="+mn-cs"/>
              </a:rPr>
              <a:t>年当选为</a:t>
            </a:r>
            <a:r>
              <a:rPr lang="zh-CN" altLang="en-US" sz="1200" b="0" i="0" u="sng" kern="1200" dirty="0" smtClean="0">
                <a:solidFill>
                  <a:schemeClr val="tx1"/>
                </a:solidFill>
                <a:effectLst/>
                <a:latin typeface="Arial" charset="0"/>
                <a:ea typeface="+mn-ea"/>
                <a:cs typeface="+mn-cs"/>
                <a:hlinkClick r:id="rId4"/>
              </a:rPr>
              <a:t>美国</a:t>
            </a:r>
            <a:r>
              <a:rPr lang="zh-CN" altLang="en-US" sz="1200" b="0" i="0" kern="1200" dirty="0" smtClean="0">
                <a:solidFill>
                  <a:schemeClr val="tx1"/>
                </a:solidFill>
                <a:effectLst/>
                <a:latin typeface="Arial" charset="0"/>
                <a:ea typeface="+mn-ea"/>
                <a:cs typeface="+mn-cs"/>
              </a:rPr>
              <a:t>科学艺术学院院士</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1974</a:t>
            </a:r>
            <a:r>
              <a:rPr lang="zh-CN" altLang="en-US" sz="1200" b="0" i="0" kern="1200" dirty="0" smtClean="0">
                <a:solidFill>
                  <a:schemeClr val="tx1"/>
                </a:solidFill>
                <a:effectLst/>
                <a:latin typeface="Arial" charset="0"/>
                <a:ea typeface="+mn-ea"/>
                <a:cs typeface="+mn-cs"/>
              </a:rPr>
              <a:t>年获计算机协会图灵奖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1975</a:t>
            </a:r>
            <a:r>
              <a:rPr lang="zh-CN" altLang="en-US" sz="1200" b="0" i="0" kern="1200" dirty="0" smtClean="0">
                <a:solidFill>
                  <a:schemeClr val="tx1"/>
                </a:solidFill>
                <a:effectLst/>
                <a:latin typeface="Arial" charset="0"/>
                <a:ea typeface="+mn-ea"/>
                <a:cs typeface="+mn-cs"/>
              </a:rPr>
              <a:t>年当选为</a:t>
            </a:r>
            <a:r>
              <a:rPr lang="zh-CN" altLang="en-US" sz="1200" b="0" i="0" u="sng" kern="1200" dirty="0" smtClean="0">
                <a:solidFill>
                  <a:schemeClr val="tx1"/>
                </a:solidFill>
                <a:effectLst/>
                <a:latin typeface="Arial" charset="0"/>
                <a:ea typeface="+mn-ea"/>
                <a:cs typeface="+mn-cs"/>
                <a:hlinkClick r:id="rId16"/>
              </a:rPr>
              <a:t>美国国家科学院院士</a:t>
            </a:r>
            <a:endParaRPr lang="zh-CN" altLang="en-US"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　　同年荣获</a:t>
            </a:r>
            <a:r>
              <a:rPr lang="zh-CN" altLang="en-US" sz="1200" b="0" i="0" u="sng" kern="1200" dirty="0" smtClean="0">
                <a:solidFill>
                  <a:schemeClr val="tx1"/>
                </a:solidFill>
                <a:effectLst/>
                <a:latin typeface="Arial" charset="0"/>
                <a:ea typeface="+mn-ea"/>
                <a:cs typeface="+mn-cs"/>
                <a:hlinkClick r:id="rId17"/>
              </a:rPr>
              <a:t>美国数学协会</a:t>
            </a:r>
            <a:r>
              <a:rPr lang="en-US" altLang="zh-CN" sz="1200" b="0" i="0" kern="1200" dirty="0" smtClean="0">
                <a:solidFill>
                  <a:schemeClr val="tx1"/>
                </a:solidFill>
                <a:effectLst/>
                <a:latin typeface="Arial" charset="0"/>
                <a:ea typeface="+mn-ea"/>
                <a:cs typeface="+mn-cs"/>
              </a:rPr>
              <a:t>(MAA)Lester R. Ford</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年获卡特总统颁发美国科学奖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1981</a:t>
            </a:r>
            <a:r>
              <a:rPr lang="zh-CN" altLang="en-US" sz="1200" b="0" i="0" kern="1200" dirty="0" smtClean="0">
                <a:solidFill>
                  <a:schemeClr val="tx1"/>
                </a:solidFill>
                <a:effectLst/>
                <a:latin typeface="Arial" charset="0"/>
                <a:ea typeface="+mn-ea"/>
                <a:cs typeface="+mn-cs"/>
              </a:rPr>
              <a:t>年当选为美国工程院院士</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1982</a:t>
            </a:r>
            <a:r>
              <a:rPr lang="zh-CN" altLang="en-US" sz="1200" b="0" i="0" kern="1200" dirty="0" smtClean="0">
                <a:solidFill>
                  <a:schemeClr val="tx1"/>
                </a:solidFill>
                <a:effectLst/>
                <a:latin typeface="Arial" charset="0"/>
                <a:ea typeface="+mn-ea"/>
                <a:cs typeface="+mn-cs"/>
              </a:rPr>
              <a:t>年获计算机先锋奖</a:t>
            </a:r>
            <a:r>
              <a:rPr lang="en-US" altLang="zh-CN" sz="1200" b="0" i="0" kern="1200" dirty="0" smtClean="0">
                <a:solidFill>
                  <a:schemeClr val="tx1"/>
                </a:solidFill>
                <a:effectLst/>
                <a:latin typeface="Arial" charset="0"/>
                <a:ea typeface="+mn-ea"/>
                <a:cs typeface="+mn-cs"/>
              </a:rPr>
              <a:t>(Computer Pioneer Award)</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1982</a:t>
            </a:r>
            <a:r>
              <a:rPr lang="zh-CN" altLang="en-US" sz="1200" b="0" i="0" kern="1200" dirty="0" smtClean="0">
                <a:solidFill>
                  <a:schemeClr val="tx1"/>
                </a:solidFill>
                <a:effectLst/>
                <a:latin typeface="Arial" charset="0"/>
                <a:ea typeface="+mn-ea"/>
                <a:cs typeface="+mn-cs"/>
              </a:rPr>
              <a:t>年成为</a:t>
            </a:r>
            <a:r>
              <a:rPr lang="en-US" altLang="zh-CN" sz="1200" b="0" i="0" kern="1200" dirty="0" smtClean="0">
                <a:solidFill>
                  <a:schemeClr val="tx1"/>
                </a:solidFill>
                <a:effectLst/>
                <a:latin typeface="Arial" charset="0"/>
                <a:ea typeface="+mn-ea"/>
                <a:cs typeface="+mn-cs"/>
              </a:rPr>
              <a:t>IEEE</a:t>
            </a:r>
            <a:r>
              <a:rPr lang="zh-CN" altLang="en-US" sz="1200" b="0" i="0" kern="1200" dirty="0" smtClean="0">
                <a:solidFill>
                  <a:schemeClr val="tx1"/>
                </a:solidFill>
                <a:effectLst/>
                <a:latin typeface="Arial" charset="0"/>
                <a:ea typeface="+mn-ea"/>
                <a:cs typeface="+mn-cs"/>
              </a:rPr>
              <a:t>荣誉会员</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1986</a:t>
            </a:r>
            <a:r>
              <a:rPr lang="zh-CN" altLang="en-US" sz="1200" b="0" i="0" kern="1200" dirty="0" smtClean="0">
                <a:solidFill>
                  <a:schemeClr val="tx1"/>
                </a:solidFill>
                <a:effectLst/>
                <a:latin typeface="Arial" charset="0"/>
                <a:ea typeface="+mn-ea"/>
                <a:cs typeface="+mn-cs"/>
              </a:rPr>
              <a:t>年荣获</a:t>
            </a:r>
            <a:r>
              <a:rPr lang="zh-CN" altLang="en-US" sz="1200" b="0" i="0" u="sng" kern="1200" dirty="0" smtClean="0">
                <a:solidFill>
                  <a:schemeClr val="tx1"/>
                </a:solidFill>
                <a:effectLst/>
                <a:latin typeface="Arial" charset="0"/>
                <a:ea typeface="+mn-ea"/>
                <a:cs typeface="+mn-cs"/>
                <a:hlinkClick r:id="rId18"/>
              </a:rPr>
              <a:t>美国数学学会</a:t>
            </a:r>
            <a:r>
              <a:rPr lang="en-US" altLang="zh-CN" sz="1200" b="0" i="0" kern="1200" dirty="0" smtClean="0">
                <a:solidFill>
                  <a:schemeClr val="tx1"/>
                </a:solidFill>
                <a:effectLst/>
                <a:latin typeface="Arial" charset="0"/>
                <a:ea typeface="+mn-ea"/>
                <a:cs typeface="+mn-cs"/>
              </a:rPr>
              <a:t>(AMS)Steele Award</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1988</a:t>
            </a:r>
            <a:r>
              <a:rPr lang="zh-CN" altLang="en-US" sz="1200" b="0" i="0" kern="1200" dirty="0" smtClean="0">
                <a:solidFill>
                  <a:schemeClr val="tx1"/>
                </a:solidFill>
                <a:effectLst/>
                <a:latin typeface="Arial" charset="0"/>
                <a:ea typeface="+mn-ea"/>
                <a:cs typeface="+mn-cs"/>
              </a:rPr>
              <a:t>年获</a:t>
            </a:r>
            <a:r>
              <a:rPr lang="zh-CN" altLang="en-US" sz="1200" b="0" i="0" u="sng" kern="1200" dirty="0" smtClean="0">
                <a:solidFill>
                  <a:schemeClr val="tx1"/>
                </a:solidFill>
                <a:effectLst/>
                <a:latin typeface="Arial" charset="0"/>
                <a:ea typeface="+mn-ea"/>
                <a:cs typeface="+mn-cs"/>
                <a:hlinkClick r:id="rId19"/>
              </a:rPr>
              <a:t>富兰克林</a:t>
            </a:r>
            <a:r>
              <a:rPr lang="zh-CN" altLang="en-US" sz="1200" b="0" i="0" kern="1200" dirty="0" smtClean="0">
                <a:solidFill>
                  <a:schemeClr val="tx1"/>
                </a:solidFill>
                <a:effectLst/>
                <a:latin typeface="Arial" charset="0"/>
                <a:ea typeface="+mn-ea"/>
                <a:cs typeface="+mn-cs"/>
              </a:rPr>
              <a:t>奖</a:t>
            </a:r>
            <a:r>
              <a:rPr lang="en-US" altLang="zh-CN" sz="1200" b="0" i="0" kern="1200" dirty="0" smtClean="0">
                <a:solidFill>
                  <a:schemeClr val="tx1"/>
                </a:solidFill>
                <a:effectLst/>
                <a:latin typeface="Arial" charset="0"/>
                <a:ea typeface="+mn-ea"/>
                <a:cs typeface="+mn-cs"/>
              </a:rPr>
              <a:t>(Franklin Medal)</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1994</a:t>
            </a:r>
            <a:r>
              <a:rPr lang="zh-CN" altLang="en-US" sz="1200" b="0" i="0" kern="1200" dirty="0" smtClean="0">
                <a:solidFill>
                  <a:schemeClr val="tx1"/>
                </a:solidFill>
                <a:effectLst/>
                <a:latin typeface="Arial" charset="0"/>
                <a:ea typeface="+mn-ea"/>
                <a:cs typeface="+mn-cs"/>
              </a:rPr>
              <a:t>年获瑞典科学院</a:t>
            </a:r>
            <a:r>
              <a:rPr lang="en-US" altLang="zh-CN" sz="1200" b="0" i="0" kern="1200" dirty="0" err="1" smtClean="0">
                <a:solidFill>
                  <a:schemeClr val="tx1"/>
                </a:solidFill>
                <a:effectLst/>
                <a:latin typeface="Arial" charset="0"/>
                <a:ea typeface="+mn-ea"/>
                <a:cs typeface="+mn-cs"/>
              </a:rPr>
              <a:t>Adelskold</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1995</a:t>
            </a:r>
            <a:r>
              <a:rPr lang="zh-CN" altLang="en-US" sz="1200" b="0" i="0" kern="1200" dirty="0" smtClean="0">
                <a:solidFill>
                  <a:schemeClr val="tx1"/>
                </a:solidFill>
                <a:effectLst/>
                <a:latin typeface="Arial" charset="0"/>
                <a:ea typeface="+mn-ea"/>
                <a:cs typeface="+mn-cs"/>
              </a:rPr>
              <a:t>年获</a:t>
            </a:r>
            <a:r>
              <a:rPr lang="en-US" altLang="zh-CN" sz="1200" b="0" i="0" kern="1200" dirty="0" smtClean="0">
                <a:solidFill>
                  <a:schemeClr val="tx1"/>
                </a:solidFill>
                <a:effectLst/>
                <a:latin typeface="Arial" charset="0"/>
                <a:ea typeface="+mn-ea"/>
                <a:cs typeface="+mn-cs"/>
              </a:rPr>
              <a:t>IEEE John von </a:t>
            </a:r>
            <a:r>
              <a:rPr lang="en-US" altLang="zh-CN" sz="1200" b="0" i="0" kern="1200" dirty="0" err="1" smtClean="0">
                <a:solidFill>
                  <a:schemeClr val="tx1"/>
                </a:solidFill>
                <a:effectLst/>
                <a:latin typeface="Arial" charset="0"/>
                <a:ea typeface="+mn-ea"/>
                <a:cs typeface="+mn-cs"/>
              </a:rPr>
              <a:t>Newmann</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1996</a:t>
            </a:r>
            <a:r>
              <a:rPr lang="zh-CN" altLang="en-US" sz="1200" b="0" i="0" kern="1200" dirty="0" smtClean="0">
                <a:solidFill>
                  <a:schemeClr val="tx1"/>
                </a:solidFill>
                <a:effectLst/>
                <a:latin typeface="Arial" charset="0"/>
                <a:ea typeface="+mn-ea"/>
                <a:cs typeface="+mn-cs"/>
              </a:rPr>
              <a:t>年获</a:t>
            </a:r>
            <a:r>
              <a:rPr lang="en-US" altLang="zh-CN" sz="1200" b="0" i="0" kern="1200" dirty="0" err="1" smtClean="0">
                <a:solidFill>
                  <a:schemeClr val="tx1"/>
                </a:solidFill>
                <a:effectLst/>
                <a:latin typeface="Arial" charset="0"/>
                <a:ea typeface="+mn-ea"/>
                <a:cs typeface="+mn-cs"/>
              </a:rPr>
              <a:t>Inamori</a:t>
            </a:r>
            <a:r>
              <a:rPr lang="zh-CN" altLang="en-US" sz="1200" b="0" i="0" kern="1200" dirty="0" smtClean="0">
                <a:solidFill>
                  <a:schemeClr val="tx1"/>
                </a:solidFill>
                <a:effectLst/>
                <a:latin typeface="Arial" charset="0"/>
                <a:ea typeface="+mn-ea"/>
                <a:cs typeface="+mn-cs"/>
              </a:rPr>
              <a:t>基金会</a:t>
            </a:r>
            <a:r>
              <a:rPr lang="zh-CN" altLang="en-US" sz="1200" b="0" i="0" u="sng" kern="1200" dirty="0" smtClean="0">
                <a:solidFill>
                  <a:schemeClr val="tx1"/>
                </a:solidFill>
                <a:effectLst/>
                <a:latin typeface="Arial" charset="0"/>
                <a:ea typeface="+mn-ea"/>
                <a:cs typeface="+mn-cs"/>
                <a:hlinkClick r:id="rId20"/>
              </a:rPr>
              <a:t>京都</a:t>
            </a:r>
            <a:r>
              <a:rPr lang="zh-CN" altLang="en-US" sz="1200" b="0" i="0" kern="1200" dirty="0" smtClean="0">
                <a:solidFill>
                  <a:schemeClr val="tx1"/>
                </a:solidFill>
                <a:effectLst/>
                <a:latin typeface="Arial" charset="0"/>
                <a:ea typeface="+mn-ea"/>
                <a:cs typeface="+mn-cs"/>
              </a:rPr>
              <a:t>先进技术奖</a:t>
            </a:r>
            <a:r>
              <a:rPr lang="en-US" altLang="zh-CN" sz="1200" b="0" i="0" kern="1200" dirty="0" smtClean="0">
                <a:solidFill>
                  <a:schemeClr val="tx1"/>
                </a:solidFill>
                <a:effectLst/>
                <a:latin typeface="Arial" charset="0"/>
                <a:ea typeface="+mn-ea"/>
                <a:cs typeface="+mn-cs"/>
              </a:rPr>
              <a:t>(Kyoto Prize for Advanced Technology)</a:t>
            </a:r>
            <a:r>
              <a:rPr lang="zh-CN" altLang="en-US" sz="1200" b="1" i="0" kern="1200" dirty="0" smtClean="0">
                <a:solidFill>
                  <a:schemeClr val="tx1"/>
                </a:solidFill>
                <a:effectLst/>
                <a:latin typeface="Arial" charset="0"/>
                <a:ea typeface="+mn-ea"/>
                <a:cs typeface="+mn-cs"/>
              </a:rPr>
              <a:t>性格</a:t>
            </a:r>
          </a:p>
          <a:p>
            <a:r>
              <a:rPr lang="zh-CN" altLang="en-US" sz="1200" b="0" i="0" kern="1200" dirty="0" smtClean="0">
                <a:solidFill>
                  <a:schemeClr val="tx1"/>
                </a:solidFill>
                <a:effectLst/>
                <a:latin typeface="Arial" charset="0"/>
                <a:ea typeface="+mn-ea"/>
                <a:cs typeface="+mn-cs"/>
              </a:rPr>
              <a:t>　　很多人都认为高德纳是一名非常有趣的人物。他会奖励每一个找出他的著作中任何错误的人</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美元，因为“</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美分刚好是十六进制的一美元”（</a:t>
            </a:r>
            <a:r>
              <a:rPr lang="en-US" altLang="zh-CN" sz="1200" b="0" i="0" kern="1200" dirty="0" smtClean="0">
                <a:solidFill>
                  <a:schemeClr val="tx1"/>
                </a:solidFill>
                <a:effectLst/>
                <a:latin typeface="Arial" charset="0"/>
                <a:ea typeface="+mn-ea"/>
                <a:cs typeface="+mn-cs"/>
              </a:rPr>
              <a:t>256 pennies is one hexadecimal dollar</a:t>
            </a:r>
            <a:r>
              <a:rPr lang="zh-CN" altLang="en-US" sz="1200" b="0" i="0" kern="1200" dirty="0" smtClean="0">
                <a:solidFill>
                  <a:schemeClr val="tx1"/>
                </a:solidFill>
                <a:effectLst/>
                <a:latin typeface="Arial" charset="0"/>
                <a:ea typeface="+mn-ea"/>
                <a:cs typeface="+mn-cs"/>
              </a:rPr>
              <a:t>）。高德纳可以算是一名标准的黑客，他最喜欢的</a:t>
            </a:r>
            <a:r>
              <a:rPr lang="zh-CN" altLang="en-US" sz="1200" b="0" i="0" u="sng" kern="1200" dirty="0" smtClean="0">
                <a:solidFill>
                  <a:schemeClr val="tx1"/>
                </a:solidFill>
                <a:effectLst/>
                <a:latin typeface="Arial" charset="0"/>
                <a:ea typeface="+mn-ea"/>
                <a:cs typeface="+mn-cs"/>
                <a:hlinkClick r:id="rId21"/>
              </a:rPr>
              <a:t>软件</a:t>
            </a:r>
            <a:r>
              <a:rPr lang="zh-CN" altLang="en-US" sz="1200" b="0" i="0" kern="1200" dirty="0" smtClean="0">
                <a:solidFill>
                  <a:schemeClr val="tx1"/>
                </a:solidFill>
                <a:effectLst/>
                <a:latin typeface="Arial" charset="0"/>
                <a:ea typeface="+mn-ea"/>
                <a:cs typeface="+mn-cs"/>
              </a:rPr>
              <a:t>是</a:t>
            </a:r>
            <a:r>
              <a:rPr lang="en-US" altLang="zh-CN" sz="1200" b="0" i="0" kern="1200" dirty="0" err="1" smtClean="0">
                <a:solidFill>
                  <a:schemeClr val="tx1"/>
                </a:solidFill>
                <a:effectLst/>
                <a:latin typeface="Arial" charset="0"/>
                <a:ea typeface="+mn-ea"/>
                <a:cs typeface="+mn-cs"/>
              </a:rPr>
              <a:t>Emacs</a:t>
            </a:r>
            <a:r>
              <a:rPr lang="zh-CN" altLang="en-US" sz="1200" b="0" i="0" kern="1200" dirty="0" smtClean="0">
                <a:solidFill>
                  <a:schemeClr val="tx1"/>
                </a:solidFill>
                <a:effectLst/>
                <a:latin typeface="Arial" charset="0"/>
                <a:ea typeface="+mn-ea"/>
                <a:cs typeface="+mn-cs"/>
              </a:rPr>
              <a:t>，并甚至还向作者</a:t>
            </a:r>
            <a:r>
              <a:rPr lang="en-US" altLang="zh-CN" sz="1200" b="0" i="0" kern="1200" dirty="0" smtClean="0">
                <a:solidFill>
                  <a:schemeClr val="tx1"/>
                </a:solidFill>
                <a:effectLst/>
                <a:latin typeface="Arial" charset="0"/>
                <a:ea typeface="+mn-ea"/>
                <a:cs typeface="+mn-cs"/>
              </a:rPr>
              <a:t>Richard Stallman</a:t>
            </a:r>
            <a:r>
              <a:rPr lang="zh-CN" altLang="en-US" sz="1200" b="0" i="0" kern="1200" dirty="0" smtClean="0">
                <a:solidFill>
                  <a:schemeClr val="tx1"/>
                </a:solidFill>
                <a:effectLst/>
                <a:latin typeface="Arial" charset="0"/>
                <a:ea typeface="+mn-ea"/>
                <a:cs typeface="+mn-cs"/>
              </a:rPr>
              <a:t>提交修补</a:t>
            </a:r>
            <a:r>
              <a:rPr lang="zh-CN" altLang="en-US" sz="1200" b="0" i="0" u="sng" kern="1200" dirty="0" smtClean="0">
                <a:solidFill>
                  <a:schemeClr val="tx1"/>
                </a:solidFill>
                <a:effectLst/>
                <a:latin typeface="Arial" charset="0"/>
                <a:ea typeface="+mn-ea"/>
                <a:cs typeface="+mn-cs"/>
                <a:hlinkClick r:id="rId22"/>
              </a:rPr>
              <a:t>补丁</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与大多数传统黑客一样，高德纳平日酷爱音乐。他一度还曾考虑报考音乐专业，在他的书房中放了一个特别定制的</a:t>
            </a:r>
            <a:r>
              <a:rPr lang="en-US" altLang="zh-CN" sz="1200" b="0" i="0" kern="1200" dirty="0" smtClean="0">
                <a:solidFill>
                  <a:schemeClr val="tx1"/>
                </a:solidFill>
                <a:effectLst/>
                <a:latin typeface="Arial" charset="0"/>
                <a:ea typeface="+mn-ea"/>
                <a:cs typeface="+mn-cs"/>
              </a:rPr>
              <a:t>84</a:t>
            </a:r>
            <a:r>
              <a:rPr lang="zh-CN" altLang="en-US" sz="1200" b="0" i="0" kern="1200" dirty="0" smtClean="0">
                <a:solidFill>
                  <a:schemeClr val="tx1"/>
                </a:solidFill>
                <a:effectLst/>
                <a:latin typeface="Arial" charset="0"/>
                <a:ea typeface="+mn-ea"/>
                <a:cs typeface="+mn-cs"/>
              </a:rPr>
              <a:t>管的管风琴。除此之外他也会吹萨克斯风和大号。</a:t>
            </a:r>
          </a:p>
          <a:p>
            <a:r>
              <a:rPr lang="zh-CN" altLang="en-US" sz="1200" b="0" i="0" kern="1200" dirty="0" smtClean="0">
                <a:solidFill>
                  <a:schemeClr val="tx1"/>
                </a:solidFill>
                <a:effectLst/>
                <a:latin typeface="Arial" charset="0"/>
                <a:ea typeface="+mn-ea"/>
                <a:cs typeface="+mn-cs"/>
              </a:rPr>
              <a:t>　　高德纳自</a:t>
            </a:r>
            <a:r>
              <a:rPr lang="en-US" altLang="zh-CN" sz="1200" b="0" i="0" kern="1200" dirty="0" smtClean="0">
                <a:solidFill>
                  <a:schemeClr val="tx1"/>
                </a:solidFill>
                <a:effectLst/>
                <a:latin typeface="Arial" charset="0"/>
                <a:ea typeface="+mn-ea"/>
                <a:cs typeface="+mn-cs"/>
              </a:rPr>
              <a:t>1990</a:t>
            </a:r>
            <a:r>
              <a:rPr lang="zh-CN" altLang="en-US" sz="1200" b="0" i="0" kern="1200" dirty="0" smtClean="0">
                <a:solidFill>
                  <a:schemeClr val="tx1"/>
                </a:solidFill>
                <a:effectLst/>
                <a:latin typeface="Arial" charset="0"/>
                <a:ea typeface="+mn-ea"/>
                <a:cs typeface="+mn-cs"/>
              </a:rPr>
              <a:t>年起就停止使用</a:t>
            </a:r>
            <a:r>
              <a:rPr lang="zh-CN" altLang="en-US" sz="1200" b="0" i="0" u="sng" kern="1200" dirty="0" smtClean="0">
                <a:solidFill>
                  <a:schemeClr val="tx1"/>
                </a:solidFill>
                <a:effectLst/>
                <a:latin typeface="Arial" charset="0"/>
                <a:ea typeface="+mn-ea"/>
                <a:cs typeface="+mn-cs"/>
                <a:hlinkClick r:id="rId23"/>
              </a:rPr>
              <a:t>电子邮件</a:t>
            </a:r>
            <a:r>
              <a:rPr lang="zh-CN" altLang="en-US" sz="1200" b="0" i="0" kern="1200" dirty="0" smtClean="0">
                <a:solidFill>
                  <a:schemeClr val="tx1"/>
                </a:solidFill>
                <a:effectLst/>
                <a:latin typeface="Arial" charset="0"/>
                <a:ea typeface="+mn-ea"/>
                <a:cs typeface="+mn-cs"/>
              </a:rPr>
              <a:t>以专心撰写余下的四卷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。该书自第三卷于二十世纪七十年代初版以来。时隔多年，第四卷于</a:t>
            </a:r>
            <a:r>
              <a:rPr lang="en-US" altLang="zh-CN" sz="1200" b="0" i="0" kern="1200" dirty="0" smtClean="0">
                <a:solidFill>
                  <a:schemeClr val="tx1"/>
                </a:solidFill>
                <a:effectLst/>
                <a:latin typeface="Arial" charset="0"/>
                <a:ea typeface="+mn-ea"/>
                <a:cs typeface="+mn-cs"/>
              </a:rPr>
              <a:t>2009</a:t>
            </a:r>
            <a:r>
              <a:rPr lang="zh-CN" altLang="en-US" sz="1200" b="0" i="0" kern="1200" dirty="0" smtClean="0">
                <a:solidFill>
                  <a:schemeClr val="tx1"/>
                </a:solidFill>
                <a:effectLst/>
                <a:latin typeface="Arial" charset="0"/>
                <a:ea typeface="+mn-ea"/>
                <a:cs typeface="+mn-cs"/>
              </a:rPr>
              <a:t>年出版，作者计划出版七卷。</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a:t>
            </a:r>
            <a:r>
              <a:rPr lang="en-US" altLang="zh-CN" sz="1200" b="1" i="0" kern="1200" dirty="0" smtClean="0">
                <a:solidFill>
                  <a:schemeClr val="tx1"/>
                </a:solidFill>
                <a:effectLst/>
                <a:latin typeface="Arial" charset="0"/>
                <a:ea typeface="+mn-ea"/>
                <a:cs typeface="+mn-cs"/>
              </a:rPr>
              <a:t>——</a:t>
            </a:r>
            <a:r>
              <a:rPr lang="zh-CN" altLang="en-US" sz="1200" b="1" i="0" kern="1200" dirty="0" smtClean="0">
                <a:solidFill>
                  <a:schemeClr val="tx1"/>
                </a:solidFill>
                <a:effectLst/>
                <a:latin typeface="Arial" charset="0"/>
                <a:ea typeface="+mn-ea"/>
                <a:cs typeface="+mn-cs"/>
              </a:rPr>
              <a:t>我就是上帝</a:t>
            </a:r>
          </a:p>
          <a:p>
            <a:r>
              <a:rPr lang="zh-CN" altLang="en-US" sz="1200" b="0" i="0" kern="1200" dirty="0" smtClean="0">
                <a:solidFill>
                  <a:schemeClr val="tx1"/>
                </a:solidFill>
                <a:effectLst/>
                <a:latin typeface="Arial" charset="0"/>
                <a:ea typeface="+mn-ea"/>
                <a:cs typeface="+mn-cs"/>
              </a:rPr>
              <a:t>　　</a:t>
            </a:r>
            <a:r>
              <a:rPr lang="zh-CN" altLang="en-US" sz="1200" b="0" i="0" u="sng" kern="1200" dirty="0" smtClean="0">
                <a:solidFill>
                  <a:schemeClr val="tx1"/>
                </a:solidFill>
                <a:effectLst/>
                <a:latin typeface="Arial" charset="0"/>
                <a:ea typeface="+mn-ea"/>
                <a:cs typeface="+mn-cs"/>
                <a:hlinkClick r:id="rId24"/>
              </a:rPr>
              <a:t>密尔沃基</a:t>
            </a:r>
            <a:r>
              <a:rPr lang="zh-CN" altLang="en-US" sz="1200" b="0" i="0" kern="1200" dirty="0" smtClean="0">
                <a:solidFill>
                  <a:schemeClr val="tx1"/>
                </a:solidFill>
                <a:effectLst/>
                <a:latin typeface="Arial" charset="0"/>
                <a:ea typeface="+mn-ea"/>
                <a:cs typeface="+mn-cs"/>
              </a:rPr>
              <a:t>市，是美国</a:t>
            </a:r>
            <a:r>
              <a:rPr lang="zh-CN" altLang="en-US" sz="1200" b="0" i="0" u="sng" kern="1200" dirty="0" smtClean="0">
                <a:solidFill>
                  <a:schemeClr val="tx1"/>
                </a:solidFill>
                <a:effectLst/>
                <a:latin typeface="Arial" charset="0"/>
                <a:ea typeface="+mn-ea"/>
                <a:cs typeface="+mn-cs"/>
                <a:hlinkClick r:id="rId25"/>
              </a:rPr>
              <a:t>威斯康辛州</a:t>
            </a:r>
            <a:r>
              <a:rPr lang="zh-CN" altLang="en-US" sz="1200" b="0" i="0" kern="1200" dirty="0" smtClean="0">
                <a:solidFill>
                  <a:schemeClr val="tx1"/>
                </a:solidFill>
                <a:effectLst/>
                <a:latin typeface="Arial" charset="0"/>
                <a:ea typeface="+mn-ea"/>
                <a:cs typeface="+mn-cs"/>
              </a:rPr>
              <a:t>最大的城市。</a:t>
            </a:r>
            <a:r>
              <a:rPr lang="en-US" altLang="zh-CN" sz="1200" b="0" i="0" kern="1200" dirty="0" smtClean="0">
                <a:solidFill>
                  <a:schemeClr val="tx1"/>
                </a:solidFill>
                <a:effectLst/>
                <a:latin typeface="Arial" charset="0"/>
                <a:ea typeface="+mn-ea"/>
                <a:cs typeface="+mn-cs"/>
              </a:rPr>
              <a:t>1938</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月</a:t>
            </a:r>
            <a:r>
              <a:rPr lang="en-US" altLang="zh-CN" sz="1200" b="0" i="0" kern="1200" dirty="0" smtClean="0">
                <a:solidFill>
                  <a:schemeClr val="tx1"/>
                </a:solidFill>
                <a:effectLst/>
                <a:latin typeface="Arial" charset="0"/>
                <a:ea typeface="+mn-ea"/>
                <a:cs typeface="+mn-cs"/>
              </a:rPr>
              <a:t>10</a:t>
            </a:r>
            <a:r>
              <a:rPr lang="zh-CN" altLang="en-US" sz="1200" b="0" i="0" kern="1200" dirty="0" smtClean="0">
                <a:solidFill>
                  <a:schemeClr val="tx1"/>
                </a:solidFill>
                <a:effectLst/>
                <a:latin typeface="Arial" charset="0"/>
                <a:ea typeface="+mn-ea"/>
                <a:cs typeface="+mn-cs"/>
              </a:rPr>
              <a:t>日，圣诞刚过不久，密尔沃基市民像往常一样平静地生活着。咖啡店里，有人在议论着</a:t>
            </a:r>
            <a:r>
              <a:rPr lang="zh-CN" altLang="en-US" sz="1200" b="0" i="0" u="sng" kern="1200" dirty="0" smtClean="0">
                <a:solidFill>
                  <a:schemeClr val="tx1"/>
                </a:solidFill>
                <a:effectLst/>
                <a:latin typeface="Arial" charset="0"/>
                <a:ea typeface="+mn-ea"/>
                <a:cs typeface="+mn-cs"/>
                <a:hlinkClick r:id="rId26"/>
              </a:rPr>
              <a:t>罗斯</a:t>
            </a:r>
            <a:r>
              <a:rPr lang="zh-CN" altLang="en-US" sz="1200" b="0" i="0" kern="1200" dirty="0" smtClean="0">
                <a:solidFill>
                  <a:schemeClr val="tx1"/>
                </a:solidFill>
                <a:effectLst/>
                <a:latin typeface="Arial" charset="0"/>
                <a:ea typeface="+mn-ea"/>
                <a:cs typeface="+mn-cs"/>
              </a:rPr>
              <a:t> 福总统的救市新政策，有人在议论着到底该不该限制公民持枪。而更多的人呢，则一边品尝着密尔沃基闻名全国的啤酒，一边听着广播里面的实时战况：侵华日军登 陆</a:t>
            </a:r>
            <a:r>
              <a:rPr lang="zh-CN" altLang="en-US" sz="1200" b="0" i="0" u="sng" kern="1200" dirty="0" smtClean="0">
                <a:solidFill>
                  <a:schemeClr val="tx1"/>
                </a:solidFill>
                <a:effectLst/>
                <a:latin typeface="Arial" charset="0"/>
                <a:ea typeface="+mn-ea"/>
                <a:cs typeface="+mn-cs"/>
                <a:hlinkClick r:id="rId27"/>
              </a:rPr>
              <a:t>青岛</a:t>
            </a:r>
            <a:r>
              <a:rPr lang="zh-CN" altLang="en-US" sz="1200" b="0" i="0" kern="1200" dirty="0" smtClean="0">
                <a:solidFill>
                  <a:schemeClr val="tx1"/>
                </a:solidFill>
                <a:effectLst/>
                <a:latin typeface="Arial" charset="0"/>
                <a:ea typeface="+mn-ea"/>
                <a:cs typeface="+mn-cs"/>
              </a:rPr>
              <a:t>了。谁也没有想到，这个平静的日子将载入这座城市的史册。这天，密尔沃基</a:t>
            </a:r>
            <a:r>
              <a:rPr lang="zh-CN" altLang="en-US" sz="1200" b="0" i="0" u="sng" kern="1200" dirty="0" smtClean="0">
                <a:solidFill>
                  <a:schemeClr val="tx1"/>
                </a:solidFill>
                <a:effectLst/>
                <a:latin typeface="Arial" charset="0"/>
                <a:ea typeface="+mn-ea"/>
                <a:cs typeface="+mn-cs"/>
                <a:hlinkClick r:id="rId28"/>
              </a:rPr>
              <a:t>路德</a:t>
            </a:r>
            <a:r>
              <a:rPr lang="zh-CN" altLang="en-US" sz="1200" b="0" i="0" kern="1200" dirty="0" smtClean="0">
                <a:solidFill>
                  <a:schemeClr val="tx1"/>
                </a:solidFill>
                <a:effectLst/>
                <a:latin typeface="Arial" charset="0"/>
                <a:ea typeface="+mn-ea"/>
                <a:cs typeface="+mn-cs"/>
              </a:rPr>
              <a:t>教会高中的一名印刷</a:t>
            </a:r>
            <a:r>
              <a:rPr lang="zh-CN" altLang="en-US" sz="1200" b="0" i="0" u="sng" kern="1200" dirty="0" smtClean="0">
                <a:solidFill>
                  <a:schemeClr val="tx1"/>
                </a:solidFill>
                <a:effectLst/>
                <a:latin typeface="Arial" charset="0"/>
                <a:ea typeface="+mn-ea"/>
                <a:cs typeface="+mn-cs"/>
                <a:hlinkClick r:id="rId29"/>
              </a:rPr>
              <a:t>管理员</a:t>
            </a:r>
            <a:r>
              <a:rPr lang="zh-CN" altLang="en-US" sz="1200" b="0" i="0" kern="1200" dirty="0" smtClean="0">
                <a:solidFill>
                  <a:schemeClr val="tx1"/>
                </a:solidFill>
                <a:effectLst/>
                <a:latin typeface="Arial" charset="0"/>
                <a:ea typeface="+mn-ea"/>
                <a:cs typeface="+mn-cs"/>
              </a:rPr>
              <a:t>，高兴地迎来了一个健康的儿子。他为儿子取了 一个响亮的名字，这个名字在不久的将来，成为了计算机编程艺术的旗帜：</a:t>
            </a:r>
            <a:r>
              <a:rPr lang="en-US" altLang="zh-CN" sz="1200" b="0" i="0" kern="1200" dirty="0" smtClean="0">
                <a:solidFill>
                  <a:schemeClr val="tx1"/>
                </a:solidFill>
                <a:effectLst/>
                <a:latin typeface="Arial" charset="0"/>
                <a:ea typeface="+mn-ea"/>
                <a:cs typeface="+mn-cs"/>
              </a:rPr>
              <a:t>Donald Ervin Knuth</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为了方便讲述，请各位读者允许我先剧透一件</a:t>
            </a:r>
            <a:r>
              <a:rPr lang="en-US" altLang="zh-CN" sz="1200" b="0" i="0" kern="1200" dirty="0" smtClean="0">
                <a:solidFill>
                  <a:schemeClr val="tx1"/>
                </a:solidFill>
                <a:effectLst/>
                <a:latin typeface="Arial" charset="0"/>
                <a:ea typeface="+mn-ea"/>
                <a:cs typeface="+mn-cs"/>
              </a:rPr>
              <a:t>39</a:t>
            </a:r>
            <a:r>
              <a:rPr lang="zh-CN" altLang="en-US" sz="1200" b="0" i="0" kern="1200" dirty="0" smtClean="0">
                <a:solidFill>
                  <a:schemeClr val="tx1"/>
                </a:solidFill>
                <a:effectLst/>
                <a:latin typeface="Arial" charset="0"/>
                <a:ea typeface="+mn-ea"/>
                <a:cs typeface="+mn-cs"/>
              </a:rPr>
              <a:t>年后的事儿。在</a:t>
            </a:r>
            <a:r>
              <a:rPr lang="en-US" altLang="zh-CN" sz="1200" b="0" i="0" kern="1200" dirty="0" smtClean="0">
                <a:solidFill>
                  <a:schemeClr val="tx1"/>
                </a:solidFill>
                <a:effectLst/>
                <a:latin typeface="Arial" charset="0"/>
                <a:ea typeface="+mn-ea"/>
                <a:cs typeface="+mn-cs"/>
              </a:rPr>
              <a:t>1977</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Knuth</a:t>
            </a:r>
            <a:r>
              <a:rPr lang="zh-CN" altLang="en-US" sz="1200" b="0" i="0" kern="1200" dirty="0" smtClean="0">
                <a:solidFill>
                  <a:schemeClr val="tx1"/>
                </a:solidFill>
                <a:effectLst/>
                <a:latin typeface="Arial" charset="0"/>
                <a:ea typeface="+mn-ea"/>
                <a:cs typeface="+mn-cs"/>
              </a:rPr>
              <a:t>造访</a:t>
            </a:r>
            <a:r>
              <a:rPr lang="zh-CN" altLang="en-US" sz="1200" b="0" i="0" u="sng" kern="1200" dirty="0" smtClean="0">
                <a:solidFill>
                  <a:schemeClr val="tx1"/>
                </a:solidFill>
                <a:effectLst/>
                <a:latin typeface="Arial" charset="0"/>
                <a:ea typeface="+mn-ea"/>
                <a:cs typeface="+mn-cs"/>
                <a:hlinkClick r:id="rId30"/>
              </a:rPr>
              <a:t>中国</a:t>
            </a:r>
            <a:r>
              <a:rPr lang="zh-CN" altLang="en-US" sz="1200" b="0" i="0" kern="1200" dirty="0" smtClean="0">
                <a:solidFill>
                  <a:schemeClr val="tx1"/>
                </a:solidFill>
                <a:effectLst/>
                <a:latin typeface="Arial" charset="0"/>
                <a:ea typeface="+mn-ea"/>
                <a:cs typeface="+mn-cs"/>
              </a:rPr>
              <a:t>前夕，姚期智的夫人为他取了一个中文名字：</a:t>
            </a:r>
            <a:r>
              <a:rPr lang="zh-CN" altLang="en-US" sz="1200" b="0" i="0" u="sng" kern="1200" dirty="0" smtClean="0">
                <a:solidFill>
                  <a:schemeClr val="tx1"/>
                </a:solidFill>
                <a:effectLst/>
                <a:latin typeface="Arial" charset="0"/>
                <a:ea typeface="+mn-ea"/>
                <a:cs typeface="+mn-cs"/>
                <a:hlinkClick r:id="rId31"/>
              </a:rPr>
              <a:t>高德</a:t>
            </a:r>
            <a:r>
              <a:rPr lang="zh-CN" altLang="en-US" sz="1200" b="0" i="0" kern="1200" dirty="0" smtClean="0">
                <a:solidFill>
                  <a:schemeClr val="tx1"/>
                </a:solidFill>
                <a:effectLst/>
                <a:latin typeface="Arial" charset="0"/>
                <a:ea typeface="+mn-ea"/>
                <a:cs typeface="+mn-cs"/>
              </a:rPr>
              <a:t>纳。在下面的故事里，我们就使用这个名字来称呼他。</a:t>
            </a:r>
          </a:p>
          <a:p>
            <a:r>
              <a:rPr lang="zh-CN" altLang="en-US" sz="1200" b="0" i="0" kern="1200" dirty="0" smtClean="0">
                <a:solidFill>
                  <a:schemeClr val="tx1"/>
                </a:solidFill>
                <a:effectLst/>
                <a:latin typeface="Arial" charset="0"/>
                <a:ea typeface="+mn-ea"/>
                <a:cs typeface="+mn-cs"/>
              </a:rPr>
              <a:t>　　高德纳天资聪颖，他的超凡智力在</a:t>
            </a:r>
            <a:r>
              <a:rPr lang="en-US" altLang="zh-CN" sz="1200" b="0" i="0" kern="1200" dirty="0" smtClean="0">
                <a:solidFill>
                  <a:schemeClr val="tx1"/>
                </a:solidFill>
                <a:effectLst/>
                <a:latin typeface="Arial" charset="0"/>
                <a:ea typeface="+mn-ea"/>
                <a:cs typeface="+mn-cs"/>
              </a:rPr>
              <a:t>8</a:t>
            </a:r>
            <a:r>
              <a:rPr lang="zh-CN" altLang="en-US" sz="1200" b="0" i="0" kern="1200" dirty="0" smtClean="0">
                <a:solidFill>
                  <a:schemeClr val="tx1"/>
                </a:solidFill>
                <a:effectLst/>
                <a:latin typeface="Arial" charset="0"/>
                <a:ea typeface="+mn-ea"/>
                <a:cs typeface="+mn-cs"/>
              </a:rPr>
              <a:t>岁时就显示出来了。当时，一家糖果商在孩子们当中举办了一项有趣的比赛，要求用“</a:t>
            </a:r>
            <a:r>
              <a:rPr lang="en-US" altLang="zh-CN" sz="1200" b="0" i="0" kern="1200" dirty="0" smtClean="0">
                <a:solidFill>
                  <a:schemeClr val="tx1"/>
                </a:solidFill>
                <a:effectLst/>
                <a:latin typeface="Arial" charset="0"/>
                <a:ea typeface="+mn-ea"/>
                <a:cs typeface="+mn-cs"/>
              </a:rPr>
              <a:t>Ziegler’s Giant Bar”</a:t>
            </a:r>
            <a:r>
              <a:rPr lang="zh-CN" altLang="en-US" sz="1200" b="0" i="0" kern="1200" dirty="0" smtClean="0">
                <a:solidFill>
                  <a:schemeClr val="tx1"/>
                </a:solidFill>
                <a:effectLst/>
                <a:latin typeface="Arial" charset="0"/>
                <a:ea typeface="+mn-ea"/>
                <a:cs typeface="+mn-cs"/>
              </a:rPr>
              <a:t>里面的字母，写出尽可能多的单词。裁判事先准备了一份</a:t>
            </a:r>
            <a:r>
              <a:rPr lang="en-US" altLang="zh-CN" sz="1200" b="0" i="0" kern="1200" dirty="0" smtClean="0">
                <a:solidFill>
                  <a:schemeClr val="tx1"/>
                </a:solidFill>
                <a:effectLst/>
                <a:latin typeface="Arial" charset="0"/>
                <a:ea typeface="+mn-ea"/>
                <a:cs typeface="+mn-cs"/>
              </a:rPr>
              <a:t>2500</a:t>
            </a:r>
            <a:r>
              <a:rPr lang="zh-CN" altLang="en-US" sz="1200" b="0" i="0" kern="1200" dirty="0" smtClean="0">
                <a:solidFill>
                  <a:schemeClr val="tx1"/>
                </a:solidFill>
                <a:effectLst/>
                <a:latin typeface="Arial" charset="0"/>
                <a:ea typeface="+mn-ea"/>
                <a:cs typeface="+mn-cs"/>
              </a:rPr>
              <a:t>个单词的列表，可他却远远低估了小选手的能力，高德纳令人惊讶写出了</a:t>
            </a:r>
            <a:r>
              <a:rPr lang="en-US" altLang="zh-CN" sz="1200" b="0" i="0" kern="1200" dirty="0" smtClean="0">
                <a:solidFill>
                  <a:schemeClr val="tx1"/>
                </a:solidFill>
                <a:effectLst/>
                <a:latin typeface="Arial" charset="0"/>
                <a:ea typeface="+mn-ea"/>
                <a:cs typeface="+mn-cs"/>
              </a:rPr>
              <a:t>4500</a:t>
            </a:r>
            <a:r>
              <a:rPr lang="zh-CN" altLang="en-US" sz="1200" b="0" i="0" kern="1200" dirty="0" smtClean="0">
                <a:solidFill>
                  <a:schemeClr val="tx1"/>
                </a:solidFill>
                <a:effectLst/>
                <a:latin typeface="Arial" charset="0"/>
                <a:ea typeface="+mn-ea"/>
                <a:cs typeface="+mn-cs"/>
              </a:rPr>
              <a:t>多个单 词，毫无疑问地获得了冠军。他为学校赢得了一台电视机，还为每个同学赢得了一只棒棒糖，他的赛后感言是，我还能写出更多。</a:t>
            </a:r>
          </a:p>
          <a:p>
            <a:r>
              <a:rPr lang="zh-CN" altLang="en-US" sz="1200" b="0" i="0" kern="1200" dirty="0" smtClean="0">
                <a:solidFill>
                  <a:schemeClr val="tx1"/>
                </a:solidFill>
                <a:effectLst/>
                <a:latin typeface="Arial" charset="0"/>
                <a:ea typeface="+mn-ea"/>
                <a:cs typeface="+mn-cs"/>
              </a:rPr>
              <a:t>　　高德纳的高中就读于他父亲所在的路德教会高中，在这期间，他发表了此生第一篇</a:t>
            </a:r>
            <a:r>
              <a:rPr lang="zh-CN" altLang="en-US" sz="1200" b="0" i="0" u="sng" kern="1200" dirty="0" smtClean="0">
                <a:solidFill>
                  <a:schemeClr val="tx1"/>
                </a:solidFill>
                <a:effectLst/>
                <a:latin typeface="Arial" charset="0"/>
                <a:ea typeface="+mn-ea"/>
                <a:cs typeface="+mn-cs"/>
                <a:hlinkClick r:id="rId32"/>
              </a:rPr>
              <a:t>学术文章</a:t>
            </a:r>
            <a:r>
              <a:rPr lang="zh-CN" altLang="en-US" sz="1200" b="0" i="0" kern="1200" dirty="0" smtClean="0">
                <a:solidFill>
                  <a:schemeClr val="tx1"/>
                </a:solidFill>
                <a:effectLst/>
                <a:latin typeface="Arial" charset="0"/>
                <a:ea typeface="+mn-ea"/>
                <a:cs typeface="+mn-cs"/>
              </a:rPr>
              <a:t>。尽管如此，但这个充满了才华和个性的年轻小伙，并没有把心思 放在科学上，他的主业是音乐和作曲。他的老师，甚至包括他自己，十分怀疑他将来进入大学后，是否能够顺利学习数学。这种想法给高德纳造成了不小的自卑，尽 管他的平均分是学校历史上最高的。不过有句话说，真正的天才是</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的灵感加上</a:t>
            </a:r>
            <a:r>
              <a:rPr lang="en-US" altLang="zh-CN" sz="1200" b="0" i="0" kern="1200" dirty="0" smtClean="0">
                <a:solidFill>
                  <a:schemeClr val="tx1"/>
                </a:solidFill>
                <a:effectLst/>
                <a:latin typeface="Arial" charset="0"/>
                <a:ea typeface="+mn-ea"/>
                <a:cs typeface="+mn-cs"/>
              </a:rPr>
              <a:t>99%</a:t>
            </a:r>
            <a:r>
              <a:rPr lang="zh-CN" altLang="en-US" sz="1200" b="0" i="0" kern="1200" dirty="0" smtClean="0">
                <a:solidFill>
                  <a:schemeClr val="tx1"/>
                </a:solidFill>
                <a:effectLst/>
                <a:latin typeface="Arial" charset="0"/>
                <a:ea typeface="+mn-ea"/>
                <a:cs typeface="+mn-cs"/>
              </a:rPr>
              <a:t>的汗水，这话用在高德纳身上毫不夸张，</a:t>
            </a:r>
            <a:r>
              <a:rPr lang="en-US" altLang="zh-CN" sz="1200" b="0" i="0" kern="1200" dirty="0" smtClean="0">
                <a:solidFill>
                  <a:schemeClr val="tx1"/>
                </a:solidFill>
                <a:effectLst/>
                <a:latin typeface="Arial" charset="0"/>
                <a:ea typeface="+mn-ea"/>
                <a:cs typeface="+mn-cs"/>
              </a:rPr>
              <a:t>18</a:t>
            </a:r>
            <a:r>
              <a:rPr lang="zh-CN" altLang="en-US" sz="1200" b="0" i="0" kern="1200" dirty="0" smtClean="0">
                <a:solidFill>
                  <a:schemeClr val="tx1"/>
                </a:solidFill>
                <a:effectLst/>
                <a:latin typeface="Arial" charset="0"/>
                <a:ea typeface="+mn-ea"/>
                <a:cs typeface="+mn-cs"/>
              </a:rPr>
              <a:t>岁的他，在进入大学之后，丝 毫没有向数学屈服，而是花费无数的课余时间，大量练习数学难题，这种努力的劲头再加上他的天份，使他很快就在数学方面超过了其他同学。其实我们与其关注一 些科学家们不可模仿的机会和天赋，莫不如更关注他们如何面对困难和挫折。高德纳告诉我们，没有什么过不去的坎儿，方法就是抓紧时间干活。</a:t>
            </a:r>
          </a:p>
          <a:p>
            <a:r>
              <a:rPr lang="zh-CN" altLang="en-US" sz="1200" b="0" i="0" kern="1200" dirty="0" smtClean="0">
                <a:solidFill>
                  <a:schemeClr val="tx1"/>
                </a:solidFill>
                <a:effectLst/>
                <a:latin typeface="Arial" charset="0"/>
                <a:ea typeface="+mn-ea"/>
                <a:cs typeface="+mn-cs"/>
              </a:rPr>
              <a:t>　　高德纳就读的大学是</a:t>
            </a:r>
            <a:r>
              <a:rPr lang="zh-CN" altLang="en-US" sz="1200" b="0" i="0" u="sng" kern="1200" dirty="0" smtClean="0">
                <a:solidFill>
                  <a:schemeClr val="tx1"/>
                </a:solidFill>
                <a:effectLst/>
                <a:latin typeface="Arial" charset="0"/>
                <a:ea typeface="+mn-ea"/>
                <a:cs typeface="+mn-cs"/>
                <a:hlinkClick r:id="rId33"/>
              </a:rPr>
              <a:t>凯斯</a:t>
            </a:r>
            <a:r>
              <a:rPr lang="zh-CN" altLang="en-US" sz="1200" b="0" i="0" kern="1200" dirty="0" smtClean="0">
                <a:solidFill>
                  <a:schemeClr val="tx1"/>
                </a:solidFill>
                <a:effectLst/>
                <a:latin typeface="Arial" charset="0"/>
                <a:ea typeface="+mn-ea"/>
                <a:cs typeface="+mn-cs"/>
              </a:rPr>
              <a:t>理工学院，在这里他接触了</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计算机，这导致高德纳的</a:t>
            </a:r>
            <a:r>
              <a:rPr lang="zh-CN" altLang="en-US" sz="1200" b="0" i="0" u="sng" kern="1200" dirty="0" smtClean="0">
                <a:solidFill>
                  <a:schemeClr val="tx1"/>
                </a:solidFill>
                <a:effectLst/>
                <a:latin typeface="Arial" charset="0"/>
                <a:ea typeface="+mn-ea"/>
                <a:cs typeface="+mn-cs"/>
                <a:hlinkClick r:id="rId34"/>
              </a:rPr>
              <a:t>音乐家</a:t>
            </a:r>
            <a:r>
              <a:rPr lang="zh-CN" altLang="en-US" sz="1200" b="0" i="0" kern="1200" dirty="0" smtClean="0">
                <a:solidFill>
                  <a:schemeClr val="tx1"/>
                </a:solidFill>
                <a:effectLst/>
                <a:latin typeface="Arial" charset="0"/>
                <a:ea typeface="+mn-ea"/>
                <a:cs typeface="+mn-cs"/>
              </a:rPr>
              <a:t>梦想一去不复返，科学天赋终于重新占领了他的心扉。 </a:t>
            </a:r>
            <a:r>
              <a:rPr lang="en-US" altLang="zh-CN" sz="1200" b="0" i="0" kern="1200" dirty="0" smtClean="0">
                <a:solidFill>
                  <a:schemeClr val="tx1"/>
                </a:solidFill>
                <a:effectLst/>
                <a:latin typeface="Arial" charset="0"/>
                <a:ea typeface="+mn-ea"/>
                <a:cs typeface="+mn-cs"/>
              </a:rPr>
              <a:t>1956</a:t>
            </a:r>
            <a:r>
              <a:rPr lang="zh-CN" altLang="en-US" sz="1200" b="0" i="0" kern="1200" dirty="0" smtClean="0">
                <a:solidFill>
                  <a:schemeClr val="tx1"/>
                </a:solidFill>
                <a:effectLst/>
                <a:latin typeface="Arial" charset="0"/>
                <a:ea typeface="+mn-ea"/>
                <a:cs typeface="+mn-cs"/>
              </a:rPr>
              <a:t>年，在他第一次使用</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之后，他就躇踌满志地相信，说明书上介绍的程序，一定比不上他自己编写的。于是高德纳开始学习编程，他的第一个程 序是因数分解，不久之后，高德纳就对编程有了许多体会。当时高德纳还兼职管理学校的篮球队，于是他编写了一个程序，能够自动评估每名球员的价值，令球队的 教练非常欣赏。这件事还吸引了</a:t>
            </a:r>
            <a:r>
              <a:rPr lang="en-US" altLang="zh-CN" sz="1200" b="0" i="0" kern="1200" dirty="0" smtClean="0">
                <a:solidFill>
                  <a:schemeClr val="tx1"/>
                </a:solidFill>
                <a:effectLst/>
                <a:latin typeface="Arial" charset="0"/>
                <a:ea typeface="+mn-ea"/>
                <a:cs typeface="+mn-cs"/>
              </a:rPr>
              <a:t>CBS</a:t>
            </a:r>
            <a:r>
              <a:rPr lang="zh-CN" altLang="en-US" sz="1200" b="0" i="0" kern="1200" dirty="0" smtClean="0">
                <a:solidFill>
                  <a:schemeClr val="tx1"/>
                </a:solidFill>
                <a:effectLst/>
                <a:latin typeface="Arial" charset="0"/>
                <a:ea typeface="+mn-ea"/>
                <a:cs typeface="+mn-cs"/>
              </a:rPr>
              <a:t>电视台的报道，后来高德纳、球队教练和</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的一张合影，还被印到了</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的宣传册上。</a:t>
            </a:r>
            <a:r>
              <a:rPr lang="en-US" altLang="zh-CN" sz="1200" b="0" i="0" kern="1200" dirty="0" smtClean="0">
                <a:solidFill>
                  <a:schemeClr val="tx1"/>
                </a:solidFill>
                <a:effectLst/>
                <a:latin typeface="Arial" charset="0"/>
                <a:ea typeface="+mn-ea"/>
                <a:cs typeface="+mn-cs"/>
              </a:rPr>
              <a:t>1960</a:t>
            </a:r>
            <a:r>
              <a:rPr lang="zh-CN" altLang="en-US" sz="1200" b="0" i="0" kern="1200" dirty="0" smtClean="0">
                <a:solidFill>
                  <a:schemeClr val="tx1"/>
                </a:solidFill>
                <a:effectLst/>
                <a:latin typeface="Arial" charset="0"/>
                <a:ea typeface="+mn-ea"/>
                <a:cs typeface="+mn-cs"/>
              </a:rPr>
              <a:t>年，高德 纳以公认出色的成就，打破了学校的惯例，同时获得了学士和硕士两个学位，大家来做个减法吧，算算高德纳此时年岁几何。</a:t>
            </a:r>
          </a:p>
          <a:p>
            <a:r>
              <a:rPr lang="zh-CN" altLang="en-US" sz="1200" b="0" i="0" kern="1200" dirty="0" smtClean="0">
                <a:solidFill>
                  <a:schemeClr val="tx1"/>
                </a:solidFill>
                <a:effectLst/>
                <a:latin typeface="Arial" charset="0"/>
                <a:ea typeface="+mn-ea"/>
                <a:cs typeface="+mn-cs"/>
              </a:rPr>
              <a:t>　　随后，高德纳从五大湖区，来到了美国西南岸，进入</a:t>
            </a:r>
            <a:r>
              <a:rPr lang="zh-CN" altLang="en-US" sz="1200" b="0" i="0" u="sng" kern="1200" dirty="0" smtClean="0">
                <a:solidFill>
                  <a:schemeClr val="tx1"/>
                </a:solidFill>
                <a:effectLst/>
                <a:latin typeface="Arial" charset="0"/>
                <a:ea typeface="+mn-ea"/>
                <a:cs typeface="+mn-cs"/>
                <a:hlinkClick r:id="rId35"/>
              </a:rPr>
              <a:t>伯克利</a:t>
            </a:r>
            <a:r>
              <a:rPr lang="zh-CN" altLang="en-US" sz="1200" b="0" i="0" kern="1200" dirty="0" smtClean="0">
                <a:solidFill>
                  <a:schemeClr val="tx1"/>
                </a:solidFill>
                <a:effectLst/>
                <a:latin typeface="Arial" charset="0"/>
                <a:ea typeface="+mn-ea"/>
                <a:cs typeface="+mn-cs"/>
              </a:rPr>
              <a:t>攻读数学博士学位。在此期间，他的编程生涯也正式开始了，他对外提供软件服务，为各种不同机 器设计各种稀奇古怪的编译器，曾经一个程序卖到</a:t>
            </a:r>
            <a:r>
              <a:rPr lang="en-US" altLang="zh-CN" sz="1200" b="0" i="0" kern="1200" dirty="0" smtClean="0">
                <a:solidFill>
                  <a:schemeClr val="tx1"/>
                </a:solidFill>
                <a:effectLst/>
                <a:latin typeface="Arial" charset="0"/>
                <a:ea typeface="+mn-ea"/>
                <a:cs typeface="+mn-cs"/>
              </a:rPr>
              <a:t>5000</a:t>
            </a:r>
            <a:r>
              <a:rPr lang="zh-CN" altLang="en-US" sz="1200" b="0" i="0" kern="1200" dirty="0" smtClean="0">
                <a:solidFill>
                  <a:schemeClr val="tx1"/>
                </a:solidFill>
                <a:effectLst/>
                <a:latin typeface="Arial" charset="0"/>
                <a:ea typeface="+mn-ea"/>
                <a:cs typeface="+mn-cs"/>
              </a:rPr>
              <a:t>美元。最值得一提的，就是他对</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编译器提出的测试方法。不知道大家是否还记得 </a:t>
            </a:r>
            <a:r>
              <a:rPr lang="en-US" altLang="zh-CN" sz="1200" b="0" i="0" kern="1200" dirty="0" smtClean="0">
                <a:solidFill>
                  <a:schemeClr val="tx1"/>
                </a:solidFill>
                <a:effectLst/>
                <a:latin typeface="Arial" charset="0"/>
                <a:ea typeface="+mn-ea"/>
                <a:cs typeface="+mn-cs"/>
              </a:rPr>
              <a:t>ALGOL</a:t>
            </a:r>
            <a:r>
              <a:rPr lang="zh-CN" altLang="en-US" sz="1200" b="0" i="0" kern="1200" dirty="0" smtClean="0">
                <a:solidFill>
                  <a:schemeClr val="tx1"/>
                </a:solidFill>
                <a:effectLst/>
                <a:latin typeface="Arial" charset="0"/>
                <a:ea typeface="+mn-ea"/>
                <a:cs typeface="+mn-cs"/>
              </a:rPr>
              <a:t>，这盏批量生产</a:t>
            </a:r>
            <a:r>
              <a:rPr lang="zh-CN" altLang="en-US" sz="1200" b="0" i="0" u="sng" kern="1200" dirty="0" smtClean="0">
                <a:solidFill>
                  <a:schemeClr val="tx1"/>
                </a:solidFill>
                <a:effectLst/>
                <a:latin typeface="Arial" charset="0"/>
                <a:ea typeface="+mn-ea"/>
                <a:cs typeface="+mn-cs"/>
                <a:hlinkClick r:id="rId36"/>
              </a:rPr>
              <a:t>图灵</a:t>
            </a:r>
            <a:r>
              <a:rPr lang="zh-CN" altLang="en-US" sz="1200" b="0" i="0" kern="1200" dirty="0" smtClean="0">
                <a:solidFill>
                  <a:schemeClr val="tx1"/>
                </a:solidFill>
                <a:effectLst/>
                <a:latin typeface="Arial" charset="0"/>
                <a:ea typeface="+mn-ea"/>
                <a:cs typeface="+mn-cs"/>
              </a:rPr>
              <a:t>奖的阿拉丁神灯。当时我们介绍过，</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的设计目标要求支持递归，而在设计编译器时，对递归的处理是很复杂的，所以 经常会因为编译器不成熟而出故障。高德纳编写了一段非常简单的测试程序，江湖人称“</a:t>
            </a:r>
            <a:r>
              <a:rPr lang="en-US" altLang="zh-CN" sz="1200" b="0" i="0" kern="1200" dirty="0" smtClean="0">
                <a:solidFill>
                  <a:schemeClr val="tx1"/>
                </a:solidFill>
                <a:effectLst/>
                <a:latin typeface="Arial" charset="0"/>
                <a:ea typeface="+mn-ea"/>
                <a:cs typeface="+mn-cs"/>
              </a:rPr>
              <a:t>Man or boy test”</a:t>
            </a:r>
            <a:r>
              <a:rPr lang="zh-CN" altLang="en-US" sz="1200" b="0" i="0" kern="1200" dirty="0" smtClean="0">
                <a:solidFill>
                  <a:schemeClr val="tx1"/>
                </a:solidFill>
                <a:effectLst/>
                <a:latin typeface="Arial" charset="0"/>
                <a:ea typeface="+mn-ea"/>
                <a:cs typeface="+mn-cs"/>
              </a:rPr>
              <a:t>，俗名“是男人就得</a:t>
            </a:r>
            <a:r>
              <a:rPr lang="en-US" altLang="zh-CN" sz="1200" b="0" i="0" kern="1200" dirty="0" smtClean="0">
                <a:solidFill>
                  <a:schemeClr val="tx1"/>
                </a:solidFill>
                <a:effectLst/>
                <a:latin typeface="Arial" charset="0"/>
                <a:ea typeface="+mn-ea"/>
                <a:cs typeface="+mn-cs"/>
              </a:rPr>
              <a:t>-67”</a:t>
            </a:r>
            <a:r>
              <a:rPr lang="zh-CN" altLang="en-US" sz="1200" b="0" i="0" kern="1200" dirty="0" smtClean="0">
                <a:solidFill>
                  <a:schemeClr val="tx1"/>
                </a:solidFill>
                <a:effectLst/>
                <a:latin typeface="Arial" charset="0"/>
                <a:ea typeface="+mn-ea"/>
                <a:cs typeface="+mn-cs"/>
              </a:rPr>
              <a:t>。高德纳说，只要用</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编译器来编译我的这段程序，如果运行结果等于</a:t>
            </a:r>
            <a:r>
              <a:rPr lang="en-US" altLang="zh-CN" sz="1200" b="0" i="0" kern="1200" dirty="0" smtClean="0">
                <a:solidFill>
                  <a:schemeClr val="tx1"/>
                </a:solidFill>
                <a:effectLst/>
                <a:latin typeface="Arial" charset="0"/>
                <a:ea typeface="+mn-ea"/>
                <a:cs typeface="+mn-cs"/>
              </a:rPr>
              <a:t>-67</a:t>
            </a:r>
            <a:r>
              <a:rPr lang="zh-CN" altLang="en-US" sz="1200" b="0" i="0" kern="1200" dirty="0" smtClean="0">
                <a:solidFill>
                  <a:schemeClr val="tx1"/>
                </a:solidFill>
                <a:effectLst/>
                <a:latin typeface="Arial" charset="0"/>
                <a:ea typeface="+mn-ea"/>
                <a:cs typeface="+mn-cs"/>
              </a:rPr>
              <a:t>，就说明这个编译器是纯爷们 儿，否则就只能算小男孩。</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25</a:t>
            </a:r>
            <a:r>
              <a:rPr lang="zh-CN" altLang="en-US" sz="1200" b="0" i="0" kern="1200" dirty="0" smtClean="0">
                <a:solidFill>
                  <a:schemeClr val="tx1"/>
                </a:solidFill>
                <a:effectLst/>
                <a:latin typeface="Arial" charset="0"/>
                <a:ea typeface="+mn-ea"/>
                <a:cs typeface="+mn-cs"/>
              </a:rPr>
              <a:t>岁的高德纳顺利拿到了博士学位，并留在伯克利任教。在毕业前一年，虽然还是研究生，但高德纳已经因为设计编译器而响誉计算机行业。 于是著名的</a:t>
            </a:r>
            <a:r>
              <a:rPr lang="en-US" altLang="zh-CN" sz="1200" b="0" i="0" kern="1200" dirty="0" smtClean="0">
                <a:solidFill>
                  <a:schemeClr val="tx1"/>
                </a:solidFill>
                <a:effectLst/>
                <a:latin typeface="Arial" charset="0"/>
                <a:ea typeface="+mn-ea"/>
                <a:cs typeface="+mn-cs"/>
              </a:rPr>
              <a:t>Addison-Wesley</a:t>
            </a:r>
            <a:r>
              <a:rPr lang="zh-CN" altLang="en-US" sz="1200" b="0" i="0" kern="1200" dirty="0" smtClean="0">
                <a:solidFill>
                  <a:schemeClr val="tx1"/>
                </a:solidFill>
                <a:effectLst/>
                <a:latin typeface="Arial" charset="0"/>
                <a:ea typeface="+mn-ea"/>
                <a:cs typeface="+mn-cs"/>
              </a:rPr>
              <a:t>出版社与他约稿，请他写一本关于编译器和程序设计方面的书。这本来是很平常的一件事，但您看看高德纳是何许人也， 不久之后，他简直把这件事做成了一件计算机科学史上的奇观。</a:t>
            </a:r>
            <a:r>
              <a:rPr lang="en-US" altLang="zh-CN" sz="1200" b="0" i="0" kern="1200" dirty="0" smtClean="0">
                <a:solidFill>
                  <a:schemeClr val="tx1"/>
                </a:solidFill>
                <a:effectLst/>
                <a:latin typeface="Arial" charset="0"/>
                <a:ea typeface="+mn-ea"/>
                <a:cs typeface="+mn-cs"/>
              </a:rPr>
              <a:t>1962</a:t>
            </a:r>
            <a:r>
              <a:rPr lang="zh-CN" altLang="en-US" sz="1200" b="0" i="0" kern="1200" dirty="0" smtClean="0">
                <a:solidFill>
                  <a:schemeClr val="tx1"/>
                </a:solidFill>
                <a:effectLst/>
                <a:latin typeface="Arial" charset="0"/>
                <a:ea typeface="+mn-ea"/>
                <a:cs typeface="+mn-cs"/>
              </a:rPr>
              <a:t>年约的稿，高德纳一直写到</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年还没交，在此期间他又是毕业，又是教书，终于人家 出版社急了。编辑找到高德纳，说这都四年了你写了多少啊，高德纳说，才写</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页手稿。编辑大囧，忙问都</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页了你怎么还不交，高德纳答曰，急啥， 我还没写到正题呢。编辑彻底雷住了，说那你出个多卷本吧</a:t>
            </a:r>
            <a:r>
              <a:rPr lang="en-US" altLang="zh-CN"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，就这么诞生了。</a:t>
            </a:r>
          </a:p>
          <a:p>
            <a:r>
              <a:rPr lang="zh-CN" altLang="en-US" sz="1200" b="0" i="0" kern="1200" dirty="0" smtClean="0">
                <a:solidFill>
                  <a:schemeClr val="tx1"/>
                </a:solidFill>
                <a:effectLst/>
                <a:latin typeface="Arial" charset="0"/>
                <a:ea typeface="+mn-ea"/>
                <a:cs typeface="+mn-cs"/>
              </a:rPr>
              <a:t>　　把一件平常的事做到人间极致，这就是高德纳。他不是故弄玄虚，他的心里攒着一股劲儿，要写出一部与</a:t>
            </a:r>
            <a:r>
              <a:rPr lang="zh-CN" altLang="en-US" sz="1200" b="0" i="0" u="sng" kern="1200" dirty="0" smtClean="0">
                <a:solidFill>
                  <a:schemeClr val="tx1"/>
                </a:solidFill>
                <a:effectLst/>
                <a:latin typeface="Arial" charset="0"/>
                <a:ea typeface="+mn-ea"/>
                <a:cs typeface="+mn-cs"/>
                <a:hlinkClick r:id="rId37"/>
              </a:rPr>
              <a:t>牛顿</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自然哲学的数学原理</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相媲美的传世巨著。 他一开始计划了六卷，后来觉得这个数字不怎么好，又改成了七卷。</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，江湖人称</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）的第一卷正式出版了。这一卷的标题叫</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基本算法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，但难度却并不低。比尔</a:t>
            </a:r>
            <a:r>
              <a:rPr lang="zh-CN" altLang="en-US" sz="1200" b="0" i="0" u="sng" kern="1200" dirty="0" smtClean="0">
                <a:solidFill>
                  <a:schemeClr val="tx1"/>
                </a:solidFill>
                <a:effectLst/>
                <a:latin typeface="Arial" charset="0"/>
                <a:ea typeface="+mn-ea"/>
                <a:cs typeface="+mn-cs"/>
                <a:hlinkClick r:id="rId38"/>
              </a:rPr>
              <a:t>盖茨</a:t>
            </a:r>
            <a:r>
              <a:rPr lang="zh-CN" altLang="en-US" sz="1200" b="0" i="0" kern="1200" dirty="0" smtClean="0">
                <a:solidFill>
                  <a:schemeClr val="tx1"/>
                </a:solidFill>
                <a:effectLst/>
                <a:latin typeface="Arial" charset="0"/>
                <a:ea typeface="+mn-ea"/>
                <a:cs typeface="+mn-cs"/>
              </a:rPr>
              <a:t>曾经花了几个月的时间读完这一 卷，并且做了大量的练习，然后他说，如果你想成为一个优秀的程序员，那就去读这个</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基本算法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吧，确保自己能够解决里面的每一个问题。然而，高德纳本人的 说法却比盖茨犀利多了：要是看不懂，就别当程序员。</a:t>
            </a:r>
          </a:p>
          <a:p>
            <a:r>
              <a:rPr lang="zh-CN" altLang="en-US" sz="1200" b="0" i="0" kern="1200" dirty="0" smtClean="0">
                <a:solidFill>
                  <a:schemeClr val="tx1"/>
                </a:solidFill>
                <a:effectLst/>
                <a:latin typeface="Arial" charset="0"/>
                <a:ea typeface="+mn-ea"/>
                <a:cs typeface="+mn-cs"/>
              </a:rPr>
              <a:t>　　就在这同一年，高德纳跳槽到斯坦福大学，并当上了教授，一边带博士，一边继续写书。一年后，</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第二卷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半数值算法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正式出版，又过了三年， 也就是</a:t>
            </a:r>
            <a:r>
              <a:rPr lang="en-US" altLang="zh-CN" sz="1200" b="0" i="0" kern="1200" dirty="0" smtClean="0">
                <a:solidFill>
                  <a:schemeClr val="tx1"/>
                </a:solidFill>
                <a:effectLst/>
                <a:latin typeface="Arial" charset="0"/>
                <a:ea typeface="+mn-ea"/>
                <a:cs typeface="+mn-cs"/>
              </a:rPr>
              <a:t>1973</a:t>
            </a:r>
            <a:r>
              <a:rPr lang="zh-CN" altLang="en-US" sz="1200" b="0" i="0" kern="1200" dirty="0" smtClean="0">
                <a:solidFill>
                  <a:schemeClr val="tx1"/>
                </a:solidFill>
                <a:effectLst/>
                <a:latin typeface="Arial" charset="0"/>
                <a:ea typeface="+mn-ea"/>
                <a:cs typeface="+mn-cs"/>
              </a:rPr>
              <a:t>年，第三卷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排序与查找</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也相继付梓。这三卷书立即被计算机界惊为神作，在那几年之内就卖出去了</a:t>
            </a:r>
            <a:r>
              <a:rPr lang="en-US" altLang="zh-CN" sz="1200" b="0" i="0" kern="1200" dirty="0" smtClean="0">
                <a:solidFill>
                  <a:schemeClr val="tx1"/>
                </a:solidFill>
                <a:effectLst/>
                <a:latin typeface="Arial" charset="0"/>
                <a:ea typeface="+mn-ea"/>
                <a:cs typeface="+mn-cs"/>
              </a:rPr>
              <a:t>100</a:t>
            </a:r>
            <a:r>
              <a:rPr lang="zh-CN" altLang="en-US" sz="1200" b="0" i="0" kern="1200" dirty="0" smtClean="0">
                <a:solidFill>
                  <a:schemeClr val="tx1"/>
                </a:solidFill>
                <a:effectLst/>
                <a:latin typeface="Arial" charset="0"/>
                <a:ea typeface="+mn-ea"/>
                <a:cs typeface="+mn-cs"/>
              </a:rPr>
              <a:t>多万套，至今仍然是编程书籍中的最高 经典。有一些对我们来说巧妙得不能再巧妙的算法，在这三卷书中顺手掂来，比比皆是，这个我们等会再说，现在有件要紧的事儿。按照高德纳的计划，这套书一共 是七卷，但是现在刚刚写完三卷，就已是震古烁今。震到什么程度呢，连图灵奖颁奖委员都坐不住了，他们做了一件前所未有的事。按照惯例，图灵奖的获奖者都是 成就等身，要经过时代的检验，然而高德纳却是例外，在他的七卷本刚刚写完三卷时，</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便决定立即为其颁发图灵奖：</a:t>
            </a:r>
          </a:p>
          <a:p>
            <a:r>
              <a:rPr lang="zh-CN" altLang="en-US" sz="1200" b="0" i="0" kern="1200" dirty="0" smtClean="0">
                <a:solidFill>
                  <a:schemeClr val="tx1"/>
                </a:solidFill>
                <a:effectLst/>
                <a:latin typeface="Arial" charset="0"/>
                <a:ea typeface="+mn-ea"/>
                <a:cs typeface="+mn-cs"/>
              </a:rPr>
              <a:t>　　授予高德纳图灵奖，以表彰其在算法分析、</a:t>
            </a:r>
            <a:r>
              <a:rPr lang="zh-CN" altLang="en-US" sz="1200" b="0" i="0" u="sng" kern="1200" dirty="0" smtClean="0">
                <a:solidFill>
                  <a:schemeClr val="tx1"/>
                </a:solidFill>
                <a:effectLst/>
                <a:latin typeface="Arial" charset="0"/>
                <a:ea typeface="+mn-ea"/>
                <a:cs typeface="+mn-cs"/>
                <a:hlinkClick r:id="rId39"/>
              </a:rPr>
              <a:t>程序设计语言</a:t>
            </a:r>
            <a:r>
              <a:rPr lang="zh-CN" altLang="en-US" sz="1200" b="0" i="0" kern="1200" dirty="0" smtClean="0">
                <a:solidFill>
                  <a:schemeClr val="tx1"/>
                </a:solidFill>
                <a:effectLst/>
                <a:latin typeface="Arial" charset="0"/>
                <a:ea typeface="+mn-ea"/>
                <a:cs typeface="+mn-cs"/>
              </a:rPr>
              <a:t>的设计和程序设计领域的杰出贡献，特别是其著名的</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系列丛书。</a:t>
            </a:r>
          </a:p>
          <a:p>
            <a:r>
              <a:rPr lang="zh-CN" altLang="en-US" sz="1200" b="0" i="0" kern="1200" dirty="0" smtClean="0">
                <a:solidFill>
                  <a:schemeClr val="tx1"/>
                </a:solidFill>
                <a:effectLst/>
                <a:latin typeface="Arial" charset="0"/>
                <a:ea typeface="+mn-ea"/>
                <a:cs typeface="+mn-cs"/>
              </a:rPr>
              <a:t>　　这是</a:t>
            </a:r>
            <a:r>
              <a:rPr lang="en-US" altLang="zh-CN" sz="1200" b="0" i="0" kern="1200" dirty="0" smtClean="0">
                <a:solidFill>
                  <a:schemeClr val="tx1"/>
                </a:solidFill>
                <a:effectLst/>
                <a:latin typeface="Arial" charset="0"/>
                <a:ea typeface="+mn-ea"/>
                <a:cs typeface="+mn-cs"/>
              </a:rPr>
              <a:t>1974</a:t>
            </a:r>
            <a:r>
              <a:rPr lang="zh-CN" altLang="en-US" sz="1200" b="0" i="0" kern="1200" dirty="0" smtClean="0">
                <a:solidFill>
                  <a:schemeClr val="tx1"/>
                </a:solidFill>
                <a:effectLst/>
                <a:latin typeface="Arial" charset="0"/>
                <a:ea typeface="+mn-ea"/>
                <a:cs typeface="+mn-cs"/>
              </a:rPr>
              <a:t>年的</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图灵奖</a:t>
            </a:r>
            <a:r>
              <a:rPr lang="zh-CN" altLang="en-US" sz="1200" b="0" i="0" u="sng" kern="1200" dirty="0" smtClean="0">
                <a:solidFill>
                  <a:schemeClr val="tx1"/>
                </a:solidFill>
                <a:effectLst/>
                <a:latin typeface="Arial" charset="0"/>
                <a:ea typeface="+mn-ea"/>
                <a:cs typeface="+mn-cs"/>
                <a:hlinkClick r:id="rId40"/>
              </a:rPr>
              <a:t>颁奖词</a:t>
            </a:r>
            <a:r>
              <a:rPr lang="zh-CN" altLang="en-US" sz="1200" b="0" i="0" kern="1200" dirty="0" smtClean="0">
                <a:solidFill>
                  <a:schemeClr val="tx1"/>
                </a:solidFill>
                <a:effectLst/>
                <a:latin typeface="Arial" charset="0"/>
                <a:ea typeface="+mn-ea"/>
                <a:cs typeface="+mn-cs"/>
              </a:rPr>
              <a:t>，高德纳捧走了历史上第</a:t>
            </a:r>
            <a:r>
              <a:rPr lang="en-US" altLang="zh-CN" sz="1200" b="0" i="0" kern="1200" dirty="0" smtClean="0">
                <a:solidFill>
                  <a:schemeClr val="tx1"/>
                </a:solidFill>
                <a:effectLst/>
                <a:latin typeface="Arial" charset="0"/>
                <a:ea typeface="+mn-ea"/>
                <a:cs typeface="+mn-cs"/>
              </a:rPr>
              <a:t>9</a:t>
            </a:r>
            <a:r>
              <a:rPr lang="zh-CN" altLang="en-US" sz="1200" b="0" i="0" kern="1200" dirty="0" smtClean="0">
                <a:solidFill>
                  <a:schemeClr val="tx1"/>
                </a:solidFill>
                <a:effectLst/>
                <a:latin typeface="Arial" charset="0"/>
                <a:ea typeface="+mn-ea"/>
                <a:cs typeface="+mn-cs"/>
              </a:rPr>
              <a:t>个图灵碗。这对高德纳来说，无疑是个殊荣，因为这一年他只有</a:t>
            </a:r>
            <a:r>
              <a:rPr lang="en-US" altLang="zh-CN" sz="1200" b="0" i="0" kern="1200" dirty="0" smtClean="0">
                <a:solidFill>
                  <a:schemeClr val="tx1"/>
                </a:solidFill>
                <a:effectLst/>
                <a:latin typeface="Arial" charset="0"/>
                <a:ea typeface="+mn-ea"/>
                <a:cs typeface="+mn-cs"/>
              </a:rPr>
              <a:t>36</a:t>
            </a:r>
            <a:r>
              <a:rPr lang="zh-CN" altLang="en-US" sz="1200" b="0" i="0" kern="1200" dirty="0" smtClean="0">
                <a:solidFill>
                  <a:schemeClr val="tx1"/>
                </a:solidFill>
                <a:effectLst/>
                <a:latin typeface="Arial" charset="0"/>
                <a:ea typeface="+mn-ea"/>
                <a:cs typeface="+mn-cs"/>
              </a:rPr>
              <a:t>岁，直到现在，他仍然保持着获奖年龄最小的纪录。</a:t>
            </a:r>
          </a:p>
          <a:p>
            <a:r>
              <a:rPr lang="zh-CN" altLang="en-US" sz="1200" b="0" i="0" kern="1200" dirty="0" smtClean="0">
                <a:solidFill>
                  <a:schemeClr val="tx1"/>
                </a:solidFill>
                <a:effectLst/>
                <a:latin typeface="Arial" charset="0"/>
                <a:ea typeface="+mn-ea"/>
                <a:cs typeface="+mn-cs"/>
              </a:rPr>
              <a:t>　　我们故事才讲到一半，可天才的高德纳却已经得到了图灵奖。各位读者可能要问，那下面还讲啥，他无非就是接着写书，接着带博士，就别废话啦。您要是这 么想，那就大错特错了，他要是那么做，他就不是高德纳。提前剧透一下，这个看上去顺理成章的计划，很快就被打破了，计划中的七卷本，直到今天都没有完成。</a:t>
            </a:r>
          </a:p>
          <a:p>
            <a:r>
              <a:rPr lang="zh-CN" altLang="en-US" sz="1200" b="0" i="0" kern="1200" dirty="0" smtClean="0">
                <a:solidFill>
                  <a:schemeClr val="tx1"/>
                </a:solidFill>
                <a:effectLst/>
                <a:latin typeface="Arial" charset="0"/>
                <a:ea typeface="+mn-ea"/>
                <a:cs typeface="+mn-cs"/>
              </a:rPr>
              <a:t>　　高德纳计划要写一套七卷本的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，没想到刚刚写完第三卷，就被</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授予了图灵奖。这在图灵奖历史上是从没有过的事。我们还记得</a:t>
            </a:r>
            <a:r>
              <a:rPr lang="zh-CN" altLang="en-US" sz="1200" b="0" i="0" u="sng" kern="1200" dirty="0" smtClean="0">
                <a:solidFill>
                  <a:schemeClr val="tx1"/>
                </a:solidFill>
                <a:effectLst/>
                <a:latin typeface="Arial" charset="0"/>
                <a:ea typeface="+mn-ea"/>
                <a:cs typeface="+mn-cs"/>
                <a:hlinkClick r:id="rId41"/>
              </a:rPr>
              <a:t>巴黎</a:t>
            </a:r>
            <a:r>
              <a:rPr lang="zh-CN" altLang="en-US" sz="1200" b="0" i="0" kern="1200" dirty="0" smtClean="0">
                <a:solidFill>
                  <a:schemeClr val="tx1"/>
                </a:solidFill>
                <a:effectLst/>
                <a:latin typeface="Arial" charset="0"/>
                <a:ea typeface="+mn-ea"/>
                <a:cs typeface="+mn-cs"/>
              </a:rPr>
              <a:t>会议上的</a:t>
            </a:r>
            <a:r>
              <a:rPr lang="zh-CN" altLang="en-US" sz="1200" b="0" i="0" u="sng" kern="1200" dirty="0" smtClean="0">
                <a:solidFill>
                  <a:schemeClr val="tx1"/>
                </a:solidFill>
                <a:effectLst/>
                <a:latin typeface="Arial" charset="0"/>
                <a:ea typeface="+mn-ea"/>
                <a:cs typeface="+mn-cs"/>
                <a:hlinkClick r:id="rId42"/>
              </a:rPr>
              <a:t>诺尔</a:t>
            </a:r>
            <a:r>
              <a:rPr lang="zh-CN" altLang="en-US" sz="1200" b="0" i="0" kern="1200" dirty="0" smtClean="0">
                <a:solidFill>
                  <a:schemeClr val="tx1"/>
                </a:solidFill>
                <a:effectLst/>
                <a:latin typeface="Arial" charset="0"/>
                <a:ea typeface="+mn-ea"/>
                <a:cs typeface="+mn-cs"/>
              </a:rPr>
              <a:t>吧，他的图灵碗比他的获奖成果迟来了整整</a:t>
            </a:r>
            <a:r>
              <a:rPr lang="en-US" altLang="zh-CN" sz="1200" b="0" i="0" kern="1200" dirty="0" smtClean="0">
                <a:solidFill>
                  <a:schemeClr val="tx1"/>
                </a:solidFill>
                <a:effectLst/>
                <a:latin typeface="Arial" charset="0"/>
                <a:ea typeface="+mn-ea"/>
                <a:cs typeface="+mn-cs"/>
              </a:rPr>
              <a:t>45</a:t>
            </a:r>
            <a:r>
              <a:rPr lang="zh-CN" altLang="en-US" sz="1200" b="0" i="0" kern="1200" dirty="0" smtClean="0">
                <a:solidFill>
                  <a:schemeClr val="tx1"/>
                </a:solidFill>
                <a:effectLst/>
                <a:latin typeface="Arial" charset="0"/>
                <a:ea typeface="+mn-ea"/>
                <a:cs typeface="+mn-cs"/>
              </a:rPr>
              <a:t>年，他等这个碗时间，比高德纳获奖时的岁数还要长。但是，高德纳在获此殊荣之后，再一次令世界大跌眼镜：他宣布从此歇笔了，因为</a:t>
            </a:r>
            <a:r>
              <a:rPr lang="zh-CN" altLang="en-US" sz="1200" b="0" i="0" u="sng" kern="1200" dirty="0" smtClean="0">
                <a:solidFill>
                  <a:schemeClr val="tx1"/>
                </a:solidFill>
                <a:effectLst/>
                <a:latin typeface="Arial" charset="0"/>
                <a:ea typeface="+mn-ea"/>
                <a:cs typeface="+mn-cs"/>
                <a:hlinkClick r:id="rId43"/>
              </a:rPr>
              <a:t>排版工具</a:t>
            </a:r>
            <a:r>
              <a:rPr lang="zh-CN" altLang="en-US" sz="1200" b="0" i="0" kern="1200" dirty="0" smtClean="0">
                <a:solidFill>
                  <a:schemeClr val="tx1"/>
                </a:solidFill>
                <a:effectLst/>
                <a:latin typeface="Arial" charset="0"/>
                <a:ea typeface="+mn-ea"/>
                <a:cs typeface="+mn-cs"/>
              </a:rPr>
              <a:t>太差，破坏了这套书的美。</a:t>
            </a:r>
          </a:p>
          <a:p>
            <a:r>
              <a:rPr lang="zh-CN" altLang="en-US" sz="1200" b="0" i="0" kern="1200" dirty="0" smtClean="0">
                <a:solidFill>
                  <a:schemeClr val="tx1"/>
                </a:solidFill>
                <a:effectLst/>
                <a:latin typeface="Arial" charset="0"/>
                <a:ea typeface="+mn-ea"/>
                <a:cs typeface="+mn-cs"/>
              </a:rPr>
              <a:t>　　高德纳的这一动作让外界十分震惊，可以想见，他遭到了排山倒海的怀疑。有人说，高德纳肯定是江郎才尽，拿了图灵碗，见好就收；有人说，图灵奖对前三卷的评价过高了，高德纳无力面对这么大的压力，只好找个理由撤退；还有人说，获奖之后停止写作，充分体现了他写书的目的就是为了功利。他们纷纷质疑，这个图灵碗是彻底发错了人。</a:t>
            </a:r>
          </a:p>
          <a:p>
            <a:r>
              <a:rPr lang="zh-CN" altLang="en-US" sz="1200" b="0" i="0" kern="1200" dirty="0" smtClean="0">
                <a:solidFill>
                  <a:schemeClr val="tx1"/>
                </a:solidFill>
                <a:effectLst/>
                <a:latin typeface="Arial" charset="0"/>
                <a:ea typeface="+mn-ea"/>
                <a:cs typeface="+mn-cs"/>
              </a:rPr>
              <a:t>　　然而，如果我们真正翻开</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读一读，就不难理解这是为什么。我觉得，对于算法的研究，可以分成三层境界。第一层是分析算法的复杂度，这是计算机专业的大学生普遍掌握的技能，达到这个境界，可以说是入了算法的门；第二层境界是改进算法的复杂度，在分析之后继续思考，想办法去降低它，这就可以算是懂算法了；第三层境界，就是寻找算法的最优复杂度，不但要改进它，而且要改到什么程度呢？就是要证明出来，我改完的算法就是最优的，你无论如何都不可能再改进了，再改进就违反宇宙规律。</a:t>
            </a:r>
          </a:p>
          <a:p>
            <a:r>
              <a:rPr lang="zh-CN" altLang="en-US" sz="1200" b="0" i="0" kern="1200" dirty="0" smtClean="0">
                <a:solidFill>
                  <a:schemeClr val="tx1"/>
                </a:solidFill>
                <a:effectLst/>
                <a:latin typeface="Arial" charset="0"/>
                <a:ea typeface="+mn-ea"/>
                <a:cs typeface="+mn-cs"/>
              </a:rPr>
              <a:t>　　高德纳，就是典型的第三种人。诸位不妨看看，</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里面给出了多少最优算法，高德纳是铁了心，要当算法世界中的上帝。高德纳就是这么一个极致地追求极致的人，他强迫自己把每件事都做得不可逾越。那么他怎么能够容忍，这套被他视为毕生事业的书，被糟糕的排版技术束缚？于是，无论别人怎样质疑，他最终还是把写作晾到了一边，开始全力以赴地研究</a:t>
            </a:r>
            <a:r>
              <a:rPr lang="zh-CN" altLang="en-US" sz="1200" b="0" i="0" u="sng" kern="1200" dirty="0" smtClean="0">
                <a:solidFill>
                  <a:schemeClr val="tx1"/>
                </a:solidFill>
                <a:effectLst/>
                <a:latin typeface="Arial" charset="0"/>
                <a:ea typeface="+mn-ea"/>
                <a:cs typeface="+mn-cs"/>
                <a:hlinkClick r:id="rId44"/>
              </a:rPr>
              <a:t>字体</a:t>
            </a:r>
            <a:r>
              <a:rPr lang="zh-CN" altLang="en-US" sz="1200" b="0" i="0" kern="1200" dirty="0" smtClean="0">
                <a:solidFill>
                  <a:schemeClr val="tx1"/>
                </a:solidFill>
                <a:effectLst/>
                <a:latin typeface="Arial" charset="0"/>
                <a:ea typeface="+mn-ea"/>
                <a:cs typeface="+mn-cs"/>
              </a:rPr>
              <a:t>和排版。高德纳让我们领略了什么才是真正的个性，个性绝不是打</a:t>
            </a:r>
            <a:r>
              <a:rPr lang="en-US" altLang="zh-CN" sz="1200" b="0" i="0" kern="1200" dirty="0" smtClean="0">
                <a:solidFill>
                  <a:schemeClr val="tx1"/>
                </a:solidFill>
                <a:effectLst/>
                <a:latin typeface="Arial" charset="0"/>
                <a:ea typeface="+mn-ea"/>
                <a:cs typeface="+mn-cs"/>
              </a:rPr>
              <a:t>18</a:t>
            </a:r>
            <a:r>
              <a:rPr lang="zh-CN" altLang="en-US" sz="1200" b="0" i="0" kern="1200" dirty="0" smtClean="0">
                <a:solidFill>
                  <a:schemeClr val="tx1"/>
                </a:solidFill>
                <a:effectLst/>
                <a:latin typeface="Arial" charset="0"/>
                <a:ea typeface="+mn-ea"/>
                <a:cs typeface="+mn-cs"/>
              </a:rPr>
              <a:t>个耳洞，或在牛仔裤上抠 </a:t>
            </a:r>
            <a:r>
              <a:rPr lang="en-US" altLang="zh-CN" sz="1200" b="0" i="0" kern="1200" dirty="0" smtClean="0">
                <a:solidFill>
                  <a:schemeClr val="tx1"/>
                </a:solidFill>
                <a:effectLst/>
                <a:latin typeface="Arial" charset="0"/>
                <a:ea typeface="+mn-ea"/>
                <a:cs typeface="+mn-cs"/>
              </a:rPr>
              <a:t>36</a:t>
            </a:r>
            <a:r>
              <a:rPr lang="zh-CN" altLang="en-US" sz="1200" b="0" i="0" kern="1200" dirty="0" smtClean="0">
                <a:solidFill>
                  <a:schemeClr val="tx1"/>
                </a:solidFill>
                <a:effectLst/>
                <a:latin typeface="Arial" charset="0"/>
                <a:ea typeface="+mn-ea"/>
                <a:cs typeface="+mn-cs"/>
              </a:rPr>
              <a:t>个窟窿。个性，就是在所有岔路口都追随自己的心，让所有影响你追求梦想的障碍统统跪倒。</a:t>
            </a:r>
          </a:p>
          <a:p>
            <a:r>
              <a:rPr lang="zh-CN" altLang="en-US" sz="1200" b="0" i="0" kern="1200" dirty="0" smtClean="0">
                <a:solidFill>
                  <a:schemeClr val="tx1"/>
                </a:solidFill>
                <a:effectLst/>
                <a:latin typeface="Arial" charset="0"/>
                <a:ea typeface="+mn-ea"/>
                <a:cs typeface="+mn-cs"/>
              </a:rPr>
              <a:t>　　高德纳这一歇笔，就是十年。在这不务正业的十年当中，对极致的追求像只看不见的手，推动他创造了三个响亮的成果，其中影响最大的，就是排版系统</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。如果大家用</a:t>
            </a:r>
            <a:r>
              <a:rPr lang="en-US" altLang="zh-CN" sz="1200" b="0" i="0" kern="1200" dirty="0" smtClean="0">
                <a:solidFill>
                  <a:schemeClr val="tx1"/>
                </a:solidFill>
                <a:effectLst/>
                <a:latin typeface="Arial" charset="0"/>
                <a:ea typeface="+mn-ea"/>
                <a:cs typeface="+mn-cs"/>
              </a:rPr>
              <a:t>MS Office Word</a:t>
            </a:r>
            <a:r>
              <a:rPr lang="zh-CN" altLang="en-US" sz="1200" b="0" i="0" kern="1200" dirty="0" smtClean="0">
                <a:solidFill>
                  <a:schemeClr val="tx1"/>
                </a:solidFill>
                <a:effectLst/>
                <a:latin typeface="Arial" charset="0"/>
                <a:ea typeface="+mn-ea"/>
                <a:cs typeface="+mn-cs"/>
              </a:rPr>
              <a:t>写过论文，就会体会到那份求死不得的心：不断地调整</a:t>
            </a:r>
            <a:r>
              <a:rPr lang="zh-CN" altLang="en-US" sz="1200" b="0" i="0" u="sng" kern="1200" dirty="0" smtClean="0">
                <a:solidFill>
                  <a:schemeClr val="tx1"/>
                </a:solidFill>
                <a:effectLst/>
                <a:latin typeface="Arial" charset="0"/>
                <a:ea typeface="+mn-ea"/>
                <a:cs typeface="+mn-cs"/>
                <a:hlinkClick r:id="rId45"/>
              </a:rPr>
              <a:t>字号</a:t>
            </a:r>
            <a:r>
              <a:rPr lang="zh-CN" altLang="en-US" sz="1200" b="0" i="0" kern="1200" dirty="0" smtClean="0">
                <a:solidFill>
                  <a:schemeClr val="tx1"/>
                </a:solidFill>
                <a:effectLst/>
                <a:latin typeface="Arial" charset="0"/>
                <a:ea typeface="+mn-ea"/>
                <a:cs typeface="+mn-cs"/>
              </a:rPr>
              <a:t>、行距、缩进、分栏，如果这还不算什么，你再写几个数学式子看看？但是在</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中，这些麻烦几乎完全不存在，你唯一需要做的，就是把你想写的内容告诉它。如果说时间就是生命，那就可以认为，</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每天都在拯求科学家们的生命，说它推动了科学的发展也不为过。</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是一场出版界的革命，直到现在仍是全球学术排版的不二规范，它所排出的文字之美，特别是数学式子的美，让人们由衷感叹：啊，一毫米都不能再挪动了。</a:t>
            </a:r>
          </a:p>
          <a:p>
            <a:r>
              <a:rPr lang="zh-CN" altLang="en-US" sz="1200" b="0" i="0" kern="1200" dirty="0" smtClean="0">
                <a:solidFill>
                  <a:schemeClr val="tx1"/>
                </a:solidFill>
                <a:effectLst/>
                <a:latin typeface="Arial" charset="0"/>
                <a:ea typeface="+mn-ea"/>
                <a:cs typeface="+mn-cs"/>
              </a:rPr>
              <a:t>　　除了功能上的美之外，</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作为一个软件产品，也令人叹为观止。它的版本号不是自然数列，也不是年份，而是从</a:t>
            </a:r>
            <a:r>
              <a:rPr lang="en-US" altLang="zh-CN" sz="1200" b="0" i="0" kern="1200" dirty="0" smtClean="0">
                <a:solidFill>
                  <a:schemeClr val="tx1"/>
                </a:solidFill>
                <a:effectLst/>
                <a:latin typeface="Arial" charset="0"/>
                <a:ea typeface="+mn-ea"/>
                <a:cs typeface="+mn-cs"/>
              </a:rPr>
              <a:t>3</a:t>
            </a:r>
            <a:r>
              <a:rPr lang="zh-CN" altLang="en-US" sz="1200" b="0" i="0" kern="1200" dirty="0" smtClean="0">
                <a:solidFill>
                  <a:schemeClr val="tx1"/>
                </a:solidFill>
                <a:effectLst/>
                <a:latin typeface="Arial" charset="0"/>
                <a:ea typeface="+mn-ea"/>
                <a:cs typeface="+mn-cs"/>
              </a:rPr>
              <a:t>开始，不断地逼近圆周率（</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3.141…</a:t>
            </a:r>
            <a:r>
              <a:rPr lang="zh-CN" altLang="en-US" sz="1200" b="0" i="0" kern="1200" dirty="0" smtClean="0">
                <a:solidFill>
                  <a:schemeClr val="tx1"/>
                </a:solidFill>
                <a:effectLst/>
                <a:latin typeface="Arial" charset="0"/>
                <a:ea typeface="+mn-ea"/>
                <a:cs typeface="+mn-cs"/>
              </a:rPr>
              <a:t>目前最新版本是</a:t>
            </a:r>
            <a:r>
              <a:rPr lang="en-US" altLang="zh-CN" sz="1200" b="0" i="0" u="sng" kern="1200" dirty="0" smtClean="0">
                <a:solidFill>
                  <a:schemeClr val="tx1"/>
                </a:solidFill>
                <a:effectLst/>
                <a:latin typeface="Arial" charset="0"/>
                <a:ea typeface="+mn-ea"/>
                <a:cs typeface="+mn-cs"/>
                <a:hlinkClick r:id="rId46"/>
              </a:rPr>
              <a:t>3.1415926</a:t>
            </a:r>
            <a:r>
              <a:rPr lang="zh-CN" altLang="en-US" sz="1200" b="0" i="0" kern="1200" dirty="0" smtClean="0">
                <a:solidFill>
                  <a:schemeClr val="tx1"/>
                </a:solidFill>
                <a:effectLst/>
                <a:latin typeface="Arial" charset="0"/>
                <a:ea typeface="+mn-ea"/>
                <a:cs typeface="+mn-cs"/>
              </a:rPr>
              <a:t>）。高德纳再一次用行动宣告，我这个东西，不可能再有什么大的改进了，最多只能小修小补，使其趋近完美。他还专门设立了奖金：谁发现</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的一个错误，就付他</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美元，第二个错误</a:t>
            </a:r>
            <a:r>
              <a:rPr lang="en-US" altLang="zh-CN" sz="1200" b="0" i="0" kern="1200" dirty="0" smtClean="0">
                <a:solidFill>
                  <a:schemeClr val="tx1"/>
                </a:solidFill>
                <a:effectLst/>
                <a:latin typeface="Arial" charset="0"/>
                <a:ea typeface="+mn-ea"/>
                <a:cs typeface="+mn-cs"/>
              </a:rPr>
              <a:t>5.12</a:t>
            </a:r>
            <a:r>
              <a:rPr lang="zh-CN" altLang="en-US" sz="1200" b="0" i="0" kern="1200" dirty="0" smtClean="0">
                <a:solidFill>
                  <a:schemeClr val="tx1"/>
                </a:solidFill>
                <a:effectLst/>
                <a:latin typeface="Arial" charset="0"/>
                <a:ea typeface="+mn-ea"/>
                <a:cs typeface="+mn-cs"/>
              </a:rPr>
              <a:t>美元，第三个</a:t>
            </a:r>
            <a:r>
              <a:rPr lang="en-US" altLang="zh-CN" sz="1200" b="0" i="0" kern="1200" dirty="0" smtClean="0">
                <a:solidFill>
                  <a:schemeClr val="tx1"/>
                </a:solidFill>
                <a:effectLst/>
                <a:latin typeface="Arial" charset="0"/>
                <a:ea typeface="+mn-ea"/>
                <a:cs typeface="+mn-cs"/>
              </a:rPr>
              <a:t>10.24</a:t>
            </a:r>
            <a:r>
              <a:rPr lang="zh-CN" altLang="en-US" sz="1200" b="0" i="0" kern="1200" dirty="0" smtClean="0">
                <a:solidFill>
                  <a:schemeClr val="tx1"/>
                </a:solidFill>
                <a:effectLst/>
                <a:latin typeface="Arial" charset="0"/>
                <a:ea typeface="+mn-ea"/>
                <a:cs typeface="+mn-cs"/>
              </a:rPr>
              <a:t>美元</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以此类推。我们都知道，传说某个国王就因为这种指数游戏失去了江山，高德纳作为算法大师，更清楚指数增长的可怕性。然而他却敢立此重赏，结果直到今天，他也没有为此付出多少钱，可见</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经过了怎样的千锤百炼。这个耗费十年打造的玩具，让当初质疑图灵奖发错了的人们全部闭嘴了，他们甚至改口说：哦，为了这个</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，不妨再给高德纳一个图灵碗吧。</a:t>
            </a:r>
          </a:p>
          <a:p>
            <a:r>
              <a:rPr lang="zh-CN" altLang="en-US" sz="1200" b="0" i="0" kern="1200" dirty="0" smtClean="0">
                <a:solidFill>
                  <a:schemeClr val="tx1"/>
                </a:solidFill>
                <a:effectLst/>
                <a:latin typeface="Arial" charset="0"/>
                <a:ea typeface="+mn-ea"/>
                <a:cs typeface="+mn-cs"/>
              </a:rPr>
              <a:t>　　第二个成果，就是</a:t>
            </a:r>
            <a:r>
              <a:rPr lang="en-US" altLang="zh-CN" sz="1200" b="0" i="0" kern="1200" dirty="0" smtClean="0">
                <a:solidFill>
                  <a:schemeClr val="tx1"/>
                </a:solidFill>
                <a:effectLst/>
                <a:latin typeface="Arial" charset="0"/>
                <a:ea typeface="+mn-ea"/>
                <a:cs typeface="+mn-cs"/>
              </a:rPr>
              <a:t>METAFONT</a:t>
            </a:r>
            <a:r>
              <a:rPr lang="zh-CN" altLang="en-US" sz="1200" b="0" i="0" kern="1200" dirty="0" smtClean="0">
                <a:solidFill>
                  <a:schemeClr val="tx1"/>
                </a:solidFill>
                <a:effectLst/>
                <a:latin typeface="Arial" charset="0"/>
                <a:ea typeface="+mn-ea"/>
                <a:cs typeface="+mn-cs"/>
              </a:rPr>
              <a:t>，这是一套用来设计字体的系统。对于它的价值，一句话就能概括：计算机界最懂字体的两个人，一个是苹果的</a:t>
            </a:r>
            <a:r>
              <a:rPr lang="zh-CN" altLang="en-US" sz="1200" b="0" i="0" u="sng" kern="1200" dirty="0" smtClean="0">
                <a:solidFill>
                  <a:schemeClr val="tx1"/>
                </a:solidFill>
                <a:effectLst/>
                <a:latin typeface="Arial" charset="0"/>
                <a:ea typeface="+mn-ea"/>
                <a:cs typeface="+mn-cs"/>
                <a:hlinkClick r:id="rId47"/>
              </a:rPr>
              <a:t>乔布斯</a:t>
            </a:r>
            <a:r>
              <a:rPr lang="zh-CN" altLang="en-US" sz="1200" b="0" i="0" kern="1200" dirty="0" smtClean="0">
                <a:solidFill>
                  <a:schemeClr val="tx1"/>
                </a:solidFill>
                <a:effectLst/>
                <a:latin typeface="Arial" charset="0"/>
                <a:ea typeface="+mn-ea"/>
                <a:cs typeface="+mn-cs"/>
              </a:rPr>
              <a:t>，另一个就是高德纳。</a:t>
            </a:r>
          </a:p>
          <a:p>
            <a:r>
              <a:rPr lang="zh-CN" altLang="en-US" sz="1200" b="0" i="0" kern="1200" dirty="0" smtClean="0">
                <a:solidFill>
                  <a:schemeClr val="tx1"/>
                </a:solidFill>
                <a:effectLst/>
                <a:latin typeface="Arial" charset="0"/>
                <a:ea typeface="+mn-ea"/>
                <a:cs typeface="+mn-cs"/>
              </a:rPr>
              <a:t>　　第三个成果，就是文学化编程（</a:t>
            </a:r>
            <a:r>
              <a:rPr lang="en-US" altLang="zh-CN" sz="1200" b="0" i="0" kern="1200" dirty="0" smtClean="0">
                <a:solidFill>
                  <a:schemeClr val="tx1"/>
                </a:solidFill>
                <a:effectLst/>
                <a:latin typeface="Arial" charset="0"/>
                <a:ea typeface="+mn-ea"/>
                <a:cs typeface="+mn-cs"/>
              </a:rPr>
              <a:t>Literate Programming</a:t>
            </a:r>
            <a:r>
              <a:rPr lang="zh-CN" altLang="en-US" sz="1200" b="0" i="0" kern="1200" dirty="0" smtClean="0">
                <a:solidFill>
                  <a:schemeClr val="tx1"/>
                </a:solidFill>
                <a:effectLst/>
                <a:latin typeface="Arial" charset="0"/>
                <a:ea typeface="+mn-ea"/>
                <a:cs typeface="+mn-cs"/>
              </a:rPr>
              <a:t>），它把程序设计的艺术性展示得淋漓尽致。高德纳说，一段好的程序，不仅仅是要清晰易读，而且要能够读出美感，读出意境。天呐，意境，一排一排的计算机代码，要像诗歌一样充满意境。高教授，你疯了？</a:t>
            </a:r>
          </a:p>
          <a:p>
            <a:r>
              <a:rPr lang="zh-CN" altLang="en-US" sz="1200" b="0" i="0" kern="1200" dirty="0" smtClean="0">
                <a:solidFill>
                  <a:schemeClr val="tx1"/>
                </a:solidFill>
                <a:effectLst/>
                <a:latin typeface="Arial" charset="0"/>
                <a:ea typeface="+mn-ea"/>
                <a:cs typeface="+mn-cs"/>
              </a:rPr>
              <a:t>　　高德纳说，你才疯了呢，看我给你们露一手。于是，他在</a:t>
            </a:r>
            <a:r>
              <a:rPr lang="en-US" altLang="zh-CN" sz="1200" b="0" i="0" kern="1200" dirty="0" smtClean="0">
                <a:solidFill>
                  <a:schemeClr val="tx1"/>
                </a:solidFill>
                <a:effectLst/>
                <a:latin typeface="Arial" charset="0"/>
                <a:ea typeface="+mn-ea"/>
                <a:cs typeface="+mn-cs"/>
              </a:rPr>
              <a:t>C</a:t>
            </a:r>
            <a:r>
              <a:rPr lang="zh-CN" altLang="en-US" sz="1200" b="0" i="0" kern="1200" dirty="0" smtClean="0">
                <a:solidFill>
                  <a:schemeClr val="tx1"/>
                </a:solidFill>
                <a:effectLst/>
                <a:latin typeface="Arial" charset="0"/>
                <a:ea typeface="+mn-ea"/>
                <a:cs typeface="+mn-cs"/>
              </a:rPr>
              <a:t>语言的基础上，开发了一套</a:t>
            </a:r>
            <a:r>
              <a:rPr lang="en-US" altLang="zh-CN" sz="1200" b="0" i="0" kern="1200" dirty="0" smtClean="0">
                <a:solidFill>
                  <a:schemeClr val="tx1"/>
                </a:solidFill>
                <a:effectLst/>
                <a:latin typeface="Arial" charset="0"/>
                <a:ea typeface="+mn-ea"/>
                <a:cs typeface="+mn-cs"/>
              </a:rPr>
              <a:t>CWEB</a:t>
            </a:r>
            <a:r>
              <a:rPr lang="zh-CN" altLang="en-US" sz="1200" b="0" i="0" kern="1200" dirty="0" smtClean="0">
                <a:solidFill>
                  <a:schemeClr val="tx1"/>
                </a:solidFill>
                <a:effectLst/>
                <a:latin typeface="Arial" charset="0"/>
                <a:ea typeface="+mn-ea"/>
                <a:cs typeface="+mn-cs"/>
              </a:rPr>
              <a:t>系统，除了用它写出了</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程序之外，竟然还用它写了一本叫作</a:t>
            </a:r>
            <a:r>
              <a:rPr lang="en-US" altLang="zh-CN" sz="1200" b="0" i="0" kern="1200" dirty="0" smtClean="0">
                <a:solidFill>
                  <a:schemeClr val="tx1"/>
                </a:solidFill>
                <a:effectLst/>
                <a:latin typeface="Arial" charset="0"/>
                <a:ea typeface="+mn-ea"/>
                <a:cs typeface="+mn-cs"/>
              </a:rPr>
              <a:t>《Stanford </a:t>
            </a:r>
            <a:r>
              <a:rPr lang="en-US" altLang="zh-CN" sz="1200" b="0" i="0" kern="1200" dirty="0" err="1" smtClean="0">
                <a:solidFill>
                  <a:schemeClr val="tx1"/>
                </a:solidFill>
                <a:effectLst/>
                <a:latin typeface="Arial" charset="0"/>
                <a:ea typeface="+mn-ea"/>
                <a:cs typeface="+mn-cs"/>
              </a:rPr>
              <a:t>Graphbase</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的书。高德纳微微一笑，我都能用编程语言写书，何况有意境的程序了，我的口号是：程序员也能得普利策奖（这是全球新闻写作领域的最高奖项）。</a:t>
            </a:r>
          </a:p>
          <a:p>
            <a:r>
              <a:rPr lang="zh-CN" altLang="en-US" sz="1200" b="0" i="0" kern="1200" dirty="0" smtClean="0">
                <a:solidFill>
                  <a:schemeClr val="tx1"/>
                </a:solidFill>
                <a:effectLst/>
                <a:latin typeface="Arial" charset="0"/>
                <a:ea typeface="+mn-ea"/>
                <a:cs typeface="+mn-cs"/>
              </a:rPr>
              <a:t>　　文学化编程还为高德纳报了一个小仇。我们第</a:t>
            </a:r>
            <a:r>
              <a:rPr lang="en-US" altLang="zh-CN" sz="1200" b="0" i="0" kern="1200" dirty="0" smtClean="0">
                <a:solidFill>
                  <a:schemeClr val="tx1"/>
                </a:solidFill>
                <a:effectLst/>
                <a:latin typeface="Arial" charset="0"/>
                <a:ea typeface="+mn-ea"/>
                <a:cs typeface="+mn-cs"/>
              </a:rPr>
              <a:t>6</a:t>
            </a:r>
            <a:r>
              <a:rPr lang="zh-CN" altLang="en-US" sz="1200" b="0" i="0" kern="1200" dirty="0" smtClean="0">
                <a:solidFill>
                  <a:schemeClr val="tx1"/>
                </a:solidFill>
                <a:effectLst/>
                <a:latin typeface="Arial" charset="0"/>
                <a:ea typeface="+mn-ea"/>
                <a:cs typeface="+mn-cs"/>
              </a:rPr>
              <a:t>章中讲过的迪科斯彻，当年提出了一个“结构化编程”，提倡不要在编程时使用 “</a:t>
            </a:r>
            <a:r>
              <a:rPr lang="en-US" altLang="zh-CN" sz="1200" b="0" i="0" kern="1200" dirty="0" err="1" smtClean="0">
                <a:solidFill>
                  <a:schemeClr val="tx1"/>
                </a:solidFill>
                <a:effectLst/>
                <a:latin typeface="Arial" charset="0"/>
                <a:ea typeface="+mn-ea"/>
                <a:cs typeface="+mn-cs"/>
              </a:rPr>
              <a:t>goto</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语句，高德纳偏要唱反调，结果被迪科斯彻称为“没结构”。这下可好，高德纳狡黠一笑，嘿嘿，如果你不跟我混，你就是“没文化”咯（</a:t>
            </a:r>
            <a:r>
              <a:rPr lang="en-US" altLang="zh-CN" sz="1200" b="0" i="0" kern="1200" dirty="0" smtClean="0">
                <a:solidFill>
                  <a:schemeClr val="tx1"/>
                </a:solidFill>
                <a:effectLst/>
                <a:latin typeface="Arial" charset="0"/>
                <a:ea typeface="+mn-ea"/>
                <a:cs typeface="+mn-cs"/>
              </a:rPr>
              <a:t>literate</a:t>
            </a:r>
            <a:r>
              <a:rPr lang="zh-CN" altLang="en-US" sz="1200" b="0" i="0" kern="1200" dirty="0" smtClean="0">
                <a:solidFill>
                  <a:schemeClr val="tx1"/>
                </a:solidFill>
                <a:effectLst/>
                <a:latin typeface="Arial" charset="0"/>
                <a:ea typeface="+mn-ea"/>
                <a:cs typeface="+mn-cs"/>
              </a:rPr>
              <a:t>也有“文化”之意）。</a:t>
            </a:r>
          </a:p>
          <a:p>
            <a:r>
              <a:rPr lang="zh-CN" altLang="en-US" sz="1200" b="0" i="0" kern="1200" dirty="0" smtClean="0">
                <a:solidFill>
                  <a:schemeClr val="tx1"/>
                </a:solidFill>
                <a:effectLst/>
                <a:latin typeface="Arial" charset="0"/>
                <a:ea typeface="+mn-ea"/>
                <a:cs typeface="+mn-cs"/>
              </a:rPr>
              <a:t>　　歇笔十年的高德纳，手捧这三项成果重出江湖，打消了一切质疑。这时他才对十年前的歇笔事件做了一个轻描淡写的解释：一个人要想把事情做得漂亮，就必须要跟上帝保持和谐，现在，上帝终于让我去写四卷了。</a:t>
            </a:r>
          </a:p>
          <a:p>
            <a:r>
              <a:rPr lang="zh-CN" altLang="en-US" sz="1200" b="0" i="0" kern="1200" dirty="0" smtClean="0">
                <a:solidFill>
                  <a:schemeClr val="tx1"/>
                </a:solidFill>
                <a:effectLst/>
                <a:latin typeface="Arial" charset="0"/>
                <a:ea typeface="+mn-ea"/>
                <a:cs typeface="+mn-cs"/>
              </a:rPr>
              <a:t>　　他的笔，又拿了起来。在写作第四卷的过程中，为了帮助读者打好数学基础，以便面对</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中的数学高峰，他又专门撰写了一本</a:t>
            </a:r>
            <a:r>
              <a:rPr lang="en-US" altLang="zh-CN" sz="1200" b="0" i="0" kern="1200" dirty="0" smtClean="0">
                <a:solidFill>
                  <a:schemeClr val="tx1"/>
                </a:solidFill>
                <a:effectLst/>
                <a:latin typeface="Arial" charset="0"/>
                <a:ea typeface="+mn-ea"/>
                <a:cs typeface="+mn-cs"/>
              </a:rPr>
              <a:t>《Concrete Mathematics》</a:t>
            </a:r>
            <a:r>
              <a:rPr lang="zh-CN" altLang="en-US" sz="1200" b="0" i="0" kern="1200" dirty="0" smtClean="0">
                <a:solidFill>
                  <a:schemeClr val="tx1"/>
                </a:solidFill>
                <a:effectLst/>
                <a:latin typeface="Arial" charset="0"/>
                <a:ea typeface="+mn-ea"/>
                <a:cs typeface="+mn-cs"/>
              </a:rPr>
              <a:t>。这本书有中文版，翻译为</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具体数学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，我一直觉得稍有不妥。</a:t>
            </a:r>
            <a:r>
              <a:rPr lang="en-US" altLang="zh-CN" sz="1200" b="0" i="0" kern="1200" dirty="0" smtClean="0">
                <a:solidFill>
                  <a:schemeClr val="tx1"/>
                </a:solidFill>
                <a:effectLst/>
                <a:latin typeface="Arial" charset="0"/>
                <a:ea typeface="+mn-ea"/>
                <a:cs typeface="+mn-cs"/>
              </a:rPr>
              <a:t>Concrete</a:t>
            </a:r>
            <a:r>
              <a:rPr lang="zh-CN" altLang="en-US" sz="1200" b="0" i="0" kern="1200" dirty="0" smtClean="0">
                <a:solidFill>
                  <a:schemeClr val="tx1"/>
                </a:solidFill>
                <a:effectLst/>
                <a:latin typeface="Arial" charset="0"/>
                <a:ea typeface="+mn-ea"/>
                <a:cs typeface="+mn-cs"/>
              </a:rPr>
              <a:t>到底是什么意思呢，高德纳说，意思就是我不教那些软绵绵的数学，我要教的是扔到地上能砸个响儿的数学。据说，他在课堂上说完这番话，有好几个同学扭头走出了教室</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他们是土木工程系的学生，还以为高德纳是讲混凝土的呢（</a:t>
            </a:r>
            <a:r>
              <a:rPr lang="en-US" altLang="zh-CN" sz="1200" b="0" i="0" kern="1200" dirty="0" smtClean="0">
                <a:solidFill>
                  <a:schemeClr val="tx1"/>
                </a:solidFill>
                <a:effectLst/>
                <a:latin typeface="Arial" charset="0"/>
                <a:ea typeface="+mn-ea"/>
                <a:cs typeface="+mn-cs"/>
              </a:rPr>
              <a:t>Concrete</a:t>
            </a:r>
            <a:r>
              <a:rPr lang="zh-CN" altLang="en-US" sz="1200" b="0" i="0" kern="1200" dirty="0" smtClean="0">
                <a:solidFill>
                  <a:schemeClr val="tx1"/>
                </a:solidFill>
                <a:effectLst/>
                <a:latin typeface="Arial" charset="0"/>
                <a:ea typeface="+mn-ea"/>
                <a:cs typeface="+mn-cs"/>
              </a:rPr>
              <a:t>在土木领域意为“混凝土”）。说到高德纳的教学，还有个趣闻，他批改作业的时候只抽查第</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页，就能判断出这份作业的质量。为此，我们这本书的第</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页用来向高德纳致敬。</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1992</a:t>
            </a:r>
            <a:r>
              <a:rPr lang="zh-CN" altLang="en-US" sz="1200" b="0" i="0" kern="1200" dirty="0" smtClean="0">
                <a:solidFill>
                  <a:schemeClr val="tx1"/>
                </a:solidFill>
                <a:effectLst/>
                <a:latin typeface="Arial" charset="0"/>
                <a:ea typeface="+mn-ea"/>
                <a:cs typeface="+mn-cs"/>
              </a:rPr>
              <a:t>年，高德纳为了专心写作，宣布提前退休，并停用电子邮箱。高德纳一共带了</a:t>
            </a:r>
            <a:r>
              <a:rPr lang="en-US" altLang="zh-CN" sz="1200" b="0" i="0" kern="1200" dirty="0" smtClean="0">
                <a:solidFill>
                  <a:schemeClr val="tx1"/>
                </a:solidFill>
                <a:effectLst/>
                <a:latin typeface="Arial" charset="0"/>
                <a:ea typeface="+mn-ea"/>
                <a:cs typeface="+mn-cs"/>
              </a:rPr>
              <a:t>28</a:t>
            </a:r>
            <a:r>
              <a:rPr lang="zh-CN" altLang="en-US" sz="1200" b="0" i="0" kern="1200" dirty="0" smtClean="0">
                <a:solidFill>
                  <a:schemeClr val="tx1"/>
                </a:solidFill>
                <a:effectLst/>
                <a:latin typeface="Arial" charset="0"/>
                <a:ea typeface="+mn-ea"/>
                <a:cs typeface="+mn-cs"/>
              </a:rPr>
              <a:t>位博士生，他觉得</a:t>
            </a:r>
            <a:r>
              <a:rPr lang="en-US" altLang="zh-CN" sz="1200" b="0" i="0" kern="1200" dirty="0" smtClean="0">
                <a:solidFill>
                  <a:schemeClr val="tx1"/>
                </a:solidFill>
                <a:effectLst/>
                <a:latin typeface="Arial" charset="0"/>
                <a:ea typeface="+mn-ea"/>
                <a:cs typeface="+mn-cs"/>
              </a:rPr>
              <a:t>28</a:t>
            </a:r>
            <a:r>
              <a:rPr lang="zh-CN" altLang="en-US" sz="1200" b="0" i="0" kern="1200" dirty="0" smtClean="0">
                <a:solidFill>
                  <a:schemeClr val="tx1"/>
                </a:solidFill>
                <a:effectLst/>
                <a:latin typeface="Arial" charset="0"/>
                <a:ea typeface="+mn-ea"/>
                <a:cs typeface="+mn-cs"/>
              </a:rPr>
              <a:t>这个数字很好，于是便宣布不再收学生了。尽管如此，他仍然为想要师从于他的人们留下了一个盼头：他开了一门叫做</a:t>
            </a:r>
            <a:r>
              <a:rPr lang="en-US" altLang="zh-CN" sz="1200" b="0" i="0" kern="1200" dirty="0" smtClean="0">
                <a:solidFill>
                  <a:schemeClr val="tx1"/>
                </a:solidFill>
                <a:effectLst/>
                <a:latin typeface="Arial" charset="0"/>
                <a:ea typeface="+mn-ea"/>
                <a:cs typeface="+mn-cs"/>
              </a:rPr>
              <a:t>Computer Musing</a:t>
            </a:r>
            <a:r>
              <a:rPr lang="zh-CN" altLang="en-US" sz="1200" b="0" i="0" kern="1200" dirty="0" smtClean="0">
                <a:solidFill>
                  <a:schemeClr val="tx1"/>
                </a:solidFill>
                <a:effectLst/>
                <a:latin typeface="Arial" charset="0"/>
                <a:ea typeface="+mn-ea"/>
                <a:cs typeface="+mn-cs"/>
              </a:rPr>
              <a:t>的公开课，每次会提出一个问题，如果谁能快速解出来，高德纳就会为他的</a:t>
            </a:r>
            <a:r>
              <a:rPr lang="zh-CN" altLang="en-US" sz="1200" b="0" i="0" u="sng" kern="1200" dirty="0" smtClean="0">
                <a:solidFill>
                  <a:schemeClr val="tx1"/>
                </a:solidFill>
                <a:effectLst/>
                <a:latin typeface="Arial" charset="0"/>
                <a:ea typeface="+mn-ea"/>
                <a:cs typeface="+mn-cs"/>
                <a:hlinkClick r:id="rId48"/>
              </a:rPr>
              <a:t>博士论文</a:t>
            </a:r>
            <a:r>
              <a:rPr lang="zh-CN" altLang="en-US" sz="1200" b="0" i="0" kern="1200" dirty="0" smtClean="0">
                <a:solidFill>
                  <a:schemeClr val="tx1"/>
                </a:solidFill>
                <a:effectLst/>
                <a:latin typeface="Arial" charset="0"/>
                <a:ea typeface="+mn-ea"/>
                <a:cs typeface="+mn-cs"/>
              </a:rPr>
              <a:t>签名。不知道哪位后起之秀能够获得如此殊荣呢，我们拭目以待吧。</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2008</a:t>
            </a:r>
            <a:r>
              <a:rPr lang="zh-CN" altLang="en-US" sz="1200" b="0" i="0" kern="1200" dirty="0" smtClean="0">
                <a:solidFill>
                  <a:schemeClr val="tx1"/>
                </a:solidFill>
                <a:effectLst/>
                <a:latin typeface="Arial" charset="0"/>
                <a:ea typeface="+mn-ea"/>
                <a:cs typeface="+mn-cs"/>
              </a:rPr>
              <a:t>年，在</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的前三卷面市</a:t>
            </a:r>
            <a:r>
              <a:rPr lang="en-US" altLang="zh-CN" sz="1200" b="0" i="0" kern="1200" dirty="0" smtClean="0">
                <a:solidFill>
                  <a:schemeClr val="tx1"/>
                </a:solidFill>
                <a:effectLst/>
                <a:latin typeface="Arial" charset="0"/>
                <a:ea typeface="+mn-ea"/>
                <a:cs typeface="+mn-cs"/>
              </a:rPr>
              <a:t>30</a:t>
            </a:r>
            <a:r>
              <a:rPr lang="zh-CN" altLang="en-US" sz="1200" b="0" i="0" kern="1200" dirty="0" smtClean="0">
                <a:solidFill>
                  <a:schemeClr val="tx1"/>
                </a:solidFill>
                <a:effectLst/>
                <a:latin typeface="Arial" charset="0"/>
                <a:ea typeface="+mn-ea"/>
                <a:cs typeface="+mn-cs"/>
              </a:rPr>
              <a:t>年之后，第四卷终于千呼万唤始出来，而高德纳，却已是白发苍苍的古稀老人了。一句话，一辈子，一生情，一杯酒，他对计算机科学的热爱，使他为这套丛书耗费了一生的心血。在这一章的最后，我想用一个词，来形容这位天才的计算机科学大师，但是思前想后，我只能想到唯一的一个词：</a:t>
            </a:r>
            <a:r>
              <a:rPr lang="en-US" altLang="zh-CN" sz="1200" b="0" i="0" kern="1200" dirty="0" smtClean="0">
                <a:solidFill>
                  <a:schemeClr val="tx1"/>
                </a:solidFill>
                <a:effectLst/>
                <a:latin typeface="Arial" charset="0"/>
                <a:ea typeface="+mn-ea"/>
                <a:cs typeface="+mn-cs"/>
              </a:rPr>
              <a:t>God</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我想，尽管高德纳是一位虔诚的基督徒（他还专门写过关于圣经研究的书），但他一定会欣然接受这样的形容。正如当年</a:t>
            </a:r>
            <a:r>
              <a:rPr lang="en-US" altLang="zh-CN" sz="1200" b="0" i="0" kern="1200" dirty="0" smtClean="0">
                <a:solidFill>
                  <a:schemeClr val="tx1"/>
                </a:solidFill>
                <a:effectLst/>
                <a:latin typeface="Arial" charset="0"/>
                <a:ea typeface="+mn-ea"/>
                <a:cs typeface="+mn-cs"/>
              </a:rPr>
              <a:t>Linux</a:t>
            </a:r>
            <a:r>
              <a:rPr lang="zh-CN" altLang="en-US" sz="1200" b="0" i="0" kern="1200" dirty="0" smtClean="0">
                <a:solidFill>
                  <a:schemeClr val="tx1"/>
                </a:solidFill>
                <a:effectLst/>
                <a:latin typeface="Arial" charset="0"/>
                <a:ea typeface="+mn-ea"/>
                <a:cs typeface="+mn-cs"/>
              </a:rPr>
              <a:t>的作者</a:t>
            </a:r>
            <a:r>
              <a:rPr lang="en-US" altLang="zh-CN" sz="1200" b="0" i="0" kern="1200" dirty="0" smtClean="0">
                <a:solidFill>
                  <a:schemeClr val="tx1"/>
                </a:solidFill>
                <a:effectLst/>
                <a:latin typeface="Arial" charset="0"/>
                <a:ea typeface="+mn-ea"/>
                <a:cs typeface="+mn-cs"/>
              </a:rPr>
              <a:t>Linus</a:t>
            </a:r>
            <a:r>
              <a:rPr lang="zh-CN" altLang="en-US" sz="1200" b="0" i="0" kern="1200" dirty="0" smtClean="0">
                <a:solidFill>
                  <a:schemeClr val="tx1"/>
                </a:solidFill>
                <a:effectLst/>
                <a:latin typeface="Arial" charset="0"/>
                <a:ea typeface="+mn-ea"/>
                <a:cs typeface="+mn-cs"/>
              </a:rPr>
              <a:t>说：上帝在梦中告诉我，我做出了最优秀的</a:t>
            </a:r>
            <a:r>
              <a:rPr lang="zh-CN" altLang="en-US" sz="1200" b="0" i="0" u="sng" kern="1200" dirty="0" smtClean="0">
                <a:solidFill>
                  <a:schemeClr val="tx1"/>
                </a:solidFill>
                <a:effectLst/>
                <a:latin typeface="Arial" charset="0"/>
                <a:ea typeface="+mn-ea"/>
                <a:cs typeface="+mn-cs"/>
                <a:hlinkClick r:id="rId49"/>
              </a:rPr>
              <a:t>操作系统</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高德纳回答说：我可没这么说过。</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高德纳咨询公司</a:t>
            </a:r>
          </a:p>
          <a:p>
            <a:r>
              <a:rPr lang="zh-CN" altLang="en-US" sz="1200" b="0" i="0" kern="1200" dirty="0" smtClean="0">
                <a:solidFill>
                  <a:schemeClr val="tx1"/>
                </a:solidFill>
                <a:effectLst/>
                <a:latin typeface="Arial" charset="0"/>
                <a:ea typeface="+mn-ea"/>
                <a:cs typeface="+mn-cs"/>
              </a:rPr>
              <a:t>　　</a:t>
            </a:r>
            <a:r>
              <a:rPr lang="zh-CN" altLang="en-US" sz="1200" b="0" i="0" u="sng" kern="1200" dirty="0" smtClean="0">
                <a:solidFill>
                  <a:schemeClr val="tx1"/>
                </a:solidFill>
                <a:effectLst/>
                <a:latin typeface="Arial" charset="0"/>
                <a:ea typeface="+mn-ea"/>
                <a:cs typeface="+mn-cs"/>
                <a:hlinkClick r:id="rId50"/>
              </a:rPr>
              <a:t>高德纳咨询公司</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全球最具权威的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研究与顾问咨询公司</a:t>
            </a:r>
          </a:p>
          <a:p>
            <a:r>
              <a:rPr lang="zh-CN" altLang="en-US" sz="1200" b="0" i="0" kern="1200" dirty="0" smtClean="0">
                <a:solidFill>
                  <a:schemeClr val="tx1"/>
                </a:solidFill>
                <a:effectLst/>
                <a:latin typeface="Arial" charset="0"/>
                <a:ea typeface="+mn-ea"/>
                <a:cs typeface="+mn-cs"/>
              </a:rPr>
              <a:t>　　高德纳咨询公司官方网站</a:t>
            </a:r>
            <a:r>
              <a:rPr lang="en-US" altLang="zh-CN" sz="1200" b="0" i="0" kern="1200" dirty="0" smtClean="0">
                <a:solidFill>
                  <a:schemeClr val="tx1"/>
                </a:solidFill>
                <a:effectLst/>
                <a:latin typeface="Arial" charset="0"/>
                <a:ea typeface="+mn-ea"/>
                <a:cs typeface="+mn-cs"/>
              </a:rPr>
              <a:t>:3w.</a:t>
            </a:r>
            <a:r>
              <a:rPr lang="zh-CN" altLang="en-US" sz="1200" b="0" i="0" kern="1200" dirty="0" smtClean="0">
                <a:solidFill>
                  <a:schemeClr val="tx1"/>
                </a:solidFill>
                <a:effectLst/>
                <a:latin typeface="Arial" charset="0"/>
                <a:ea typeface="+mn-ea"/>
                <a:cs typeface="+mn-cs"/>
              </a:rPr>
              <a:t>粘下来上面的公司名字</a:t>
            </a:r>
            <a:r>
              <a:rPr lang="en-US" altLang="zh-CN" sz="1200" b="0" i="0" kern="1200" dirty="0" smtClean="0">
                <a:solidFill>
                  <a:schemeClr val="tx1"/>
                </a:solidFill>
                <a:effectLst/>
                <a:latin typeface="Arial" charset="0"/>
                <a:ea typeface="+mn-ea"/>
                <a:cs typeface="+mn-cs"/>
              </a:rPr>
              <a:t>.com</a:t>
            </a:r>
            <a:r>
              <a:rPr lang="zh-CN" altLang="en-US" sz="1200" b="0" i="0" kern="1200" dirty="0" smtClean="0">
                <a:solidFill>
                  <a:schemeClr val="tx1"/>
                </a:solidFill>
                <a:effectLst/>
                <a:latin typeface="Arial" charset="0"/>
                <a:ea typeface="+mn-ea"/>
                <a:cs typeface="+mn-cs"/>
              </a:rPr>
              <a:t>英文</a:t>
            </a:r>
            <a:r>
              <a:rPr lang="zh-CN" altLang="en-US" sz="1200" b="1" i="0" kern="1200" dirty="0" smtClean="0">
                <a:solidFill>
                  <a:schemeClr val="tx1"/>
                </a:solidFill>
                <a:effectLst/>
                <a:latin typeface="Arial" charset="0"/>
                <a:ea typeface="+mn-ea"/>
                <a:cs typeface="+mn-cs"/>
              </a:rPr>
              <a:t>高德纳咨询公司简介</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 (NYSE: IT and ITB).</a:t>
            </a:r>
            <a:r>
              <a:rPr lang="zh-CN" altLang="en-US" sz="1200" b="0" i="0" kern="1200" dirty="0" smtClean="0">
                <a:solidFill>
                  <a:schemeClr val="tx1"/>
                </a:solidFill>
                <a:effectLst/>
                <a:latin typeface="Arial" charset="0"/>
                <a:ea typeface="+mn-ea"/>
                <a:cs typeface="+mn-cs"/>
              </a:rPr>
              <a:t>全球最具权威的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研究与顾问咨询公司</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成立于</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年，总部设在美国康涅狄克州</a:t>
            </a:r>
            <a:r>
              <a:rPr lang="zh-CN" altLang="en-US" sz="1200" b="0" i="0" u="sng" kern="1200" dirty="0" smtClean="0">
                <a:solidFill>
                  <a:schemeClr val="tx1"/>
                </a:solidFill>
                <a:effectLst/>
                <a:latin typeface="Arial" charset="0"/>
                <a:ea typeface="+mn-ea"/>
                <a:cs typeface="+mn-cs"/>
                <a:hlinkClick r:id="rId51"/>
              </a:rPr>
              <a:t>斯坦福</a:t>
            </a:r>
            <a:r>
              <a:rPr lang="zh-CN" altLang="en-US" sz="1200" b="0" i="0" kern="1200" dirty="0" smtClean="0">
                <a:solidFill>
                  <a:schemeClr val="tx1"/>
                </a:solidFill>
                <a:effectLst/>
                <a:latin typeface="Arial" charset="0"/>
                <a:ea typeface="+mn-ea"/>
                <a:cs typeface="+mn-cs"/>
              </a:rPr>
              <a:t>。其研究范围覆盖全部</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产业，就</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的研究、发展、评估、应用、市场等领域，为客户提供客观、公正的论证报告及市场调研报告，协助客户进行市场分析、技术选择、项目论证、投资决策。为决策者在投资风险和管理、营销策略、发展方向等重大问题上提供重要咨询建议，帮助决策者作出正确抉择。</a:t>
            </a:r>
            <a:r>
              <a:rPr lang="zh-CN" altLang="en-US" sz="1200" b="1" i="0" kern="1200" dirty="0" smtClean="0">
                <a:solidFill>
                  <a:schemeClr val="tx1"/>
                </a:solidFill>
                <a:effectLst/>
                <a:latin typeface="Arial" charset="0"/>
                <a:ea typeface="+mn-ea"/>
                <a:cs typeface="+mn-cs"/>
              </a:rPr>
              <a:t>公司情况</a:t>
            </a:r>
          </a:p>
          <a:p>
            <a:r>
              <a:rPr lang="zh-CN" altLang="en-US" sz="1200" b="0" i="0" kern="1200" dirty="0" smtClean="0">
                <a:solidFill>
                  <a:schemeClr val="tx1"/>
                </a:solidFill>
                <a:effectLst/>
                <a:latin typeface="Arial" charset="0"/>
                <a:ea typeface="+mn-ea"/>
                <a:cs typeface="+mn-cs"/>
              </a:rPr>
              <a:t>　　公司</a:t>
            </a:r>
            <a:r>
              <a:rPr lang="en-US" altLang="zh-CN" sz="1200" b="0" i="0" kern="1200" dirty="0" smtClean="0">
                <a:solidFill>
                  <a:schemeClr val="tx1"/>
                </a:solidFill>
                <a:effectLst/>
                <a:latin typeface="Arial" charset="0"/>
                <a:ea typeface="+mn-ea"/>
                <a:cs typeface="+mn-cs"/>
              </a:rPr>
              <a:t>2002</a:t>
            </a:r>
            <a:r>
              <a:rPr lang="zh-CN" altLang="en-US" sz="1200" b="0" i="0" kern="1200" dirty="0" smtClean="0">
                <a:solidFill>
                  <a:schemeClr val="tx1"/>
                </a:solidFill>
                <a:effectLst/>
                <a:latin typeface="Arial" charset="0"/>
                <a:ea typeface="+mn-ea"/>
                <a:cs typeface="+mn-cs"/>
              </a:rPr>
              <a:t>财务年度营运收入</a:t>
            </a:r>
            <a:r>
              <a:rPr lang="en-US" altLang="zh-CN" sz="1200" b="0" i="0" kern="1200" dirty="0" smtClean="0">
                <a:solidFill>
                  <a:schemeClr val="tx1"/>
                </a:solidFill>
                <a:effectLst/>
                <a:latin typeface="Arial" charset="0"/>
                <a:ea typeface="+mn-ea"/>
                <a:cs typeface="+mn-cs"/>
              </a:rPr>
              <a:t>9.072</a:t>
            </a:r>
            <a:r>
              <a:rPr lang="zh-CN" altLang="en-US" sz="1200" b="0" i="0" kern="1200" dirty="0" smtClean="0">
                <a:solidFill>
                  <a:schemeClr val="tx1"/>
                </a:solidFill>
                <a:effectLst/>
                <a:latin typeface="Arial" charset="0"/>
                <a:ea typeface="+mn-ea"/>
                <a:cs typeface="+mn-cs"/>
              </a:rPr>
              <a:t>亿美元。公司员工</a:t>
            </a:r>
            <a:r>
              <a:rPr lang="en-US" altLang="zh-CN" sz="1200" b="0" i="0" kern="1200" dirty="0" smtClean="0">
                <a:solidFill>
                  <a:schemeClr val="tx1"/>
                </a:solidFill>
                <a:effectLst/>
                <a:latin typeface="Arial" charset="0"/>
                <a:ea typeface="+mn-ea"/>
                <a:cs typeface="+mn-cs"/>
              </a:rPr>
              <a:t>4,000</a:t>
            </a:r>
            <a:r>
              <a:rPr lang="zh-CN" altLang="en-US" sz="1200" b="0" i="0" kern="1200" dirty="0" smtClean="0">
                <a:solidFill>
                  <a:schemeClr val="tx1"/>
                </a:solidFill>
                <a:effectLst/>
                <a:latin typeface="Arial" charset="0"/>
                <a:ea typeface="+mn-ea"/>
                <a:cs typeface="+mn-cs"/>
              </a:rPr>
              <a:t>多名，包括 </a:t>
            </a:r>
            <a:r>
              <a:rPr lang="en-US" altLang="zh-CN" sz="1200" b="0" i="0" kern="1200" dirty="0" smtClean="0">
                <a:solidFill>
                  <a:schemeClr val="tx1"/>
                </a:solidFill>
                <a:effectLst/>
                <a:latin typeface="Arial" charset="0"/>
                <a:ea typeface="+mn-ea"/>
                <a:cs typeface="+mn-cs"/>
              </a:rPr>
              <a:t>1,200</a:t>
            </a:r>
            <a:r>
              <a:rPr lang="zh-CN" altLang="en-US" sz="1200" b="0" i="0" kern="1200" dirty="0" smtClean="0">
                <a:solidFill>
                  <a:schemeClr val="tx1"/>
                </a:solidFill>
                <a:effectLst/>
                <a:latin typeface="Arial" charset="0"/>
                <a:ea typeface="+mn-ea"/>
                <a:cs typeface="+mn-cs"/>
              </a:rPr>
              <a:t>多位世界级分析专家，在全球设有</a:t>
            </a:r>
            <a:r>
              <a:rPr lang="en-US" altLang="zh-CN" sz="1200" b="0" i="0" kern="1200" dirty="0" smtClean="0">
                <a:solidFill>
                  <a:schemeClr val="tx1"/>
                </a:solidFill>
                <a:effectLst/>
                <a:latin typeface="Arial" charset="0"/>
                <a:ea typeface="+mn-ea"/>
                <a:cs typeface="+mn-cs"/>
              </a:rPr>
              <a:t>80</a:t>
            </a:r>
            <a:r>
              <a:rPr lang="zh-CN" altLang="en-US" sz="1200" b="0" i="0" kern="1200" dirty="0" smtClean="0">
                <a:solidFill>
                  <a:schemeClr val="tx1"/>
                </a:solidFill>
                <a:effectLst/>
                <a:latin typeface="Arial" charset="0"/>
                <a:ea typeface="+mn-ea"/>
                <a:cs typeface="+mn-cs"/>
              </a:rPr>
              <a:t>多个分支机构。在全球的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产业中，</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公司以其公认的权威性和拥有包括供应商、生产厂商、系统集成商、咨询公司、银行、金融机构、能源交通、政府部门及其它领域</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包括中国在内</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超过</a:t>
            </a:r>
            <a:r>
              <a:rPr lang="en-US" altLang="zh-CN" sz="1200" b="0" i="0" kern="1200" dirty="0" smtClean="0">
                <a:solidFill>
                  <a:schemeClr val="tx1"/>
                </a:solidFill>
                <a:effectLst/>
                <a:latin typeface="Arial" charset="0"/>
                <a:ea typeface="+mn-ea"/>
                <a:cs typeface="+mn-cs"/>
              </a:rPr>
              <a:t>11,000</a:t>
            </a:r>
            <a:r>
              <a:rPr lang="zh-CN" altLang="en-US" sz="1200" b="0" i="0" kern="1200" dirty="0" smtClean="0">
                <a:solidFill>
                  <a:schemeClr val="tx1"/>
                </a:solidFill>
                <a:effectLst/>
                <a:latin typeface="Arial" charset="0"/>
                <a:ea typeface="+mn-ea"/>
                <a:cs typeface="+mn-cs"/>
              </a:rPr>
              <a:t>客户机构而独占鳌头。其中公司客户几乎囊括了绝大部分世界级大公司。</a:t>
            </a:r>
          </a:p>
          <a:p>
            <a:r>
              <a:rPr lang="zh-CN" altLang="en-US" sz="1200" b="0" i="0" kern="1200" dirty="0" smtClean="0">
                <a:solidFill>
                  <a:schemeClr val="tx1"/>
                </a:solidFill>
                <a:effectLst/>
                <a:latin typeface="Arial" charset="0"/>
                <a:ea typeface="+mn-ea"/>
                <a:cs typeface="+mn-cs"/>
              </a:rPr>
              <a:t>　　在界定及分析那些决定了商业进程的发展趋势与技术方面，</a:t>
            </a:r>
            <a:r>
              <a:rPr lang="en-US" altLang="zh-CN" sz="1200" b="0" i="0" kern="1200" dirty="0" smtClean="0">
                <a:solidFill>
                  <a:schemeClr val="tx1"/>
                </a:solidFill>
                <a:effectLst/>
                <a:latin typeface="Arial" charset="0"/>
                <a:ea typeface="+mn-ea"/>
                <a:cs typeface="+mn-cs"/>
              </a:rPr>
              <a:t>Gartner, Inc.(NYSE: IT</a:t>
            </a:r>
            <a:r>
              <a:rPr lang="zh-CN" altLang="en-US" sz="1200" b="0" i="0" kern="1200" dirty="0" smtClean="0">
                <a:solidFill>
                  <a:schemeClr val="tx1"/>
                </a:solidFill>
                <a:effectLst/>
                <a:latin typeface="Arial" charset="0"/>
                <a:ea typeface="+mn-ea"/>
                <a:cs typeface="+mn-cs"/>
              </a:rPr>
              <a:t>与</a:t>
            </a:r>
            <a:r>
              <a:rPr lang="en-US" altLang="zh-CN" sz="1200" b="0" i="0" kern="1200" dirty="0" smtClean="0">
                <a:solidFill>
                  <a:schemeClr val="tx1"/>
                </a:solidFill>
                <a:effectLst/>
                <a:latin typeface="Arial" charset="0"/>
                <a:ea typeface="+mn-ea"/>
                <a:cs typeface="+mn-cs"/>
              </a:rPr>
              <a:t>ITB)</a:t>
            </a:r>
            <a:r>
              <a:rPr lang="zh-CN" altLang="en-US" sz="1200" b="0" i="0" kern="1200" dirty="0" smtClean="0">
                <a:solidFill>
                  <a:schemeClr val="tx1"/>
                </a:solidFill>
                <a:effectLst/>
                <a:latin typeface="Arial" charset="0"/>
                <a:ea typeface="+mn-ea"/>
                <a:cs typeface="+mn-cs"/>
              </a:rPr>
              <a:t>拥有二十年以上的丰富经验，它向全球范围内的</a:t>
            </a:r>
            <a:r>
              <a:rPr lang="en-US" altLang="zh-CN" sz="1200" b="0" i="0" kern="1200" dirty="0" smtClean="0">
                <a:solidFill>
                  <a:schemeClr val="tx1"/>
                </a:solidFill>
                <a:effectLst/>
                <a:latin typeface="Arial" charset="0"/>
                <a:ea typeface="+mn-ea"/>
                <a:cs typeface="+mn-cs"/>
              </a:rPr>
              <a:t>10000</a:t>
            </a:r>
            <a:r>
              <a:rPr lang="zh-CN" altLang="en-US" sz="1200" b="0" i="0" kern="1200" dirty="0" smtClean="0">
                <a:solidFill>
                  <a:schemeClr val="tx1"/>
                </a:solidFill>
                <a:effectLst/>
                <a:latin typeface="Arial" charset="0"/>
                <a:ea typeface="+mn-ea"/>
                <a:cs typeface="+mn-cs"/>
              </a:rPr>
              <a:t>多家机构提供着无与伦比的思想领导与战略咨询服务。</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的总部位于美国</a:t>
            </a:r>
            <a:r>
              <a:rPr lang="zh-CN" altLang="en-US" sz="1200" b="0" i="0" u="sng" kern="1200" dirty="0" smtClean="0">
                <a:solidFill>
                  <a:schemeClr val="tx1"/>
                </a:solidFill>
                <a:effectLst/>
                <a:latin typeface="Arial" charset="0"/>
                <a:ea typeface="+mn-ea"/>
                <a:cs typeface="+mn-cs"/>
                <a:hlinkClick r:id="rId52"/>
              </a:rPr>
              <a:t>康涅狄格州</a:t>
            </a:r>
            <a:r>
              <a:rPr lang="zh-CN" altLang="en-US" sz="1200" b="0" i="0" kern="1200" dirty="0" smtClean="0">
                <a:solidFill>
                  <a:schemeClr val="tx1"/>
                </a:solidFill>
                <a:effectLst/>
                <a:latin typeface="Arial" charset="0"/>
                <a:ea typeface="+mn-ea"/>
                <a:cs typeface="+mn-cs"/>
              </a:rPr>
              <a:t>斯坦福德，公司负责帮助客户理解并利用一个更大的全球商业范围内的各种市场机会，它引以自豪的是它的研究与咨询团体拥有独一无二的国际能力，而这个团体是由位于全球</a:t>
            </a:r>
            <a:r>
              <a:rPr lang="en-US" altLang="zh-CN" sz="1200" b="0" i="0" kern="1200" dirty="0" smtClean="0">
                <a:solidFill>
                  <a:schemeClr val="tx1"/>
                </a:solidFill>
                <a:effectLst/>
                <a:latin typeface="Arial" charset="0"/>
                <a:ea typeface="+mn-ea"/>
                <a:cs typeface="+mn-cs"/>
              </a:rPr>
              <a:t>75</a:t>
            </a:r>
            <a:r>
              <a:rPr lang="zh-CN" altLang="en-US" sz="1200" b="0" i="0" kern="1200" dirty="0" smtClean="0">
                <a:solidFill>
                  <a:schemeClr val="tx1"/>
                </a:solidFill>
                <a:effectLst/>
                <a:latin typeface="Arial" charset="0"/>
                <a:ea typeface="+mn-ea"/>
                <a:cs typeface="+mn-cs"/>
              </a:rPr>
              <a:t>个以上地点的</a:t>
            </a:r>
            <a:r>
              <a:rPr lang="en-US" altLang="zh-CN" sz="1200" b="0" i="0" kern="1200" dirty="0" smtClean="0">
                <a:solidFill>
                  <a:schemeClr val="tx1"/>
                </a:solidFill>
                <a:effectLst/>
                <a:latin typeface="Arial" charset="0"/>
                <a:ea typeface="+mn-ea"/>
                <a:cs typeface="+mn-cs"/>
              </a:rPr>
              <a:t>4000</a:t>
            </a:r>
            <a:r>
              <a:rPr lang="zh-CN" altLang="en-US" sz="1200" b="0" i="0" kern="1200" dirty="0" smtClean="0">
                <a:solidFill>
                  <a:schemeClr val="tx1"/>
                </a:solidFill>
                <a:effectLst/>
                <a:latin typeface="Arial" charset="0"/>
                <a:ea typeface="+mn-ea"/>
                <a:cs typeface="+mn-cs"/>
              </a:rPr>
              <a:t>名同事建立起来的，这些地方包括</a:t>
            </a:r>
            <a:r>
              <a:rPr lang="zh-CN" altLang="en-US" sz="1200" b="0" i="0" u="sng" kern="1200" dirty="0" smtClean="0">
                <a:solidFill>
                  <a:schemeClr val="tx1"/>
                </a:solidFill>
                <a:effectLst/>
                <a:latin typeface="Arial" charset="0"/>
                <a:ea typeface="+mn-ea"/>
                <a:cs typeface="+mn-cs"/>
                <a:hlinkClick r:id="rId53"/>
              </a:rPr>
              <a:t>布里斯班</a:t>
            </a:r>
            <a:r>
              <a:rPr lang="zh-CN" altLang="en-US" sz="1200" b="0" i="0" kern="1200" dirty="0" smtClean="0">
                <a:solidFill>
                  <a:schemeClr val="tx1"/>
                </a:solidFill>
                <a:effectLst/>
                <a:latin typeface="Arial" charset="0"/>
                <a:ea typeface="+mn-ea"/>
                <a:cs typeface="+mn-cs"/>
              </a:rPr>
              <a:t>、约翰内斯堡、</a:t>
            </a:r>
            <a:r>
              <a:rPr lang="zh-CN" altLang="en-US" sz="1200" b="0" i="0" u="sng" kern="1200" dirty="0" smtClean="0">
                <a:solidFill>
                  <a:schemeClr val="tx1"/>
                </a:solidFill>
                <a:effectLst/>
                <a:latin typeface="Arial" charset="0"/>
                <a:ea typeface="+mn-ea"/>
                <a:cs typeface="+mn-cs"/>
                <a:hlinkClick r:id="rId54"/>
              </a:rPr>
              <a:t>耶路撒冷</a:t>
            </a:r>
            <a:r>
              <a:rPr lang="zh-CN" altLang="en-US" sz="1200" b="0" i="0" kern="1200" dirty="0" smtClean="0">
                <a:solidFill>
                  <a:schemeClr val="tx1"/>
                </a:solidFill>
                <a:effectLst/>
                <a:latin typeface="Arial" charset="0"/>
                <a:ea typeface="+mn-ea"/>
                <a:cs typeface="+mn-cs"/>
              </a:rPr>
              <a:t>、新德里、</a:t>
            </a:r>
            <a:r>
              <a:rPr lang="zh-CN" altLang="en-US" sz="1200" b="0" i="0" u="sng" kern="1200" dirty="0" smtClean="0">
                <a:solidFill>
                  <a:schemeClr val="tx1"/>
                </a:solidFill>
                <a:effectLst/>
                <a:latin typeface="Arial" charset="0"/>
                <a:ea typeface="+mn-ea"/>
                <a:cs typeface="+mn-cs"/>
                <a:hlinkClick r:id="rId55"/>
              </a:rPr>
              <a:t>萨里</a:t>
            </a:r>
            <a:r>
              <a:rPr lang="zh-CN" altLang="en-US" sz="1200" b="0" i="0" kern="1200" dirty="0" smtClean="0">
                <a:solidFill>
                  <a:schemeClr val="tx1"/>
                </a:solidFill>
                <a:effectLst/>
                <a:latin typeface="Arial" charset="0"/>
                <a:ea typeface="+mn-ea"/>
                <a:cs typeface="+mn-cs"/>
              </a:rPr>
              <a:t>、圣保罗与</a:t>
            </a:r>
            <a:r>
              <a:rPr lang="zh-CN" altLang="en-US" sz="1200" b="0" i="0" u="sng" kern="1200" dirty="0" smtClean="0">
                <a:solidFill>
                  <a:schemeClr val="tx1"/>
                </a:solidFill>
                <a:effectLst/>
                <a:latin typeface="Arial" charset="0"/>
                <a:ea typeface="+mn-ea"/>
                <a:cs typeface="+mn-cs"/>
                <a:hlinkClick r:id="rId56"/>
              </a:rPr>
              <a:t>东京</a:t>
            </a:r>
            <a:r>
              <a:rPr lang="zh-CN" altLang="en-US" sz="1200" b="0" i="0" kern="1200" dirty="0" smtClean="0">
                <a:solidFill>
                  <a:schemeClr val="tx1"/>
                </a:solidFill>
                <a:effectLst/>
                <a:latin typeface="Arial" charset="0"/>
                <a:ea typeface="+mn-ea"/>
                <a:cs typeface="+mn-cs"/>
              </a:rPr>
              <a:t>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创建于</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年，在</a:t>
            </a:r>
            <a:r>
              <a:rPr lang="en-US" altLang="zh-CN" sz="1200" b="0" i="0" kern="1200" dirty="0" smtClean="0">
                <a:solidFill>
                  <a:schemeClr val="tx1"/>
                </a:solidFill>
                <a:effectLst/>
                <a:latin typeface="Arial" charset="0"/>
                <a:ea typeface="+mn-ea"/>
                <a:cs typeface="+mn-cs"/>
              </a:rPr>
              <a:t>2002</a:t>
            </a:r>
            <a:r>
              <a:rPr lang="zh-CN" altLang="en-US" sz="1200" b="0" i="0" kern="1200" dirty="0" smtClean="0">
                <a:solidFill>
                  <a:schemeClr val="tx1"/>
                </a:solidFill>
                <a:effectLst/>
                <a:latin typeface="Arial" charset="0"/>
                <a:ea typeface="+mn-ea"/>
                <a:cs typeface="+mn-cs"/>
              </a:rPr>
              <a:t>财年中的收入达到了</a:t>
            </a:r>
            <a:r>
              <a:rPr lang="en-US" altLang="zh-CN" sz="1200" b="0" i="0" kern="1200" dirty="0" smtClean="0">
                <a:solidFill>
                  <a:schemeClr val="tx1"/>
                </a:solidFill>
                <a:effectLst/>
                <a:latin typeface="Arial" charset="0"/>
                <a:ea typeface="+mn-ea"/>
                <a:cs typeface="+mn-cs"/>
              </a:rPr>
              <a:t>9.07</a:t>
            </a:r>
            <a:r>
              <a:rPr lang="zh-CN" altLang="en-US" sz="1200" b="0" i="0" kern="1200" dirty="0" smtClean="0">
                <a:solidFill>
                  <a:schemeClr val="tx1"/>
                </a:solidFill>
                <a:effectLst/>
                <a:latin typeface="Arial" charset="0"/>
                <a:ea typeface="+mn-ea"/>
                <a:cs typeface="+mn-cs"/>
              </a:rPr>
              <a:t>亿美元。公司通过研究与咨询部门</a:t>
            </a:r>
            <a:r>
              <a:rPr lang="en-US" altLang="zh-CN" sz="1200" b="0" i="0" kern="1200" dirty="0" smtClean="0">
                <a:solidFill>
                  <a:schemeClr val="tx1"/>
                </a:solidFill>
                <a:effectLst/>
                <a:latin typeface="Arial" charset="0"/>
                <a:ea typeface="+mn-ea"/>
                <a:cs typeface="+mn-cs"/>
              </a:rPr>
              <a:t>-Gartner Research</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Gartner Consulting</a:t>
            </a:r>
            <a:r>
              <a:rPr lang="zh-CN" altLang="en-US" sz="1200" b="0" i="0" kern="1200" dirty="0" smtClean="0">
                <a:solidFill>
                  <a:schemeClr val="tx1"/>
                </a:solidFill>
                <a:effectLst/>
                <a:latin typeface="Arial" charset="0"/>
                <a:ea typeface="+mn-ea"/>
                <a:cs typeface="+mn-cs"/>
              </a:rPr>
              <a:t>、包括有</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著名的研讨会</a:t>
            </a:r>
            <a:r>
              <a:rPr lang="en-US" altLang="zh-CN" sz="1200" b="0" i="0" kern="1200" dirty="0" smtClean="0">
                <a:solidFill>
                  <a:schemeClr val="tx1"/>
                </a:solidFill>
                <a:effectLst/>
                <a:latin typeface="Arial" charset="0"/>
                <a:ea typeface="+mn-ea"/>
                <a:cs typeface="+mn-cs"/>
              </a:rPr>
              <a:t>(Symposia)</a:t>
            </a:r>
            <a:r>
              <a:rPr lang="zh-CN" altLang="en-US" sz="1200" b="0" i="0" kern="1200" dirty="0" smtClean="0">
                <a:solidFill>
                  <a:schemeClr val="tx1"/>
                </a:solidFill>
                <a:effectLst/>
                <a:latin typeface="Arial" charset="0"/>
                <a:ea typeface="+mn-ea"/>
                <a:cs typeface="+mn-cs"/>
              </a:rPr>
              <a:t>在内的</a:t>
            </a:r>
            <a:r>
              <a:rPr lang="en-US" altLang="zh-CN" sz="1200" b="0" i="0" kern="1200" dirty="0" smtClean="0">
                <a:solidFill>
                  <a:schemeClr val="tx1"/>
                </a:solidFill>
                <a:effectLst/>
                <a:latin typeface="Arial" charset="0"/>
                <a:ea typeface="+mn-ea"/>
                <a:cs typeface="+mn-cs"/>
              </a:rPr>
              <a:t>Gartner Events</a:t>
            </a:r>
            <a:r>
              <a:rPr lang="zh-CN" altLang="en-US" sz="1200" b="0" i="0" kern="1200" dirty="0" smtClean="0">
                <a:solidFill>
                  <a:schemeClr val="tx1"/>
                </a:solidFill>
                <a:effectLst/>
                <a:latin typeface="Arial" charset="0"/>
                <a:ea typeface="+mn-ea"/>
                <a:cs typeface="+mn-cs"/>
              </a:rPr>
              <a:t>、以及网站 </a:t>
            </a:r>
            <a:r>
              <a:rPr lang="zh-CN" altLang="en-US" sz="1200" b="0" i="0" u="sng" kern="1200" dirty="0" smtClean="0">
                <a:solidFill>
                  <a:schemeClr val="tx1"/>
                </a:solidFill>
                <a:effectLst/>
                <a:latin typeface="Arial" charset="0"/>
                <a:ea typeface="+mn-ea"/>
                <a:cs typeface="+mn-cs"/>
                <a:hlinkClick r:id="rId57"/>
              </a:rPr>
              <a:t>同上</a:t>
            </a:r>
            <a:r>
              <a:rPr lang="zh-CN" altLang="en-US" sz="1200" b="0" i="0" kern="1200" dirty="0" smtClean="0">
                <a:solidFill>
                  <a:schemeClr val="tx1"/>
                </a:solidFill>
                <a:effectLst/>
                <a:latin typeface="Arial" charset="0"/>
                <a:ea typeface="+mn-ea"/>
                <a:cs typeface="+mn-cs"/>
              </a:rPr>
              <a:t> 等来达到在</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方面的专业水平。</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a:t>
            </a:r>
            <a:r>
              <a:rPr lang="en-US" altLang="zh-CN" sz="1200" b="1" i="0" kern="1200" dirty="0" smtClean="0">
                <a:solidFill>
                  <a:schemeClr val="tx1"/>
                </a:solidFill>
                <a:effectLst/>
                <a:latin typeface="Arial" charset="0"/>
                <a:ea typeface="+mn-ea"/>
                <a:cs typeface="+mn-cs"/>
              </a:rPr>
              <a:t>-</a:t>
            </a:r>
            <a:r>
              <a:rPr lang="zh-CN" altLang="en-US" sz="1200" b="1" i="0" kern="1200" dirty="0" smtClean="0">
                <a:solidFill>
                  <a:schemeClr val="tx1"/>
                </a:solidFill>
                <a:effectLst/>
                <a:latin typeface="Arial" charset="0"/>
                <a:ea typeface="+mn-ea"/>
                <a:cs typeface="+mn-cs"/>
              </a:rPr>
              <a:t>简历</a:t>
            </a:r>
          </a:p>
          <a:p>
            <a:r>
              <a:rPr lang="zh-CN" altLang="en-US" sz="1200" b="0" i="0" kern="1200" dirty="0" smtClean="0">
                <a:solidFill>
                  <a:schemeClr val="tx1"/>
                </a:solidFill>
                <a:effectLst/>
                <a:latin typeface="Arial" charset="0"/>
                <a:ea typeface="+mn-ea"/>
                <a:cs typeface="+mn-cs"/>
              </a:rPr>
              <a:t>　　高德纳</a:t>
            </a:r>
          </a:p>
          <a:p>
            <a:r>
              <a:rPr lang="zh-CN" altLang="en-US" sz="1200" b="0" i="0" kern="1200" dirty="0" smtClean="0">
                <a:solidFill>
                  <a:schemeClr val="tx1"/>
                </a:solidFill>
                <a:effectLst/>
                <a:latin typeface="Arial" charset="0"/>
                <a:ea typeface="+mn-ea"/>
                <a:cs typeface="+mn-cs"/>
              </a:rPr>
              <a:t>　　高德纳在</a:t>
            </a:r>
            <a:r>
              <a:rPr lang="zh-CN" altLang="en-US" sz="1200" b="0" i="0" u="sng" kern="1200" dirty="0" smtClean="0">
                <a:solidFill>
                  <a:schemeClr val="tx1"/>
                </a:solidFill>
                <a:effectLst/>
                <a:latin typeface="Arial" charset="0"/>
                <a:ea typeface="+mn-ea"/>
                <a:cs typeface="+mn-cs"/>
                <a:hlinkClick r:id="rId58"/>
              </a:rPr>
              <a:t>加州理工学院</a:t>
            </a:r>
            <a:r>
              <a:rPr lang="zh-CN" altLang="en-US" sz="1200" b="0" i="0" kern="1200" dirty="0" smtClean="0">
                <a:solidFill>
                  <a:schemeClr val="tx1"/>
                </a:solidFill>
                <a:effectLst/>
                <a:latin typeface="Arial" charset="0"/>
                <a:ea typeface="+mn-ea"/>
                <a:cs typeface="+mn-cs"/>
              </a:rPr>
              <a:t>研究所二年级时，为私人公司写编译器（</a:t>
            </a:r>
            <a:r>
              <a:rPr lang="en-US" altLang="zh-CN" sz="1200" b="0" i="0" kern="1200" dirty="0" smtClean="0">
                <a:solidFill>
                  <a:schemeClr val="tx1"/>
                </a:solidFill>
                <a:effectLst/>
                <a:latin typeface="Arial" charset="0"/>
                <a:ea typeface="+mn-ea"/>
                <a:cs typeface="+mn-cs"/>
              </a:rPr>
              <a:t>compiler</a:t>
            </a:r>
            <a:r>
              <a:rPr lang="zh-CN" altLang="en-US" sz="1200" b="0" i="0" kern="1200" dirty="0" smtClean="0">
                <a:solidFill>
                  <a:schemeClr val="tx1"/>
                </a:solidFill>
                <a:effectLst/>
                <a:latin typeface="Arial" charset="0"/>
                <a:ea typeface="+mn-ea"/>
                <a:cs typeface="+mn-cs"/>
              </a:rPr>
              <a:t>），赚得</a:t>
            </a:r>
            <a:r>
              <a:rPr lang="en-US" altLang="zh-CN" sz="1200" b="0" i="0" kern="1200" dirty="0" smtClean="0">
                <a:solidFill>
                  <a:schemeClr val="tx1"/>
                </a:solidFill>
                <a:effectLst/>
                <a:latin typeface="Arial" charset="0"/>
                <a:ea typeface="+mn-ea"/>
                <a:cs typeface="+mn-cs"/>
              </a:rPr>
              <a:t>5000</a:t>
            </a:r>
            <a:r>
              <a:rPr lang="zh-CN" altLang="en-US" sz="1200" b="0" i="0" kern="1200" dirty="0" smtClean="0">
                <a:solidFill>
                  <a:schemeClr val="tx1"/>
                </a:solidFill>
                <a:effectLst/>
                <a:latin typeface="Arial" charset="0"/>
                <a:ea typeface="+mn-ea"/>
                <a:cs typeface="+mn-cs"/>
              </a:rPr>
              <a:t>元美金。</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年高德纳获得加州理工学院数学博士学位，之后留校任教，并在数学领域取得多项成就。与此同时高德纳也开始研究计算机程序设计，</a:t>
            </a:r>
            <a:r>
              <a:rPr lang="en-US" altLang="zh-CN" sz="1200" b="0" i="0" kern="1200" dirty="0" smtClean="0">
                <a:solidFill>
                  <a:schemeClr val="tx1"/>
                </a:solidFill>
                <a:effectLst/>
                <a:latin typeface="Arial" charset="0"/>
                <a:ea typeface="+mn-ea"/>
                <a:cs typeface="+mn-cs"/>
              </a:rPr>
              <a:t>1962</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月</a:t>
            </a:r>
            <a:r>
              <a:rPr lang="en-US" altLang="zh-CN" sz="1200" b="0" i="0" kern="1200" dirty="0" smtClean="0">
                <a:solidFill>
                  <a:schemeClr val="tx1"/>
                </a:solidFill>
                <a:effectLst/>
                <a:latin typeface="Arial" charset="0"/>
                <a:ea typeface="+mn-ea"/>
                <a:cs typeface="+mn-cs"/>
              </a:rPr>
              <a:t>Addison-Wesley</a:t>
            </a:r>
            <a:r>
              <a:rPr lang="zh-CN" altLang="en-US" sz="1200" b="0" i="0" kern="1200" dirty="0" smtClean="0">
                <a:solidFill>
                  <a:schemeClr val="tx1"/>
                </a:solidFill>
                <a:effectLst/>
                <a:latin typeface="Arial" charset="0"/>
                <a:ea typeface="+mn-ea"/>
                <a:cs typeface="+mn-cs"/>
              </a:rPr>
              <a:t>公司的顾问</a:t>
            </a:r>
            <a:r>
              <a:rPr lang="en-US" altLang="zh-CN" sz="1200" b="0" i="0" kern="1200" dirty="0" smtClean="0">
                <a:solidFill>
                  <a:schemeClr val="tx1"/>
                </a:solidFill>
                <a:effectLst/>
                <a:latin typeface="Arial" charset="0"/>
                <a:ea typeface="+mn-ea"/>
                <a:cs typeface="+mn-cs"/>
              </a:rPr>
              <a:t>Richard </a:t>
            </a:r>
            <a:r>
              <a:rPr lang="en-US" altLang="zh-CN" sz="1200" b="0" i="0" kern="1200" dirty="0" err="1" smtClean="0">
                <a:solidFill>
                  <a:schemeClr val="tx1"/>
                </a:solidFill>
                <a:effectLst/>
                <a:latin typeface="Arial" charset="0"/>
                <a:ea typeface="+mn-ea"/>
                <a:cs typeface="+mn-cs"/>
              </a:rPr>
              <a:t>Varga</a:t>
            </a:r>
            <a:r>
              <a:rPr lang="zh-CN" altLang="en-US" sz="1200" b="0" i="0" kern="1200" dirty="0" smtClean="0">
                <a:solidFill>
                  <a:schemeClr val="tx1"/>
                </a:solidFill>
                <a:effectLst/>
                <a:latin typeface="Arial" charset="0"/>
                <a:ea typeface="+mn-ea"/>
                <a:cs typeface="+mn-cs"/>
              </a:rPr>
              <a:t>请他出版一本有关编译器的书籍。 </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年，当高德纳的著作已经长达</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多页时，他与出版商商定，编纂一部系统地介绍计算机程序设计的巨著</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。目前该书已经出版了三卷，并对计算机领域产生了深远的影响。</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美国科学家</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en-US" altLang="zh-CN" sz="1200" b="0" i="0" kern="1200" dirty="0" err="1" smtClean="0">
                <a:solidFill>
                  <a:schemeClr val="tx1"/>
                </a:solidFill>
                <a:effectLst/>
                <a:latin typeface="Arial" charset="0"/>
                <a:ea typeface="+mn-ea"/>
                <a:cs typeface="+mn-cs"/>
              </a:rPr>
              <a:t>AmericanScientist</a:t>
            </a:r>
            <a:r>
              <a:rPr lang="zh-CN" altLang="en-US" sz="1200" b="0" i="0" kern="1200" dirty="0" smtClean="0">
                <a:solidFill>
                  <a:schemeClr val="tx1"/>
                </a:solidFill>
                <a:effectLst/>
                <a:latin typeface="Arial" charset="0"/>
                <a:ea typeface="+mn-ea"/>
                <a:cs typeface="+mn-cs"/>
              </a:rPr>
              <a:t>）杂志曾将该书与</a:t>
            </a:r>
            <a:r>
              <a:rPr lang="zh-CN" altLang="en-US" sz="1200" b="0" i="0" u="sng" kern="1200" dirty="0" smtClean="0">
                <a:solidFill>
                  <a:schemeClr val="tx1"/>
                </a:solidFill>
                <a:effectLst/>
                <a:latin typeface="Arial" charset="0"/>
                <a:ea typeface="+mn-ea"/>
                <a:cs typeface="+mn-cs"/>
                <a:hlinkClick r:id="rId59"/>
              </a:rPr>
              <a:t>爱因斯坦</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相对论</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zh-CN" altLang="en-US" sz="1200" b="0" i="0" u="sng" kern="1200" dirty="0" smtClean="0">
                <a:solidFill>
                  <a:schemeClr val="tx1"/>
                </a:solidFill>
                <a:effectLst/>
                <a:latin typeface="Arial" charset="0"/>
                <a:ea typeface="+mn-ea"/>
                <a:cs typeface="+mn-cs"/>
                <a:hlinkClick r:id="rId60"/>
              </a:rPr>
              <a:t>狄拉克</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量子力学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、理查</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费曼的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量子电动力学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等书并列为</a:t>
            </a:r>
            <a:r>
              <a:rPr lang="en-US" altLang="zh-CN" sz="1200" b="0" i="0" kern="1200" dirty="0" smtClean="0">
                <a:solidFill>
                  <a:schemeClr val="tx1"/>
                </a:solidFill>
                <a:effectLst/>
                <a:latin typeface="Arial" charset="0"/>
                <a:ea typeface="+mn-ea"/>
                <a:cs typeface="+mn-cs"/>
              </a:rPr>
              <a:t>20</a:t>
            </a:r>
            <a:r>
              <a:rPr lang="zh-CN" altLang="en-US" sz="1200" b="0" i="0" kern="1200" dirty="0" smtClean="0">
                <a:solidFill>
                  <a:schemeClr val="tx1"/>
                </a:solidFill>
                <a:effectLst/>
                <a:latin typeface="Arial" charset="0"/>
                <a:ea typeface="+mn-ea"/>
                <a:cs typeface="+mn-cs"/>
              </a:rPr>
              <a:t>世纪最重要的</a:t>
            </a:r>
            <a:r>
              <a:rPr lang="en-US" altLang="zh-CN" sz="1200" b="0" i="0" kern="1200" dirty="0" smtClean="0">
                <a:solidFill>
                  <a:schemeClr val="tx1"/>
                </a:solidFill>
                <a:effectLst/>
                <a:latin typeface="Arial" charset="0"/>
                <a:ea typeface="+mn-ea"/>
                <a:cs typeface="+mn-cs"/>
              </a:rPr>
              <a:t>12</a:t>
            </a:r>
            <a:r>
              <a:rPr lang="zh-CN" altLang="en-US" sz="1200" b="0" i="0" kern="1200" dirty="0" smtClean="0">
                <a:solidFill>
                  <a:schemeClr val="tx1"/>
                </a:solidFill>
                <a:effectLst/>
                <a:latin typeface="Arial" charset="0"/>
                <a:ea typeface="+mn-ea"/>
                <a:cs typeface="+mn-cs"/>
              </a:rPr>
              <a:t>本物理科学类专论书之一。</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年高德纳受聘成为</a:t>
            </a:r>
            <a:r>
              <a:rPr lang="zh-CN" altLang="en-US" sz="1200" b="0" i="0" u="sng" kern="1200" dirty="0" smtClean="0">
                <a:solidFill>
                  <a:schemeClr val="tx1"/>
                </a:solidFill>
                <a:effectLst/>
                <a:latin typeface="Arial" charset="0"/>
                <a:ea typeface="+mn-ea"/>
                <a:cs typeface="+mn-cs"/>
                <a:hlinkClick r:id="rId61"/>
              </a:rPr>
              <a:t>斯坦福大学</a:t>
            </a:r>
            <a:r>
              <a:rPr lang="zh-CN" altLang="en-US" sz="1200" b="0" i="0" kern="1200" dirty="0" smtClean="0">
                <a:solidFill>
                  <a:schemeClr val="tx1"/>
                </a:solidFill>
                <a:effectLst/>
                <a:latin typeface="Arial" charset="0"/>
                <a:ea typeface="+mn-ea"/>
                <a:cs typeface="+mn-cs"/>
              </a:rPr>
              <a:t>计算机系教授，和他的一个学生开发了</a:t>
            </a:r>
            <a:r>
              <a:rPr lang="en-US" altLang="zh-CN" sz="1200" b="0" i="0" kern="1200" dirty="0" smtClean="0">
                <a:solidFill>
                  <a:schemeClr val="tx1"/>
                </a:solidFill>
                <a:effectLst/>
                <a:latin typeface="Arial" charset="0"/>
                <a:ea typeface="+mn-ea"/>
                <a:cs typeface="+mn-cs"/>
              </a:rPr>
              <a:t>Knuth-Morris-Pratt</a:t>
            </a:r>
            <a:r>
              <a:rPr lang="zh-CN" altLang="en-US" sz="1200" b="0" i="0" kern="1200" dirty="0" smtClean="0">
                <a:solidFill>
                  <a:schemeClr val="tx1"/>
                </a:solidFill>
                <a:effectLst/>
                <a:latin typeface="Arial" charset="0"/>
                <a:ea typeface="+mn-ea"/>
                <a:cs typeface="+mn-cs"/>
              </a:rPr>
              <a:t>算法，该法则使计算机在文章中搜索一串字符的过程更加连贯。他在担任该职务期间开发了</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排版软件，成为今天大多数科技书籍使用的排版程序。除此之外高德纳还在计算机领域作出了多项贡献，例如</a:t>
            </a:r>
            <a:r>
              <a:rPr lang="en-US" altLang="zh-CN" sz="1200" b="0" i="0" kern="1200" dirty="0" err="1" smtClean="0">
                <a:solidFill>
                  <a:schemeClr val="tx1"/>
                </a:solidFill>
                <a:effectLst/>
                <a:latin typeface="Arial" charset="0"/>
                <a:ea typeface="+mn-ea"/>
                <a:cs typeface="+mn-cs"/>
              </a:rPr>
              <a:t>LRparsingtheory,Knuth-Moris-Pattpattern</a:t>
            </a:r>
            <a:r>
              <a:rPr lang="zh-CN" altLang="en-US" sz="1200" b="0" i="0" kern="1200" dirty="0" smtClean="0">
                <a:solidFill>
                  <a:schemeClr val="tx1"/>
                </a:solidFill>
                <a:effectLst/>
                <a:latin typeface="Arial" charset="0"/>
                <a:ea typeface="+mn-ea"/>
                <a:cs typeface="+mn-cs"/>
              </a:rPr>
              <a:t>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年卡特总统颁与国家科学奖（</a:t>
            </a:r>
            <a:r>
              <a:rPr lang="en-US" altLang="zh-CN" sz="1200" b="0" i="0" kern="1200" dirty="0" smtClean="0">
                <a:solidFill>
                  <a:schemeClr val="tx1"/>
                </a:solidFill>
                <a:effectLst/>
                <a:latin typeface="Arial" charset="0"/>
                <a:ea typeface="+mn-ea"/>
                <a:cs typeface="+mn-cs"/>
              </a:rPr>
              <a:t>National Medal of Science</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1996</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11</a:t>
            </a:r>
            <a:r>
              <a:rPr lang="zh-CN" altLang="en-US" sz="1200" b="0" i="0" kern="1200" dirty="0" smtClean="0">
                <a:solidFill>
                  <a:schemeClr val="tx1"/>
                </a:solidFill>
                <a:effectLst/>
                <a:latin typeface="Arial" charset="0"/>
                <a:ea typeface="+mn-ea"/>
                <a:cs typeface="+mn-cs"/>
              </a:rPr>
              <a:t>月荣获</a:t>
            </a:r>
            <a:r>
              <a:rPr lang="zh-CN" altLang="en-US" sz="1200" b="0" i="0" u="sng" kern="1200" dirty="0" smtClean="0">
                <a:solidFill>
                  <a:schemeClr val="tx1"/>
                </a:solidFill>
                <a:effectLst/>
                <a:latin typeface="Arial" charset="0"/>
                <a:ea typeface="+mn-ea"/>
                <a:cs typeface="+mn-cs"/>
                <a:hlinkClick r:id="rId62"/>
              </a:rPr>
              <a:t>京都奖</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Kyoto Prize</a:t>
            </a:r>
            <a:r>
              <a:rPr lang="zh-CN" altLang="en-US" sz="1200" b="0" i="0" kern="1200" dirty="0" smtClean="0">
                <a:solidFill>
                  <a:schemeClr val="tx1"/>
                </a:solidFill>
                <a:effectLst/>
                <a:latin typeface="Arial" charset="0"/>
                <a:ea typeface="+mn-ea"/>
                <a:cs typeface="+mn-cs"/>
              </a:rPr>
              <a:t>）。现与其妻高精兰（</a:t>
            </a:r>
            <a:r>
              <a:rPr lang="en-US" altLang="zh-CN" sz="1200" b="0" i="0" kern="1200" dirty="0" smtClean="0">
                <a:solidFill>
                  <a:schemeClr val="tx1"/>
                </a:solidFill>
                <a:effectLst/>
                <a:latin typeface="Arial" charset="0"/>
                <a:ea typeface="+mn-ea"/>
                <a:cs typeface="+mn-cs"/>
              </a:rPr>
              <a:t>Jill</a:t>
            </a:r>
            <a:r>
              <a:rPr lang="zh-CN" altLang="en-US" sz="1200" b="0" i="0" kern="1200" dirty="0" smtClean="0">
                <a:solidFill>
                  <a:schemeClr val="tx1"/>
                </a:solidFill>
                <a:effectLst/>
                <a:latin typeface="Arial" charset="0"/>
                <a:ea typeface="+mn-ea"/>
                <a:cs typeface="+mn-cs"/>
              </a:rPr>
              <a:t>）定居于斯坦福大学校园内，育有一男一女（</a:t>
            </a:r>
            <a:r>
              <a:rPr lang="en-US" altLang="zh-CN" sz="1200" b="0" i="0" kern="1200" dirty="0" smtClean="0">
                <a:solidFill>
                  <a:schemeClr val="tx1"/>
                </a:solidFill>
                <a:effectLst/>
                <a:latin typeface="Arial" charset="0"/>
                <a:ea typeface="+mn-ea"/>
                <a:cs typeface="+mn-cs"/>
              </a:rPr>
              <a:t>John</a:t>
            </a:r>
            <a:r>
              <a:rPr lang="zh-CN" altLang="en-US" sz="1200" b="0" i="0" kern="1200" dirty="0" smtClean="0">
                <a:solidFill>
                  <a:schemeClr val="tx1"/>
                </a:solidFill>
                <a:effectLst/>
                <a:latin typeface="Arial" charset="0"/>
                <a:ea typeface="+mn-ea"/>
                <a:cs typeface="+mn-cs"/>
              </a:rPr>
              <a:t>和</a:t>
            </a:r>
            <a:r>
              <a:rPr lang="en-US" altLang="zh-CN" sz="1200" b="0" i="0" kern="1200" dirty="0" smtClean="0">
                <a:solidFill>
                  <a:schemeClr val="tx1"/>
                </a:solidFill>
                <a:effectLst/>
                <a:latin typeface="Arial" charset="0"/>
                <a:ea typeface="+mn-ea"/>
                <a:cs typeface="+mn-cs"/>
              </a:rPr>
              <a:t>Jennifer</a:t>
            </a:r>
            <a:r>
              <a:rPr lang="zh-CN" altLang="en-US" sz="1200" b="0" i="0" kern="1200" dirty="0" smtClean="0">
                <a:solidFill>
                  <a:schemeClr val="tx1"/>
                </a:solidFill>
                <a:effectLst/>
                <a:latin typeface="Arial"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49</a:t>
            </a:fld>
            <a:endParaRPr lang="en-US" altLang="zh-CN" dirty="0"/>
          </a:p>
        </p:txBody>
      </p:sp>
    </p:spTree>
    <p:extLst>
      <p:ext uri="{BB962C8B-B14F-4D97-AF65-F5344CB8AC3E}">
        <p14:creationId xmlns:p14="http://schemas.microsoft.com/office/powerpoint/2010/main" val="215333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D71E8AE4-B3CD-4F26-B45E-D2A17F2253AA}" type="datetime1">
              <a:rPr lang="zh-CN" altLang="en-US"/>
              <a:pPr/>
              <a:t>2019/11/4</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zh-CN" altLang="en-US"/>
              <a:t>计算机科学与技术学院</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a:t>讲课教师：张立江</a:t>
            </a:r>
          </a:p>
          <a:p>
            <a:endParaRPr lang="zh-CN" altLang="en-US"/>
          </a:p>
          <a:p>
            <a:r>
              <a:rPr lang="en-US" altLang="zh-CN"/>
              <a:t>E-mail</a:t>
            </a:r>
            <a:r>
              <a:rPr lang="zh-CN" altLang="en-US"/>
              <a:t>：</a:t>
            </a:r>
            <a:r>
              <a:rPr lang="en-US" altLang="zh-CN"/>
              <a:t>zhanglijaing@cumt.edu.cn</a:t>
            </a:r>
          </a:p>
        </p:txBody>
      </p:sp>
      <p:pic>
        <p:nvPicPr>
          <p:cNvPr id="3100" name="Picture 28" descr="校徽"/>
          <p:cNvPicPr>
            <a:picLocks noChangeAspect="1" noChangeArrowheads="1"/>
          </p:cNvPicPr>
          <p:nvPr userDrawn="1"/>
        </p:nvPicPr>
        <p:blipFill>
          <a:blip r:embed="rId3"/>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a:srcRect/>
          <a:stretch>
            <a:fillRect/>
          </a:stretch>
        </p:blipFill>
        <p:spPr bwMode="auto">
          <a:xfrm>
            <a:off x="2209800" y="228600"/>
            <a:ext cx="5334000" cy="10048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CFECE40-FF36-4F85-BBEC-8052E998AC48}" type="datetime1">
              <a:rPr lang="zh-CN" altLang="en-US"/>
              <a:pPr/>
              <a:t>2019/11/4</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87B2B3-F90D-4DDC-9130-2C95376603AC}" type="datetime1">
              <a:rPr lang="zh-CN" altLang="en-US"/>
              <a:pPr/>
              <a:t>2019/11/4</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19E29AC0-0283-427B-A2C9-3AFD2CA43693}" type="datetime1">
              <a:rPr lang="zh-CN" altLang="en-US"/>
              <a:pPr/>
              <a:t>2019/11/4</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70FE3AD1-4347-4A0E-9AE6-5398184C434A}" type="datetime1">
              <a:rPr lang="zh-CN" altLang="en-US"/>
              <a:pPr/>
              <a:t>2019/11/4</a:t>
            </a:fld>
            <a:endParaRPr lang="en-US" altLang="zh-CN" dirty="0"/>
          </a:p>
        </p:txBody>
      </p:sp>
      <p:sp>
        <p:nvSpPr>
          <p:cNvPr id="5" name="页脚占位符 4"/>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25547A5-BBBB-4E38-AE06-C4C6DB1D13ED}" type="datetime1">
              <a:rPr lang="zh-CN" altLang="en-US"/>
              <a:pPr/>
              <a:t>2019/11/4</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2DB341D4-32A0-43FC-B2E8-30A62223924E}" type="datetime1">
              <a:rPr lang="zh-CN" altLang="en-US"/>
              <a:pPr/>
              <a:t>2019/11/4</a:t>
            </a:fld>
            <a:endParaRPr lang="en-US" altLang="zh-CN" dirty="0"/>
          </a:p>
        </p:txBody>
      </p:sp>
      <p:sp>
        <p:nvSpPr>
          <p:cNvPr id="8" name="页脚占位符 7"/>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7406D05-A609-45BC-AF1A-BD101B5D3F1A}" type="datetime1">
              <a:rPr lang="zh-CN" altLang="en-US"/>
              <a:pPr/>
              <a:t>2019/11/4</a:t>
            </a:fld>
            <a:endParaRPr lang="en-US" altLang="zh-CN" dirty="0"/>
          </a:p>
        </p:txBody>
      </p:sp>
      <p:sp>
        <p:nvSpPr>
          <p:cNvPr id="4" name="页脚占位符 3"/>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9B80FF4-518D-4790-9F75-6997057F4BA3}" type="datetime1">
              <a:rPr lang="zh-CN" altLang="en-US"/>
              <a:pPr/>
              <a:t>2019/11/4</a:t>
            </a:fld>
            <a:endParaRPr lang="en-US" altLang="zh-CN" dirty="0"/>
          </a:p>
        </p:txBody>
      </p:sp>
      <p:sp>
        <p:nvSpPr>
          <p:cNvPr id="3" name="页脚占位符 2"/>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7C83673-701D-4891-996D-27EEFF48D35C}" type="datetime1">
              <a:rPr lang="zh-CN" altLang="en-US"/>
              <a:pPr/>
              <a:t>2019/11/4</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0A757E6-E1D8-4549-B1AD-140798162279}" type="datetime1">
              <a:rPr lang="zh-CN" altLang="en-US"/>
              <a:pPr/>
              <a:t>2019/11/4</a:t>
            </a:fld>
            <a:endParaRPr lang="en-US" altLang="zh-CN" dirty="0"/>
          </a:p>
        </p:txBody>
      </p:sp>
      <p:sp>
        <p:nvSpPr>
          <p:cNvPr id="6" name="页脚占位符 5"/>
          <p:cNvSpPr>
            <a:spLocks noGrp="1"/>
          </p:cNvSpPr>
          <p:nvPr>
            <p:ph type="ftr" sz="quarter" idx="11"/>
          </p:nvPr>
        </p:nvSpPr>
        <p:spPr/>
        <p:txBody>
          <a:bodyPr/>
          <a:lstStyle>
            <a:lvl1pPr>
              <a:defRPr/>
            </a:lvl1pPr>
          </a:lstStyle>
          <a:p>
            <a:r>
              <a:rPr lang="zh-CN" altLang="en-US"/>
              <a:t>计算机科学与技术学院</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117" name="Image" r:id="rId14" imgW="9561905" imgH="1600000" progId="">
                  <p:embed/>
                </p:oleObj>
              </mc:Choice>
              <mc:Fallback>
                <p:oleObj name="Image" r:id="rId14" imgW="9561905" imgH="1600000" progId="">
                  <p:embed/>
                  <p:pic>
                    <p:nvPicPr>
                      <p:cNvPr id="0"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87021BD4-A5B8-4E30-81DA-DB35E0FEF638}" type="datetime1">
              <a:rPr lang="zh-CN" altLang="en-US"/>
              <a:pPr/>
              <a:t>2019/11/4</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zh-CN" altLang="en-US"/>
              <a:t>计算机科学与技术学院</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wmf"/><Relationship Id="rId18" Type="http://schemas.openxmlformats.org/officeDocument/2006/relationships/oleObject" Target="../embeddings/oleObject9.bin"/><Relationship Id="rId3" Type="http://schemas.openxmlformats.org/officeDocument/2006/relationships/notesSlide" Target="../notesSlides/notesSlide3.xml"/><Relationship Id="rId21" Type="http://schemas.openxmlformats.org/officeDocument/2006/relationships/image" Target="../media/image37.wmf"/><Relationship Id="rId7" Type="http://schemas.openxmlformats.org/officeDocument/2006/relationships/image" Target="../media/image30.wmf"/><Relationship Id="rId12" Type="http://schemas.openxmlformats.org/officeDocument/2006/relationships/oleObject" Target="../embeddings/oleObject6.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5.bin"/><Relationship Id="rId19" Type="http://schemas.openxmlformats.org/officeDocument/2006/relationships/image" Target="../media/image36.wmf"/><Relationship Id="rId4" Type="http://schemas.openxmlformats.org/officeDocument/2006/relationships/oleObject" Target="../embeddings/oleObject2.bin"/><Relationship Id="rId9" Type="http://schemas.openxmlformats.org/officeDocument/2006/relationships/image" Target="../media/image31.wmf"/><Relationship Id="rId1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jpeg"/><Relationship Id="rId2" Type="http://schemas.openxmlformats.org/officeDocument/2006/relationships/hyperlink" Target="http://baike.baidu.com/image/a75fb6d34b7ea904970a16b7" TargetMode="Externa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hyperlink" Target="http://www.tvsou.com/introhtml/76/2_7656.ht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hyperlink" Target="http://images.google.cn/imgres?imgurl=http://www.bookuu.com/photo/book/C/00556/97875388558211230775-fm.jpg&amp;imgrefurl=http://tieba.baidu.com/f?kz=453412592&amp;usg=__RKRgP6GevhKB1F5Urkx6LvSHG9I=&amp;h=799&amp;w=600&amp;sz=112&amp;hl=zh-CN&amp;start=1&amp;um=1&amp;itbs=1&amp;tbnid=Egz1sQ_U0GI5CM:&amp;tbnh=143&amp;tbnw=107&amp;prev=/images?q=%E5%AF%86%E7%A0%81%E4%B8%AD%E7%9A%84%E7%A7%98%E5%AF%86&amp;um=1&amp;hl=zh-CN&amp;newwindow=1&amp;client=pub-1086306975006493&amp;prog=aff&amp;channel=8893596548&amp;tbs=isch: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4.wmf"/><Relationship Id="rId7" Type="http://schemas.openxmlformats.org/officeDocument/2006/relationships/oleObject" Target="../embeddings/oleObject12.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5.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77.wmf"/><Relationship Id="rId4" Type="http://schemas.openxmlformats.org/officeDocument/2006/relationships/image" Target="../media/image79.wmf"/><Relationship Id="rId9" Type="http://schemas.openxmlformats.org/officeDocument/2006/relationships/oleObject" Target="../embeddings/oleObject13.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7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0.wmf"/></Relationships>
</file>

<file path=ppt/slides/_rels/slide7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1.gi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87AAFA61-A0AE-45A6-92A7-8380AF9E3E43}" type="datetime1">
              <a:rPr lang="zh-CN" altLang="en-US"/>
              <a:pPr/>
              <a:t>2019/11/4</a:t>
            </a:fld>
            <a:endParaRPr lang="en-US" altLang="zh-CN" dirty="0"/>
          </a:p>
        </p:txBody>
      </p:sp>
      <p:sp>
        <p:nvSpPr>
          <p:cNvPr id="5" name="Rectangle 5"/>
          <p:cNvSpPr>
            <a:spLocks noGrp="1" noChangeArrowheads="1"/>
          </p:cNvSpPr>
          <p:nvPr>
            <p:ph type="ftr" sz="quarter" idx="3"/>
          </p:nvPr>
        </p:nvSpPr>
        <p:spPr/>
        <p:txBody>
          <a:bodyPr/>
          <a:lstStyle/>
          <a:p>
            <a:r>
              <a:rPr lang="zh-CN" altLang="en-US"/>
              <a:t>计算机科学与技术学院</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p:txBody>
          <a:bodyPr/>
          <a:lstStyle/>
          <a:p>
            <a:r>
              <a:rPr lang="zh-CN" altLang="en-US" sz="5600" dirty="0" smtClean="0">
                <a:solidFill>
                  <a:srgbClr val="CC3300"/>
                </a:solidFill>
                <a:latin typeface="华文隶书" pitchFamily="2" charset="-122"/>
                <a:ea typeface="华文隶书" pitchFamily="2" charset="-122"/>
              </a:rPr>
              <a:t>信息安全与密码学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en-US" altLang="zh-CN" sz="4000" dirty="0" smtClean="0">
                <a:solidFill>
                  <a:srgbClr val="CC3300"/>
                </a:solidFill>
                <a:latin typeface="华文隶书" pitchFamily="2" charset="-122"/>
                <a:ea typeface="华文隶书" pitchFamily="2" charset="-122"/>
              </a:rPr>
              <a:t>Information security &amp; Cryptography</a:t>
            </a:r>
            <a:endParaRPr lang="zh-CN" altLang="en-US" sz="4000" dirty="0">
              <a:solidFill>
                <a:srgbClr val="CC3300"/>
              </a:solidFill>
              <a:latin typeface="华文隶书" pitchFamily="2" charset="-122"/>
              <a:ea typeface="华文隶书" pitchFamily="2" charset="-122"/>
            </a:endParaRPr>
          </a:p>
        </p:txBody>
      </p:sp>
      <p:sp>
        <p:nvSpPr>
          <p:cNvPr id="2051" name="Rectangle 3"/>
          <p:cNvSpPr>
            <a:spLocks noGrp="1" noChangeArrowheads="1"/>
          </p:cNvSpPr>
          <p:nvPr>
            <p:ph type="subTitle" idx="1"/>
          </p:nvPr>
        </p:nvSpPr>
        <p:spPr>
          <a:xfrm>
            <a:off x="1295400" y="4343400"/>
            <a:ext cx="6705600" cy="838200"/>
          </a:xfrm>
        </p:spPr>
        <p:txBody>
          <a:bodyPr/>
          <a:lstStyle/>
          <a:p>
            <a:r>
              <a:rPr lang="zh-CN" altLang="en-US" sz="2400" dirty="0" smtClean="0">
                <a:latin typeface="华文楷体" pitchFamily="2" charset="-122"/>
                <a:ea typeface="华文楷体" pitchFamily="2" charset="-122"/>
              </a:rPr>
              <a:t>张凤荣</a:t>
            </a:r>
            <a:endParaRPr lang="zh-CN" altLang="en-US" sz="2400" dirty="0">
              <a:latin typeface="华文楷体" pitchFamily="2" charset="-122"/>
              <a:ea typeface="华文楷体" pitchFamily="2" charset="-122"/>
            </a:endParaRPr>
          </a:p>
          <a:p>
            <a:r>
              <a:rPr lang="en-US" altLang="zh-CN" smtClean="0"/>
              <a:t>zhfl203</a:t>
            </a:r>
            <a:r>
              <a:rPr lang="en-US" smtClean="0"/>
              <a:t>@cumt.edu.cn</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2001</a:t>
            </a:r>
            <a:r>
              <a:rPr kumimoji="1" lang="zh-CN" altLang="en-US" dirty="0">
                <a:latin typeface="Times New Roman" pitchFamily="18" charset="0"/>
              </a:rPr>
              <a:t>年南海撞机事件引发中美黑客</a:t>
            </a:r>
            <a:r>
              <a:rPr kumimoji="1" lang="zh-CN" altLang="en-US" dirty="0" smtClean="0">
                <a:latin typeface="Times New Roman" pitchFamily="18" charset="0"/>
              </a:rPr>
              <a:t>大战</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7" name="Picture 4" descr="honker"/>
          <p:cNvPicPr>
            <a:picLocks noChangeAspect="1" noChangeArrowheads="1"/>
          </p:cNvPicPr>
          <p:nvPr/>
        </p:nvPicPr>
        <p:blipFill>
          <a:blip r:embed="rId2"/>
          <a:srcRect/>
          <a:stretch>
            <a:fillRect/>
          </a:stretch>
        </p:blipFill>
        <p:spPr bwMode="auto">
          <a:xfrm>
            <a:off x="468412" y="692696"/>
            <a:ext cx="8382000" cy="5773738"/>
          </a:xfrm>
          <a:prstGeom prst="rect">
            <a:avLst/>
          </a:prstGeom>
          <a:noFill/>
          <a:ln w="9525">
            <a:noFill/>
            <a:miter lim="800000"/>
            <a:headEnd/>
            <a:tailEnd/>
          </a:ln>
        </p:spPr>
      </p:pic>
      <p:sp>
        <p:nvSpPr>
          <p:cNvPr id="8" name="Rectangle 5"/>
          <p:cNvSpPr>
            <a:spLocks noChangeArrowheads="1"/>
          </p:cNvSpPr>
          <p:nvPr/>
        </p:nvSpPr>
        <p:spPr bwMode="auto">
          <a:xfrm>
            <a:off x="1979712" y="5995522"/>
            <a:ext cx="5727700" cy="457200"/>
          </a:xfrm>
          <a:prstGeom prst="rect">
            <a:avLst/>
          </a:prstGeom>
          <a:noFill/>
          <a:ln w="9525">
            <a:noFill/>
            <a:miter lim="800000"/>
            <a:headEnd/>
            <a:tailEnd/>
          </a:ln>
          <a:effectLst/>
        </p:spPr>
        <p:txBody>
          <a:bodyPr>
            <a:spAutoFit/>
          </a:bodyPr>
          <a:lstStyle/>
          <a:p>
            <a:endParaRPr kumimoji="1" lang="zh-CN" altLang="en-US" sz="2400" dirty="0">
              <a:latin typeface="Times New Roman" pitchFamily="18" charset="0"/>
            </a:endParaRPr>
          </a:p>
        </p:txBody>
      </p:sp>
      <p:pic>
        <p:nvPicPr>
          <p:cNvPr id="6"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62" y="1595546"/>
            <a:ext cx="80137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日期占位符 11"/>
          <p:cNvSpPr>
            <a:spLocks noGrp="1"/>
          </p:cNvSpPr>
          <p:nvPr>
            <p:ph type="dt" sz="half" idx="4294967295"/>
          </p:nvPr>
        </p:nvSpPr>
        <p:spPr>
          <a:xfrm>
            <a:off x="457200" y="6356350"/>
            <a:ext cx="2133600" cy="365125"/>
          </a:xfrm>
          <a:prstGeom prst="rect">
            <a:avLst/>
          </a:prstGeom>
        </p:spPr>
        <p:txBody>
          <a:bodyPr/>
          <a:lstStyle/>
          <a:p>
            <a:fld id="{5AB1929A-A8BE-46DE-A9DB-B05D3BDA2C7B}" type="datetime1">
              <a:rPr lang="zh-CN" altLang="en-US" smtClean="0"/>
              <a:t>2019/11/4</a:t>
            </a:fld>
            <a:endParaRPr lang="zh-CN" altLang="en-US"/>
          </a:p>
        </p:txBody>
      </p:sp>
      <p:sp>
        <p:nvSpPr>
          <p:cNvPr id="13" name="页脚占位符 12"/>
          <p:cNvSpPr>
            <a:spLocks noGrp="1"/>
          </p:cNvSpPr>
          <p:nvPr>
            <p:ph type="ftr" sz="quarter" idx="4294967295"/>
          </p:nvPr>
        </p:nvSpPr>
        <p:spPr>
          <a:xfrm>
            <a:off x="3563888" y="6453336"/>
            <a:ext cx="2819400" cy="336550"/>
          </a:xfrm>
          <a:prstGeom prst="rect">
            <a:avLst/>
          </a:prstGeom>
        </p:spPr>
        <p:txBody>
          <a:bodyPr/>
          <a:lstStyle/>
          <a:p>
            <a:r>
              <a:rPr lang="zh-CN" altLang="en-US" dirty="0" smtClean="0"/>
              <a:t>计算机科学与技术学院</a:t>
            </a:r>
            <a:endParaRPr lang="en-US" altLang="zh-CN" dirty="0"/>
          </a:p>
        </p:txBody>
      </p:sp>
      <p:sp>
        <p:nvSpPr>
          <p:cNvPr id="14" name="灯片编号占位符 13"/>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10</a:t>
            </a:fld>
            <a:endParaRPr lang="zh-CN" altLang="en-US"/>
          </a:p>
        </p:txBody>
      </p:sp>
    </p:spTree>
    <p:extLst>
      <p:ext uri="{BB962C8B-B14F-4D97-AF65-F5344CB8AC3E}">
        <p14:creationId xmlns:p14="http://schemas.microsoft.com/office/powerpoint/2010/main" val="8188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8600" y="1600200"/>
            <a:ext cx="4274457" cy="4495800"/>
          </a:xfrm>
        </p:spPr>
        <p:txBody>
          <a:bodyPr/>
          <a:lstStyle/>
          <a:p>
            <a:r>
              <a:rPr lang="en-US" altLang="zh-CN" b="1" dirty="0" smtClean="0">
                <a:solidFill>
                  <a:srgbClr val="FF0000"/>
                </a:solidFill>
              </a:rPr>
              <a:t>2011</a:t>
            </a:r>
            <a:r>
              <a:rPr lang="zh-CN" altLang="en-US" b="1" dirty="0" smtClean="0">
                <a:solidFill>
                  <a:srgbClr val="FF0000"/>
                </a:solidFill>
              </a:rPr>
              <a:t>年</a:t>
            </a:r>
            <a:r>
              <a:rPr lang="en-US" altLang="zh-CN" b="1" dirty="0" smtClean="0">
                <a:solidFill>
                  <a:srgbClr val="FF0000"/>
                </a:solidFill>
              </a:rPr>
              <a:t>CSDN</a:t>
            </a:r>
            <a:r>
              <a:rPr lang="zh-CN" altLang="en-US" b="1" dirty="0" smtClean="0">
                <a:solidFill>
                  <a:srgbClr val="FF0000"/>
                </a:solidFill>
              </a:rPr>
              <a:t>泄密</a:t>
            </a:r>
            <a:endParaRPr lang="zh-CN" altLang="en-US" b="1" dirty="0">
              <a:solidFill>
                <a:srgbClr val="FF0000"/>
              </a:solidFill>
            </a:endParaRPr>
          </a:p>
          <a:p>
            <a:pPr marL="0" indent="0">
              <a:buNone/>
            </a:pPr>
            <a:r>
              <a:rPr lang="en-US" altLang="zh-CN" sz="2400" dirty="0" smtClean="0"/>
              <a:t>12</a:t>
            </a:r>
            <a:r>
              <a:rPr lang="zh-CN" altLang="en-US" sz="2400" dirty="0"/>
              <a:t>月</a:t>
            </a:r>
            <a:r>
              <a:rPr lang="en-US" altLang="zh-CN" sz="2400" dirty="0"/>
              <a:t>21</a:t>
            </a:r>
            <a:r>
              <a:rPr lang="zh-CN" altLang="en-US" sz="2400" dirty="0"/>
              <a:t>日上午，有黑客在网上公开</a:t>
            </a:r>
            <a:r>
              <a:rPr lang="en-US" altLang="zh-CN" sz="2400" dirty="0"/>
              <a:t>CSDN</a:t>
            </a:r>
            <a:r>
              <a:rPr lang="zh-CN" altLang="en-US" sz="2400" dirty="0"/>
              <a:t>网站的用户数据库，导致</a:t>
            </a:r>
            <a:r>
              <a:rPr lang="en-US" altLang="zh-CN" sz="2400" dirty="0"/>
              <a:t>600</a:t>
            </a:r>
            <a:r>
              <a:rPr lang="zh-CN" altLang="en-US" sz="2400" dirty="0"/>
              <a:t>余万个注册邮箱账号和与之对应的明文密码泄露。随后，天涯、新浪微博、腾讯</a:t>
            </a:r>
            <a:r>
              <a:rPr lang="en-US" altLang="zh-CN" sz="2400" dirty="0"/>
              <a:t>QQ</a:t>
            </a:r>
            <a:r>
              <a:rPr lang="zh-CN" altLang="en-US" sz="2400" dirty="0"/>
              <a:t>、人人、开心网等知名网站的用户密码也遭到泄露。这次泄密事件影响之大、波及面之大、持续时间之长，堪称</a:t>
            </a:r>
            <a:r>
              <a:rPr lang="zh-CN" altLang="en-US" sz="2400" dirty="0" smtClean="0"/>
              <a:t>史无前例</a:t>
            </a:r>
            <a:endParaRPr lang="zh-CN" altLang="en-US" sz="2400" dirty="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a:t>
            </a:fld>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057" y="1905000"/>
            <a:ext cx="449134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119" y="908718"/>
            <a:ext cx="4330250" cy="5498601"/>
          </a:xfrm>
          <a:prstGeom prst="rect">
            <a:avLst/>
          </a:prstGeom>
        </p:spPr>
      </p:pic>
    </p:spTree>
    <p:extLst>
      <p:ext uri="{BB962C8B-B14F-4D97-AF65-F5344CB8AC3E}">
        <p14:creationId xmlns:p14="http://schemas.microsoft.com/office/powerpoint/2010/main" val="171019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维基解密</a:t>
            </a:r>
            <a:endParaRPr lang="zh-CN" altLang="en-US" dirty="0"/>
          </a:p>
        </p:txBody>
      </p:sp>
      <p:sp>
        <p:nvSpPr>
          <p:cNvPr id="7" name="内容占位符 6"/>
          <p:cNvSpPr>
            <a:spLocks noGrp="1"/>
          </p:cNvSpPr>
          <p:nvPr>
            <p:ph sz="half" idx="1"/>
          </p:nvPr>
        </p:nvSpPr>
        <p:spPr>
          <a:xfrm>
            <a:off x="457200" y="1524000"/>
            <a:ext cx="8075240" cy="4876800"/>
          </a:xfrm>
        </p:spPr>
        <p:txBody>
          <a:bodyPr/>
          <a:lstStyle/>
          <a:p>
            <a:r>
              <a:rPr lang="en-US" altLang="zh-CN" sz="2000" dirty="0" smtClean="0"/>
              <a:t>2010.7.25</a:t>
            </a:r>
            <a:r>
              <a:rPr lang="zh-CN" altLang="en-US" sz="2000" dirty="0" smtClean="0"/>
              <a:t>：公布</a:t>
            </a:r>
            <a:r>
              <a:rPr lang="en-US" altLang="zh-CN" sz="2000" dirty="0" smtClean="0"/>
              <a:t>92000</a:t>
            </a:r>
            <a:r>
              <a:rPr lang="zh-CN" altLang="en-US" sz="2000" dirty="0" smtClean="0"/>
              <a:t>份美军关于“</a:t>
            </a:r>
            <a:r>
              <a:rPr lang="zh-CN" altLang="en-US" sz="2000" b="1" dirty="0" smtClean="0">
                <a:solidFill>
                  <a:srgbClr val="FF0000"/>
                </a:solidFill>
              </a:rPr>
              <a:t>阿富汗战争</a:t>
            </a:r>
            <a:r>
              <a:rPr lang="zh-CN" altLang="en-US" sz="2000" dirty="0" smtClean="0"/>
              <a:t>”的军事机密文件</a:t>
            </a:r>
            <a:endParaRPr lang="en-US" altLang="zh-CN" sz="2000" dirty="0" smtClean="0"/>
          </a:p>
          <a:p>
            <a:r>
              <a:rPr lang="en-US" altLang="zh-CN" sz="2000" dirty="0" smtClean="0"/>
              <a:t>10.23</a:t>
            </a:r>
            <a:r>
              <a:rPr lang="zh-CN" altLang="en-US" sz="2000" dirty="0" smtClean="0"/>
              <a:t>：公布</a:t>
            </a:r>
            <a:r>
              <a:rPr lang="en-US" altLang="zh-CN" sz="2000" dirty="0" smtClean="0"/>
              <a:t>391832</a:t>
            </a:r>
            <a:r>
              <a:rPr lang="zh-CN" altLang="en-US" sz="2000" dirty="0" smtClean="0"/>
              <a:t>份关于“</a:t>
            </a:r>
            <a:r>
              <a:rPr lang="zh-CN" altLang="en-US" sz="2000" b="1" dirty="0" smtClean="0">
                <a:solidFill>
                  <a:srgbClr val="FF0000"/>
                </a:solidFill>
              </a:rPr>
              <a:t>伊拉克战争”</a:t>
            </a:r>
            <a:r>
              <a:rPr lang="zh-CN" altLang="en-US" sz="2000" dirty="0" smtClean="0"/>
              <a:t>的机密文件</a:t>
            </a:r>
            <a:endParaRPr lang="en-US" altLang="zh-CN" sz="2000" dirty="0" smtClean="0"/>
          </a:p>
          <a:p>
            <a:r>
              <a:rPr lang="en-US" altLang="zh-CN" sz="2000" dirty="0" smtClean="0"/>
              <a:t>11.28:</a:t>
            </a:r>
            <a:r>
              <a:rPr lang="zh-CN" altLang="en-US" sz="2000" dirty="0" smtClean="0"/>
              <a:t>公布</a:t>
            </a:r>
            <a:r>
              <a:rPr lang="en-US" altLang="zh-CN" sz="2000" dirty="0" smtClean="0"/>
              <a:t>25</a:t>
            </a:r>
            <a:r>
              <a:rPr lang="zh-CN" altLang="en-US" sz="2000" dirty="0" smtClean="0"/>
              <a:t>万份</a:t>
            </a:r>
            <a:r>
              <a:rPr lang="zh-CN" altLang="en-US" sz="2000" b="1" dirty="0" smtClean="0">
                <a:solidFill>
                  <a:srgbClr val="FF0000"/>
                </a:solidFill>
              </a:rPr>
              <a:t>美国驻外使馆</a:t>
            </a:r>
            <a:r>
              <a:rPr lang="zh-CN" altLang="en-US" sz="2000" dirty="0" smtClean="0"/>
              <a:t>发回美国国务院的秘密电传</a:t>
            </a:r>
            <a:endParaRPr lang="zh-CN" altLang="en-US" sz="2000" dirty="0"/>
          </a:p>
        </p:txBody>
      </p:sp>
      <p:pic>
        <p:nvPicPr>
          <p:cNvPr id="9" name="内容占位符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5800" y="3114205"/>
            <a:ext cx="4038600" cy="3339131"/>
          </a:xfrm>
        </p:spPr>
      </p:pic>
      <p:sp>
        <p:nvSpPr>
          <p:cNvPr id="4" name="日期占位符 3"/>
          <p:cNvSpPr>
            <a:spLocks noGrp="1"/>
          </p:cNvSpPr>
          <p:nvPr>
            <p:ph type="dt" sz="half" idx="10"/>
          </p:nvPr>
        </p:nvSpPr>
        <p:spPr/>
        <p:txBody>
          <a:bodyPr/>
          <a:lstStyle/>
          <a:p>
            <a:fld id="{F6310CC9-8C47-4110-A23F-1DE13B9503F7}" type="datetime1">
              <a:rPr lang="zh-CN" altLang="en-US" smtClean="0"/>
              <a:t>2019/11/4</a:t>
            </a:fld>
            <a:endParaRPr lang="zh-CN" altLang="en-US"/>
          </a:p>
        </p:txBody>
      </p:sp>
      <p:sp>
        <p:nvSpPr>
          <p:cNvPr id="5" name="灯片编号占位符 4"/>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12</a:t>
            </a:fld>
            <a:endParaRPr lang="zh-CN" altLang="en-US"/>
          </a:p>
        </p:txBody>
      </p:sp>
      <p:sp>
        <p:nvSpPr>
          <p:cNvPr id="6" name="页脚占位符 5"/>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dirty="0"/>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996952"/>
            <a:ext cx="3943986"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112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a:t>
            </a:r>
            <a:r>
              <a:rPr lang="zh-CN" altLang="en-US" dirty="0">
                <a:solidFill>
                  <a:srgbClr val="FF0000"/>
                </a:solidFill>
              </a:rPr>
              <a:t>棱镜门</a:t>
            </a:r>
            <a:r>
              <a:rPr lang="zh-CN" altLang="en-US" dirty="0">
                <a:solidFill>
                  <a:schemeClr val="tx1"/>
                </a:solidFill>
              </a:rPr>
              <a:t>”</a:t>
            </a:r>
            <a:r>
              <a:rPr lang="zh-CN" altLang="en-US" dirty="0" smtClean="0">
                <a:solidFill>
                  <a:schemeClr val="tx1"/>
                </a:solidFill>
              </a:rPr>
              <a:t>事件</a:t>
            </a:r>
            <a:r>
              <a:rPr lang="en-US" altLang="zh-CN" dirty="0" smtClean="0">
                <a:solidFill>
                  <a:schemeClr val="tx1"/>
                </a:solidFill>
              </a:rPr>
              <a:t>--</a:t>
            </a:r>
            <a:r>
              <a:rPr lang="zh-CN" altLang="en-US" dirty="0" smtClean="0">
                <a:solidFill>
                  <a:schemeClr val="tx1"/>
                </a:solidFill>
              </a:rPr>
              <a:t>斯</a:t>
            </a:r>
            <a:r>
              <a:rPr lang="zh-CN" altLang="en-US" dirty="0">
                <a:solidFill>
                  <a:schemeClr val="tx1"/>
                </a:solidFill>
              </a:rPr>
              <a:t>诺</a:t>
            </a:r>
            <a:r>
              <a:rPr lang="zh-CN" altLang="en-US" dirty="0" smtClean="0">
                <a:solidFill>
                  <a:schemeClr val="tx1"/>
                </a:solidFill>
              </a:rPr>
              <a:t>登</a:t>
            </a:r>
            <a:r>
              <a:rPr lang="en-US" altLang="zh-CN" dirty="0" smtClean="0"/>
              <a:t/>
            </a:r>
            <a:br>
              <a:rPr lang="en-US" altLang="zh-CN" dirty="0" smtClean="0"/>
            </a:br>
            <a:r>
              <a:rPr lang="zh-CN" altLang="en-US" sz="2800" dirty="0">
                <a:solidFill>
                  <a:srgbClr val="FF00FF"/>
                </a:solidFill>
              </a:rPr>
              <a:t>前美国中央情报局（</a:t>
            </a:r>
            <a:r>
              <a:rPr lang="en-US" altLang="zh-CN" sz="2800" dirty="0">
                <a:solidFill>
                  <a:srgbClr val="FF00FF"/>
                </a:solidFill>
              </a:rPr>
              <a:t>CIA</a:t>
            </a:r>
            <a:r>
              <a:rPr lang="zh-CN" altLang="en-US" sz="2800" dirty="0">
                <a:solidFill>
                  <a:srgbClr val="FF00FF"/>
                </a:solidFill>
              </a:rPr>
              <a:t>）雇员</a:t>
            </a:r>
          </a:p>
        </p:txBody>
      </p:sp>
      <p:pic>
        <p:nvPicPr>
          <p:cNvPr id="8" name="内容占位符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71600" y="1767840"/>
            <a:ext cx="6324600" cy="3794760"/>
          </a:xfrm>
        </p:spPr>
      </p:pic>
      <p:sp>
        <p:nvSpPr>
          <p:cNvPr id="4" name="内容占位符 3"/>
          <p:cNvSpPr>
            <a:spLocks noGrp="1"/>
          </p:cNvSpPr>
          <p:nvPr>
            <p:ph sz="half" idx="2"/>
          </p:nvPr>
        </p:nvSpPr>
        <p:spPr>
          <a:xfrm>
            <a:off x="1219200" y="5638800"/>
            <a:ext cx="7162800" cy="838200"/>
          </a:xfrm>
        </p:spPr>
        <p:txBody>
          <a:bodyPr/>
          <a:lstStyle/>
          <a:p>
            <a:pPr marL="0" indent="0" algn="ctr">
              <a:buNone/>
            </a:pPr>
            <a:r>
              <a:rPr lang="zh-CN" altLang="en-US" b="1" dirty="0" smtClean="0">
                <a:solidFill>
                  <a:srgbClr val="FF0000"/>
                </a:solidFill>
              </a:rPr>
              <a:t>网络安全 </a:t>
            </a:r>
            <a:r>
              <a:rPr lang="en-US" altLang="zh-CN" b="1" dirty="0" smtClean="0">
                <a:solidFill>
                  <a:srgbClr val="FF0000"/>
                </a:solidFill>
              </a:rPr>
              <a:t>&amp; </a:t>
            </a:r>
            <a:r>
              <a:rPr lang="zh-CN" altLang="en-US" b="1" dirty="0" smtClean="0">
                <a:solidFill>
                  <a:srgbClr val="FF0000"/>
                </a:solidFill>
              </a:rPr>
              <a:t>国家安全</a:t>
            </a:r>
            <a:endParaRPr lang="zh-CN" altLang="en-US" b="1" dirty="0">
              <a:solidFill>
                <a:srgbClr val="FF0000"/>
              </a:solidFill>
            </a:endParaRPr>
          </a:p>
        </p:txBody>
      </p:sp>
      <p:sp>
        <p:nvSpPr>
          <p:cNvPr id="5" name="日期占位符 4"/>
          <p:cNvSpPr>
            <a:spLocks noGrp="1"/>
          </p:cNvSpPr>
          <p:nvPr>
            <p:ph type="dt" sz="half" idx="10"/>
          </p:nvPr>
        </p:nvSpPr>
        <p:spPr/>
        <p:txBody>
          <a:bodyPr/>
          <a:lstStyle/>
          <a:p>
            <a:fld id="{325547A5-BBBB-4E38-AE06-C4C6DB1D13ED}" type="datetime1">
              <a:rPr lang="zh-CN" altLang="en-US" smtClean="0"/>
              <a:pPr/>
              <a:t>2019/11/4</a:t>
            </a:fld>
            <a:endParaRPr lang="en-US" altLang="zh-CN" dirty="0"/>
          </a:p>
        </p:txBody>
      </p:sp>
      <p:sp>
        <p:nvSpPr>
          <p:cNvPr id="6" name="页脚占位符 5"/>
          <p:cNvSpPr>
            <a:spLocks noGrp="1"/>
          </p:cNvSpPr>
          <p:nvPr>
            <p:ph type="ftr" sz="quarter" idx="11"/>
          </p:nvPr>
        </p:nvSpPr>
        <p:spPr/>
        <p:txBody>
          <a:bodyPr/>
          <a:lstStyle/>
          <a:p>
            <a:r>
              <a:rPr lang="zh-CN" altLang="en-US" smtClean="0"/>
              <a:t>计算机科学与技术学院</a:t>
            </a:r>
            <a:endParaRPr lang="en-US" altLang="zh-CN" dirty="0"/>
          </a:p>
        </p:txBody>
      </p:sp>
      <p:sp>
        <p:nvSpPr>
          <p:cNvPr id="7" name="灯片编号占位符 6"/>
          <p:cNvSpPr>
            <a:spLocks noGrp="1"/>
          </p:cNvSpPr>
          <p:nvPr>
            <p:ph type="sldNum" sz="quarter" idx="12"/>
          </p:nvPr>
        </p:nvSpPr>
        <p:spPr/>
        <p:txBody>
          <a:bodyPr/>
          <a:lstStyle/>
          <a:p>
            <a:fld id="{71637B92-F509-4694-96E1-ADFB2D618DBB}" type="slidenum">
              <a:rPr lang="en-US" altLang="zh-CN" smtClean="0"/>
              <a:pPr/>
              <a:t>13</a:t>
            </a:fld>
            <a:endParaRPr lang="en-US" altLang="zh-CN" dirty="0"/>
          </a:p>
        </p:txBody>
      </p:sp>
    </p:spTree>
    <p:extLst>
      <p:ext uri="{BB962C8B-B14F-4D97-AF65-F5344CB8AC3E}">
        <p14:creationId xmlns:p14="http://schemas.microsoft.com/office/powerpoint/2010/main" val="2034344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536A0FF-F402-42C9-AC23-4439923C87B7}" type="datetime1">
              <a:rPr lang="zh-CN" altLang="en-US"/>
              <a:pPr/>
              <a:t>2019/11/4</a:t>
            </a:fld>
            <a:endParaRPr lang="en-US" altLang="zh-CN"/>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CE765AFB-D1DB-49DF-AF72-4AE3459A86C4}" type="slidenum">
              <a:rPr lang="en-US" altLang="zh-CN"/>
              <a:pPr/>
              <a:t>14</a:t>
            </a:fld>
            <a:endParaRPr lang="en-US" altLang="zh-CN"/>
          </a:p>
        </p:txBody>
      </p:sp>
      <p:sp>
        <p:nvSpPr>
          <p:cNvPr id="198658" name="Rectangle 2"/>
          <p:cNvSpPr>
            <a:spLocks noGrp="1" noChangeArrowheads="1"/>
          </p:cNvSpPr>
          <p:nvPr>
            <p:ph type="title"/>
          </p:nvPr>
        </p:nvSpPr>
        <p:spPr/>
        <p:txBody>
          <a:bodyPr/>
          <a:lstStyle/>
          <a:p>
            <a:r>
              <a:rPr lang="zh-CN" altLang="en-US" sz="3600"/>
              <a:t>历史著名计算机病毒举例</a:t>
            </a:r>
          </a:p>
        </p:txBody>
      </p:sp>
      <p:sp>
        <p:nvSpPr>
          <p:cNvPr id="198659" name="Rectangle 3"/>
          <p:cNvSpPr>
            <a:spLocks noGrp="1" noChangeArrowheads="1"/>
          </p:cNvSpPr>
          <p:nvPr>
            <p:ph type="body" idx="1"/>
          </p:nvPr>
        </p:nvSpPr>
        <p:spPr>
          <a:xfrm>
            <a:off x="228600" y="1447800"/>
            <a:ext cx="8686800" cy="5105400"/>
          </a:xfrm>
        </p:spPr>
        <p:txBody>
          <a:bodyPr/>
          <a:lstStyle/>
          <a:p>
            <a:pPr marL="609600" indent="-609600">
              <a:lnSpc>
                <a:spcPct val="80000"/>
              </a:lnSpc>
              <a:buFont typeface="Wingdings" pitchFamily="2" charset="2"/>
              <a:buAutoNum type="arabicPeriod"/>
            </a:pPr>
            <a:r>
              <a:rPr lang="en-US" altLang="zh-CN" sz="2000" b="1" dirty="0">
                <a:solidFill>
                  <a:srgbClr val="FF0000"/>
                </a:solidFill>
              </a:rPr>
              <a:t>Elk Cloner</a:t>
            </a:r>
            <a:r>
              <a:rPr lang="zh-CN" altLang="en-US" sz="2000" dirty="0">
                <a:solidFill>
                  <a:schemeClr val="hlink"/>
                </a:solidFill>
              </a:rPr>
              <a:t>（</a:t>
            </a:r>
            <a:r>
              <a:rPr lang="en-US" altLang="zh-CN" sz="2000" dirty="0">
                <a:solidFill>
                  <a:schemeClr val="hlink"/>
                </a:solidFill>
              </a:rPr>
              <a:t>1982</a:t>
            </a:r>
            <a:r>
              <a:rPr lang="zh-CN" altLang="en-US" sz="2000" dirty="0">
                <a:solidFill>
                  <a:schemeClr val="hlink"/>
                </a:solidFill>
              </a:rPr>
              <a:t>年） ：</a:t>
            </a:r>
            <a:r>
              <a:rPr lang="zh-CN" altLang="en-US" sz="2000" dirty="0"/>
              <a:t>被看作</a:t>
            </a:r>
            <a:r>
              <a:rPr lang="zh-CN" altLang="en-US" sz="2000" dirty="0" smtClean="0"/>
              <a:t>攻击</a:t>
            </a:r>
            <a:r>
              <a:rPr lang="en-US" altLang="zh-CN" sz="2000" dirty="0" smtClean="0"/>
              <a:t>PC</a:t>
            </a:r>
            <a:r>
              <a:rPr lang="zh-CN" altLang="en-US" sz="2000" dirty="0" smtClean="0"/>
              <a:t>的</a:t>
            </a:r>
            <a:r>
              <a:rPr lang="zh-CN" altLang="en-US" sz="2000" dirty="0"/>
              <a:t>第一款全球病毒。</a:t>
            </a:r>
            <a:r>
              <a:rPr lang="zh-CN" altLang="en-US" sz="2000" dirty="0" smtClean="0"/>
              <a:t>通过</a:t>
            </a:r>
            <a:r>
              <a:rPr lang="en-US" altLang="zh-CN" sz="2000" dirty="0" smtClean="0"/>
              <a:t>Apple </a:t>
            </a:r>
            <a:r>
              <a:rPr lang="en-US" altLang="zh-CN" sz="2000" dirty="0"/>
              <a:t>II</a:t>
            </a:r>
            <a:r>
              <a:rPr lang="zh-CN" altLang="en-US" sz="2000" dirty="0" smtClean="0"/>
              <a:t>软盘传播。该病毒</a:t>
            </a:r>
            <a:r>
              <a:rPr lang="zh-CN" altLang="en-US" sz="2000" dirty="0"/>
              <a:t>被放在一个游戏磁盘上，</a:t>
            </a:r>
            <a:r>
              <a:rPr lang="zh-CN" altLang="en-US" sz="2000" dirty="0" smtClean="0"/>
              <a:t>可被</a:t>
            </a:r>
            <a:r>
              <a:rPr lang="zh-CN" altLang="en-US" sz="2000" dirty="0"/>
              <a:t>使用</a:t>
            </a:r>
            <a:r>
              <a:rPr lang="en-US" altLang="zh-CN" sz="2000" dirty="0"/>
              <a:t>49</a:t>
            </a:r>
            <a:r>
              <a:rPr lang="zh-CN" altLang="en-US" sz="2000" dirty="0"/>
              <a:t>次。在第</a:t>
            </a:r>
            <a:r>
              <a:rPr lang="en-US" altLang="zh-CN" sz="2000" dirty="0"/>
              <a:t>50</a:t>
            </a:r>
            <a:r>
              <a:rPr lang="zh-CN" altLang="en-US" sz="2000" dirty="0"/>
              <a:t>次使用时，它打开一个空白屏幕，并显示一首短诗 </a:t>
            </a:r>
          </a:p>
          <a:p>
            <a:pPr marL="609600" indent="-609600">
              <a:lnSpc>
                <a:spcPct val="80000"/>
              </a:lnSpc>
              <a:buFont typeface="Wingdings" pitchFamily="2" charset="2"/>
              <a:buAutoNum type="arabicPeriod"/>
            </a:pPr>
            <a:r>
              <a:rPr lang="en-US" altLang="zh-CN" sz="2000" b="1" dirty="0">
                <a:solidFill>
                  <a:srgbClr val="FF0000"/>
                </a:solidFill>
              </a:rPr>
              <a:t>Brain</a:t>
            </a:r>
            <a:r>
              <a:rPr lang="zh-CN" altLang="en-US" sz="2000" dirty="0">
                <a:solidFill>
                  <a:schemeClr val="hlink"/>
                </a:solidFill>
              </a:rPr>
              <a:t>（</a:t>
            </a:r>
            <a:r>
              <a:rPr lang="en-US" altLang="zh-CN" sz="2000" dirty="0">
                <a:solidFill>
                  <a:schemeClr val="hlink"/>
                </a:solidFill>
              </a:rPr>
              <a:t>1986</a:t>
            </a:r>
            <a:r>
              <a:rPr lang="zh-CN" altLang="en-US" sz="2000" dirty="0">
                <a:solidFill>
                  <a:schemeClr val="hlink"/>
                </a:solidFill>
              </a:rPr>
              <a:t>年）：</a:t>
            </a:r>
            <a:r>
              <a:rPr lang="zh-CN" altLang="en-US" sz="2000" dirty="0"/>
              <a:t>是第一款</a:t>
            </a:r>
            <a:r>
              <a:rPr lang="zh-CN" altLang="en-US" sz="2000" dirty="0" smtClean="0"/>
              <a:t>攻击微软的</a:t>
            </a:r>
            <a:r>
              <a:rPr lang="zh-CN" altLang="en-US" sz="2000" dirty="0"/>
              <a:t>操作系统</a:t>
            </a:r>
            <a:r>
              <a:rPr lang="en-US" altLang="zh-CN" sz="2000" dirty="0"/>
              <a:t>DOS</a:t>
            </a:r>
            <a:r>
              <a:rPr lang="zh-CN" altLang="en-US" sz="2000" dirty="0"/>
              <a:t>的病毒，可以</a:t>
            </a:r>
            <a:r>
              <a:rPr lang="zh-CN" altLang="en-US" sz="2000" dirty="0" smtClean="0"/>
              <a:t>感染</a:t>
            </a:r>
            <a:r>
              <a:rPr lang="en-US" altLang="zh-CN" sz="2000" dirty="0" smtClean="0"/>
              <a:t>360K</a:t>
            </a:r>
            <a:r>
              <a:rPr lang="zh-CN" altLang="en-US" sz="2000" dirty="0" smtClean="0"/>
              <a:t>软盘，它会</a:t>
            </a:r>
            <a:r>
              <a:rPr lang="zh-CN" altLang="en-US" sz="2000" dirty="0"/>
              <a:t>填充满软盘上未用的空间，而导致它不能再被使用 </a:t>
            </a:r>
          </a:p>
          <a:p>
            <a:pPr marL="609600" indent="-609600">
              <a:lnSpc>
                <a:spcPct val="80000"/>
              </a:lnSpc>
              <a:buFont typeface="Wingdings" pitchFamily="2" charset="2"/>
              <a:buAutoNum type="arabicPeriod"/>
            </a:pPr>
            <a:r>
              <a:rPr lang="en-US" altLang="zh-CN" sz="2000" b="1" dirty="0">
                <a:solidFill>
                  <a:srgbClr val="FF0000"/>
                </a:solidFill>
              </a:rPr>
              <a:t>Morris</a:t>
            </a:r>
            <a:r>
              <a:rPr lang="zh-CN" altLang="en-US" sz="2000" dirty="0">
                <a:solidFill>
                  <a:schemeClr val="hlink"/>
                </a:solidFill>
              </a:rPr>
              <a:t>（</a:t>
            </a:r>
            <a:r>
              <a:rPr lang="en-US" altLang="zh-CN" sz="2000" dirty="0">
                <a:solidFill>
                  <a:schemeClr val="hlink"/>
                </a:solidFill>
              </a:rPr>
              <a:t>1988</a:t>
            </a:r>
            <a:r>
              <a:rPr lang="zh-CN" altLang="en-US" sz="2000" dirty="0">
                <a:solidFill>
                  <a:schemeClr val="hlink"/>
                </a:solidFill>
              </a:rPr>
              <a:t>年）</a:t>
            </a:r>
            <a:r>
              <a:rPr lang="zh-CN" altLang="en-US" sz="2000" dirty="0" smtClean="0">
                <a:solidFill>
                  <a:schemeClr val="hlink"/>
                </a:solidFill>
              </a:rPr>
              <a:t>：</a:t>
            </a:r>
            <a:r>
              <a:rPr lang="zh-CN" altLang="en-US" sz="2000" dirty="0" smtClean="0"/>
              <a:t>利用系统</a:t>
            </a:r>
            <a:r>
              <a:rPr lang="zh-CN" altLang="en-US" sz="2000" dirty="0"/>
              <a:t>存在的弱点进行</a:t>
            </a:r>
            <a:r>
              <a:rPr lang="zh-CN" altLang="en-US" sz="2000" dirty="0" smtClean="0"/>
              <a:t>入侵。</a:t>
            </a:r>
            <a:r>
              <a:rPr lang="en-US" altLang="zh-CN" sz="2000" dirty="0" smtClean="0"/>
              <a:t>Morris</a:t>
            </a:r>
            <a:r>
              <a:rPr lang="zh-CN" altLang="en-US" sz="2000" dirty="0"/>
              <a:t>设计的最初的目的并不是搞破坏，而是用来测量网络的大小。但是，由于程序的循环没有处理好，计算机会不停地执行、复制</a:t>
            </a:r>
            <a:r>
              <a:rPr lang="en-US" altLang="zh-CN" sz="2000" dirty="0"/>
              <a:t>Morris</a:t>
            </a:r>
            <a:r>
              <a:rPr lang="zh-CN" altLang="en-US" sz="2000" dirty="0"/>
              <a:t>，最终导致死机 </a:t>
            </a:r>
          </a:p>
          <a:p>
            <a:pPr marL="609600" indent="-609600">
              <a:lnSpc>
                <a:spcPct val="80000"/>
              </a:lnSpc>
              <a:buFont typeface="Wingdings" pitchFamily="2" charset="2"/>
              <a:buAutoNum type="arabicPeriod"/>
            </a:pPr>
            <a:r>
              <a:rPr lang="en-US" altLang="zh-CN" sz="2000" b="1" dirty="0">
                <a:solidFill>
                  <a:srgbClr val="FF0000"/>
                </a:solidFill>
              </a:rPr>
              <a:t>CIH</a:t>
            </a:r>
            <a:r>
              <a:rPr lang="zh-CN" altLang="en-US" sz="2000" dirty="0">
                <a:solidFill>
                  <a:schemeClr val="hlink"/>
                </a:solidFill>
              </a:rPr>
              <a:t>（</a:t>
            </a:r>
            <a:r>
              <a:rPr lang="en-US" altLang="zh-CN" sz="2000" dirty="0">
                <a:solidFill>
                  <a:schemeClr val="hlink"/>
                </a:solidFill>
              </a:rPr>
              <a:t>1998</a:t>
            </a:r>
            <a:r>
              <a:rPr lang="zh-CN" altLang="en-US" sz="2000" dirty="0">
                <a:solidFill>
                  <a:schemeClr val="hlink"/>
                </a:solidFill>
              </a:rPr>
              <a:t>）：</a:t>
            </a:r>
            <a:r>
              <a:rPr lang="zh-CN" altLang="en-US" sz="2000" dirty="0" smtClean="0"/>
              <a:t>是破坏性</a:t>
            </a:r>
            <a:r>
              <a:rPr lang="zh-CN" altLang="en-US" sz="2000" dirty="0"/>
              <a:t>最严重的病毒，也</a:t>
            </a:r>
            <a:r>
              <a:rPr lang="zh-CN" altLang="en-US" sz="2000" dirty="0" smtClean="0"/>
              <a:t>是首</a:t>
            </a:r>
            <a:r>
              <a:rPr lang="zh-CN" altLang="en-US" sz="2000" dirty="0"/>
              <a:t>例破坏硬件的病毒。它发作时不仅破坏硬盘的引导区和分区表，而且破坏计算机系统</a:t>
            </a:r>
            <a:r>
              <a:rPr lang="en-US" altLang="zh-CN" sz="2000" dirty="0"/>
              <a:t>BIOS</a:t>
            </a:r>
            <a:r>
              <a:rPr lang="zh-CN" altLang="en-US" sz="2000" dirty="0"/>
              <a:t>，导致主板损坏。 此</a:t>
            </a:r>
            <a:r>
              <a:rPr lang="zh-CN" altLang="en-US" sz="2000" dirty="0" smtClean="0"/>
              <a:t>病毒由</a:t>
            </a:r>
            <a:r>
              <a:rPr lang="zh-CN" altLang="en-US" sz="2000" dirty="0"/>
              <a:t>台湾大学生陈盈豪研制的，</a:t>
            </a:r>
            <a:r>
              <a:rPr lang="zh-CN" altLang="en-US" sz="2000" dirty="0" smtClean="0"/>
              <a:t>据说是</a:t>
            </a:r>
            <a:r>
              <a:rPr lang="zh-CN" altLang="en-US" sz="2000" dirty="0"/>
              <a:t>纪念</a:t>
            </a:r>
            <a:r>
              <a:rPr lang="en-US" altLang="zh-CN" sz="2000" dirty="0"/>
              <a:t>1986</a:t>
            </a:r>
            <a:r>
              <a:rPr lang="zh-CN" altLang="en-US" sz="2000" dirty="0"/>
              <a:t>年的灾难</a:t>
            </a:r>
            <a:r>
              <a:rPr lang="zh-CN" altLang="en-US" sz="2000" dirty="0" smtClean="0"/>
              <a:t>或让</a:t>
            </a:r>
            <a:r>
              <a:rPr lang="zh-CN" altLang="en-US" sz="2000" dirty="0"/>
              <a:t>反病毒软件难堪</a:t>
            </a:r>
          </a:p>
          <a:p>
            <a:pPr marL="609600" indent="-609600">
              <a:lnSpc>
                <a:spcPct val="80000"/>
              </a:lnSpc>
              <a:buFont typeface="Wingdings" pitchFamily="2" charset="2"/>
              <a:buAutoNum type="arabicPeriod"/>
            </a:pPr>
            <a:r>
              <a:rPr lang="en-US" altLang="zh-CN" sz="2000" b="1" dirty="0">
                <a:solidFill>
                  <a:srgbClr val="FF0000"/>
                </a:solidFill>
              </a:rPr>
              <a:t>Melissa</a:t>
            </a:r>
            <a:r>
              <a:rPr lang="zh-CN" altLang="en-US" sz="2000" dirty="0">
                <a:solidFill>
                  <a:schemeClr val="hlink"/>
                </a:solidFill>
              </a:rPr>
              <a:t>（</a:t>
            </a:r>
            <a:r>
              <a:rPr lang="en-US" altLang="zh-CN" sz="2000" dirty="0">
                <a:solidFill>
                  <a:schemeClr val="hlink"/>
                </a:solidFill>
              </a:rPr>
              <a:t>1999</a:t>
            </a:r>
            <a:r>
              <a:rPr lang="zh-CN" altLang="en-US" sz="2000" dirty="0">
                <a:solidFill>
                  <a:schemeClr val="hlink"/>
                </a:solidFill>
              </a:rPr>
              <a:t>年）：</a:t>
            </a:r>
            <a:r>
              <a:rPr lang="zh-CN" altLang="en-US" sz="2000" dirty="0"/>
              <a:t>是最早通过电子邮件传播的病毒之一，当用户打开一封电子邮件的附件，病毒会自动发送到用户通讯簿中的前</a:t>
            </a:r>
            <a:r>
              <a:rPr lang="en-US" altLang="zh-CN" sz="2000" dirty="0"/>
              <a:t>50</a:t>
            </a:r>
            <a:r>
              <a:rPr lang="zh-CN" altLang="en-US" sz="2000" dirty="0"/>
              <a:t>个地址，因此这个病毒在数小时之内传遍全球 </a:t>
            </a:r>
          </a:p>
          <a:p>
            <a:pPr marL="609600" indent="-609600">
              <a:lnSpc>
                <a:spcPct val="80000"/>
              </a:lnSpc>
              <a:buFont typeface="Wingdings" pitchFamily="2" charset="2"/>
              <a:buAutoNum type="arabicPeriod"/>
            </a:pPr>
            <a:r>
              <a:rPr lang="en-US" altLang="zh-CN" sz="2000" b="1" dirty="0">
                <a:solidFill>
                  <a:srgbClr val="FF0000"/>
                </a:solidFill>
              </a:rPr>
              <a:t>Love bug</a:t>
            </a:r>
            <a:r>
              <a:rPr lang="zh-CN" altLang="en-US" sz="2000" dirty="0">
                <a:solidFill>
                  <a:schemeClr val="hlink"/>
                </a:solidFill>
              </a:rPr>
              <a:t>（</a:t>
            </a:r>
            <a:r>
              <a:rPr lang="en-US" altLang="zh-CN" sz="2000" dirty="0">
                <a:solidFill>
                  <a:schemeClr val="hlink"/>
                </a:solidFill>
              </a:rPr>
              <a:t>2000</a:t>
            </a:r>
            <a:r>
              <a:rPr lang="zh-CN" altLang="en-US" sz="2000" dirty="0">
                <a:solidFill>
                  <a:schemeClr val="hlink"/>
                </a:solidFill>
              </a:rPr>
              <a:t>年）：</a:t>
            </a:r>
            <a:r>
              <a:rPr lang="zh-CN" altLang="en-US" sz="2000" dirty="0"/>
              <a:t>也通过电子邮件传播</a:t>
            </a:r>
            <a:r>
              <a:rPr lang="zh-CN" altLang="en-US" sz="2000" dirty="0" smtClean="0"/>
              <a:t>，把</a:t>
            </a:r>
            <a:r>
              <a:rPr lang="zh-CN" altLang="en-US" sz="2000" dirty="0"/>
              <a:t>自己伪装成一封求爱信来欺骗收件人打开</a:t>
            </a:r>
            <a:r>
              <a:rPr lang="zh-CN" altLang="en-US" sz="2000" dirty="0" smtClean="0"/>
              <a:t>。该病毒</a:t>
            </a:r>
            <a:r>
              <a:rPr lang="zh-CN" altLang="en-US" sz="2000" dirty="0"/>
              <a:t>以其传播速度和范围让安全专家吃惊。在数小时之内，该小小的计算机程序征服了全世界范围之内的计算机系统</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639FB15-9D2D-489A-9DF4-7A557D2034D5}" type="datetime1">
              <a:rPr lang="zh-CN" altLang="en-US"/>
              <a:pPr/>
              <a:t>2019/11/4</a:t>
            </a:fld>
            <a:endParaRPr lang="en-US" altLang="zh-CN" dirty="0"/>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2581EBF0-155F-4358-9D25-74038C01EDF1}" type="slidenum">
              <a:rPr lang="en-US" altLang="zh-CN"/>
              <a:pPr/>
              <a:t>15</a:t>
            </a:fld>
            <a:endParaRPr lang="en-US" altLang="zh-CN"/>
          </a:p>
        </p:txBody>
      </p:sp>
      <p:sp>
        <p:nvSpPr>
          <p:cNvPr id="199682" name="Rectangle 2"/>
          <p:cNvSpPr>
            <a:spLocks noGrp="1" noChangeArrowheads="1"/>
          </p:cNvSpPr>
          <p:nvPr>
            <p:ph type="title"/>
          </p:nvPr>
        </p:nvSpPr>
        <p:spPr/>
        <p:txBody>
          <a:bodyPr/>
          <a:lstStyle/>
          <a:p>
            <a:r>
              <a:rPr lang="zh-CN" altLang="en-US" sz="3600"/>
              <a:t>历史著名计算机病毒举例（续）</a:t>
            </a:r>
          </a:p>
        </p:txBody>
      </p:sp>
      <p:sp>
        <p:nvSpPr>
          <p:cNvPr id="199683" name="Rectangle 3"/>
          <p:cNvSpPr>
            <a:spLocks noGrp="1" noChangeArrowheads="1"/>
          </p:cNvSpPr>
          <p:nvPr>
            <p:ph type="body" idx="1"/>
          </p:nvPr>
        </p:nvSpPr>
        <p:spPr>
          <a:xfrm>
            <a:off x="457200" y="1524000"/>
            <a:ext cx="8229600" cy="4800600"/>
          </a:xfrm>
        </p:spPr>
        <p:txBody>
          <a:bodyPr/>
          <a:lstStyle/>
          <a:p>
            <a:pPr marL="609600" indent="-609600">
              <a:lnSpc>
                <a:spcPct val="80000"/>
              </a:lnSpc>
              <a:buFont typeface="Wingdings" pitchFamily="2" charset="2"/>
              <a:buAutoNum type="arabicPeriod" startAt="7"/>
            </a:pPr>
            <a:r>
              <a:rPr lang="en-US" altLang="zh-CN" sz="2000" b="1" dirty="0">
                <a:solidFill>
                  <a:srgbClr val="FF0000"/>
                </a:solidFill>
                <a:latin typeface="Arial"/>
              </a:rPr>
              <a:t>“</a:t>
            </a:r>
            <a:r>
              <a:rPr lang="zh-CN" altLang="en-US" sz="2000" b="1" dirty="0">
                <a:solidFill>
                  <a:srgbClr val="FF0000"/>
                </a:solidFill>
              </a:rPr>
              <a:t>红色代码</a:t>
            </a:r>
            <a:r>
              <a:rPr lang="zh-CN" altLang="en-US" sz="2000" b="1" dirty="0">
                <a:solidFill>
                  <a:srgbClr val="FF0000"/>
                </a:solidFill>
                <a:latin typeface="Arial"/>
              </a:rPr>
              <a:t>”</a:t>
            </a:r>
            <a:r>
              <a:rPr lang="zh-CN" altLang="en-US" sz="2000" dirty="0">
                <a:solidFill>
                  <a:schemeClr val="hlink"/>
                </a:solidFill>
              </a:rPr>
              <a:t>（</a:t>
            </a:r>
            <a:r>
              <a:rPr lang="en-US" altLang="zh-CN" sz="2000" dirty="0">
                <a:solidFill>
                  <a:schemeClr val="hlink"/>
                </a:solidFill>
              </a:rPr>
              <a:t>2001</a:t>
            </a:r>
            <a:r>
              <a:rPr lang="zh-CN" altLang="en-US" sz="2000" dirty="0">
                <a:solidFill>
                  <a:schemeClr val="hlink"/>
                </a:solidFill>
              </a:rPr>
              <a:t>年） ：</a:t>
            </a:r>
            <a:r>
              <a:rPr lang="zh-CN" altLang="en-US" sz="2000" dirty="0"/>
              <a:t>被</a:t>
            </a:r>
            <a:r>
              <a:rPr lang="zh-CN" altLang="en-US" sz="2000" dirty="0" smtClean="0"/>
              <a:t>认为史</a:t>
            </a:r>
            <a:r>
              <a:rPr lang="zh-CN" altLang="en-US" sz="2000" dirty="0"/>
              <a:t>上最昂贵的计算机病毒之一，这个自我复制的恶意</a:t>
            </a:r>
            <a:r>
              <a:rPr lang="zh-CN" altLang="en-US" sz="2000" dirty="0" smtClean="0"/>
              <a:t>代码利用</a:t>
            </a:r>
            <a:r>
              <a:rPr lang="zh-CN" altLang="en-US" sz="2000" dirty="0"/>
              <a:t>了微软</a:t>
            </a:r>
            <a:r>
              <a:rPr lang="en-US" altLang="zh-CN" sz="2000" dirty="0"/>
              <a:t>IIS</a:t>
            </a:r>
            <a:r>
              <a:rPr lang="zh-CN" altLang="en-US" sz="2000" dirty="0"/>
              <a:t>服务器中的一个漏洞。该蠕虫病毒具有一个更恶毒的版本，被称作红色代码</a:t>
            </a:r>
            <a:r>
              <a:rPr lang="en-US" altLang="zh-CN" sz="2000" dirty="0"/>
              <a:t>II</a:t>
            </a:r>
            <a:r>
              <a:rPr lang="zh-CN" altLang="en-US" sz="2000" dirty="0"/>
              <a:t>。这两个</a:t>
            </a:r>
            <a:r>
              <a:rPr lang="zh-CN" altLang="en-US" sz="2000" dirty="0" smtClean="0"/>
              <a:t>病毒除了</a:t>
            </a:r>
            <a:r>
              <a:rPr lang="zh-CN" altLang="en-US" sz="2000" dirty="0"/>
              <a:t>可以对网站进行修改外，被感染的系统性能还会严重下降 </a:t>
            </a:r>
          </a:p>
          <a:p>
            <a:pPr marL="609600" indent="-609600">
              <a:lnSpc>
                <a:spcPct val="80000"/>
              </a:lnSpc>
              <a:buFont typeface="Wingdings" pitchFamily="2" charset="2"/>
              <a:buAutoNum type="arabicPeriod" startAt="7"/>
            </a:pPr>
            <a:r>
              <a:rPr lang="zh-CN" altLang="en-US" sz="2000" b="1" dirty="0">
                <a:solidFill>
                  <a:srgbClr val="FF0000"/>
                </a:solidFill>
                <a:latin typeface="Arial"/>
              </a:rPr>
              <a:t>“冲击波”</a:t>
            </a:r>
            <a:r>
              <a:rPr lang="zh-CN" altLang="en-US" sz="2000" dirty="0">
                <a:solidFill>
                  <a:schemeClr val="hlink"/>
                </a:solidFill>
              </a:rPr>
              <a:t>（</a:t>
            </a:r>
            <a:r>
              <a:rPr lang="en-US" altLang="zh-CN" sz="2000" dirty="0">
                <a:solidFill>
                  <a:schemeClr val="hlink"/>
                </a:solidFill>
              </a:rPr>
              <a:t>2003</a:t>
            </a:r>
            <a:r>
              <a:rPr lang="zh-CN" altLang="en-US" sz="2000" dirty="0">
                <a:solidFill>
                  <a:schemeClr val="hlink"/>
                </a:solidFill>
              </a:rPr>
              <a:t>年）：</a:t>
            </a:r>
            <a:r>
              <a:rPr lang="zh-CN" altLang="en-US" sz="2000" dirty="0"/>
              <a:t>英文名称是</a:t>
            </a:r>
            <a:r>
              <a:rPr lang="en-US" altLang="zh-CN" sz="2000" dirty="0" smtClean="0"/>
              <a:t>Blaster</a:t>
            </a:r>
            <a:r>
              <a:rPr lang="zh-CN" altLang="en-US" sz="2000" dirty="0" smtClean="0"/>
              <a:t>，它</a:t>
            </a:r>
            <a:r>
              <a:rPr lang="zh-CN" altLang="en-US" sz="2000" dirty="0"/>
              <a:t>利用了微软软件中的一个缺陷，对系统端口进行疯狂攻击，可以导致系统崩溃 </a:t>
            </a:r>
          </a:p>
          <a:p>
            <a:pPr marL="609600" indent="-609600">
              <a:lnSpc>
                <a:spcPct val="80000"/>
              </a:lnSpc>
              <a:buFont typeface="Wingdings" pitchFamily="2" charset="2"/>
              <a:buAutoNum type="arabicPeriod" startAt="7"/>
            </a:pPr>
            <a:r>
              <a:rPr lang="zh-CN" altLang="en-US" sz="2000" b="1" dirty="0">
                <a:solidFill>
                  <a:srgbClr val="FF0000"/>
                </a:solidFill>
                <a:latin typeface="Arial"/>
              </a:rPr>
              <a:t>“震荡波”</a:t>
            </a:r>
            <a:r>
              <a:rPr lang="zh-CN" altLang="en-US" sz="2000" dirty="0">
                <a:solidFill>
                  <a:schemeClr val="hlink"/>
                </a:solidFill>
              </a:rPr>
              <a:t>（</a:t>
            </a:r>
            <a:r>
              <a:rPr lang="en-US" altLang="zh-CN" sz="2000" dirty="0">
                <a:solidFill>
                  <a:schemeClr val="hlink"/>
                </a:solidFill>
              </a:rPr>
              <a:t>2004</a:t>
            </a:r>
            <a:r>
              <a:rPr lang="zh-CN" altLang="en-US" sz="2000" dirty="0">
                <a:solidFill>
                  <a:schemeClr val="hlink"/>
                </a:solidFill>
              </a:rPr>
              <a:t>年）：</a:t>
            </a:r>
            <a:r>
              <a:rPr lang="zh-CN" altLang="en-US" sz="2000" dirty="0"/>
              <a:t>是又一个利用</a:t>
            </a:r>
            <a:r>
              <a:rPr lang="en-US" altLang="zh-CN" sz="2000" dirty="0"/>
              <a:t>Windows</a:t>
            </a:r>
            <a:r>
              <a:rPr lang="zh-CN" altLang="en-US" sz="2000" dirty="0"/>
              <a:t>缺陷的蠕虫病毒，震荡波可以导致计算机崩溃并不断重启 </a:t>
            </a:r>
          </a:p>
          <a:p>
            <a:pPr marL="609600" indent="-609600">
              <a:lnSpc>
                <a:spcPct val="80000"/>
              </a:lnSpc>
              <a:buFont typeface="Wingdings" pitchFamily="2" charset="2"/>
              <a:buAutoNum type="arabicPeriod" startAt="7"/>
            </a:pPr>
            <a:r>
              <a:rPr lang="zh-CN" altLang="en-US" sz="2000" b="1" dirty="0">
                <a:solidFill>
                  <a:srgbClr val="FF0000"/>
                </a:solidFill>
                <a:latin typeface="Arial"/>
              </a:rPr>
              <a:t>“熊猫烧香”</a:t>
            </a:r>
            <a:r>
              <a:rPr lang="zh-CN" altLang="en-US" sz="2000" dirty="0">
                <a:solidFill>
                  <a:schemeClr val="hlink"/>
                </a:solidFill>
              </a:rPr>
              <a:t>（</a:t>
            </a:r>
            <a:r>
              <a:rPr lang="en-US" altLang="zh-CN" sz="2000" dirty="0">
                <a:solidFill>
                  <a:schemeClr val="hlink"/>
                </a:solidFill>
              </a:rPr>
              <a:t>2007</a:t>
            </a:r>
            <a:r>
              <a:rPr lang="zh-CN" altLang="en-US" sz="2000" dirty="0">
                <a:solidFill>
                  <a:schemeClr val="hlink"/>
                </a:solidFill>
              </a:rPr>
              <a:t>年）：</a:t>
            </a:r>
            <a:r>
              <a:rPr lang="zh-CN" altLang="en-US" sz="2000" dirty="0"/>
              <a:t>熊猫烧香会使所有程序图标变成熊猫烧香，并使它们不能应用</a:t>
            </a:r>
          </a:p>
          <a:p>
            <a:pPr marL="609600" indent="-609600">
              <a:lnSpc>
                <a:spcPct val="80000"/>
              </a:lnSpc>
              <a:buFont typeface="Wingdings" pitchFamily="2" charset="2"/>
              <a:buAutoNum type="arabicPeriod" startAt="7"/>
            </a:pPr>
            <a:r>
              <a:rPr lang="zh-CN" altLang="en-US" sz="2000" b="1" dirty="0">
                <a:solidFill>
                  <a:srgbClr val="FF0000"/>
                </a:solidFill>
                <a:latin typeface="Arial"/>
              </a:rPr>
              <a:t>“扫荡波”</a:t>
            </a:r>
            <a:r>
              <a:rPr lang="en-US" altLang="zh-CN" sz="2000" dirty="0">
                <a:solidFill>
                  <a:schemeClr val="hlink"/>
                </a:solidFill>
              </a:rPr>
              <a:t>(2008</a:t>
            </a:r>
            <a:r>
              <a:rPr lang="zh-CN" altLang="en-US" sz="2000" dirty="0">
                <a:solidFill>
                  <a:schemeClr val="hlink"/>
                </a:solidFill>
              </a:rPr>
              <a:t>年</a:t>
            </a:r>
            <a:r>
              <a:rPr lang="en-US" altLang="zh-CN" sz="2000" dirty="0">
                <a:solidFill>
                  <a:schemeClr val="hlink"/>
                </a:solidFill>
              </a:rPr>
              <a:t>)</a:t>
            </a:r>
            <a:r>
              <a:rPr lang="zh-CN" altLang="en-US" sz="2000" dirty="0">
                <a:solidFill>
                  <a:schemeClr val="hlink"/>
                </a:solidFill>
              </a:rPr>
              <a:t>：</a:t>
            </a:r>
            <a:r>
              <a:rPr lang="zh-CN" altLang="en-US" sz="2000" dirty="0"/>
              <a:t>也是个利用漏洞从网络入侵的程序。而且正好在黑屏事件，大批用户关闭自动更新以后，这更加剧了这个病毒的蔓延。这个病毒可以导致被攻击者的机器被完全控制</a:t>
            </a:r>
          </a:p>
          <a:p>
            <a:pPr marL="609600" indent="-609600">
              <a:lnSpc>
                <a:spcPct val="80000"/>
              </a:lnSpc>
              <a:buFont typeface="Wingdings" pitchFamily="2" charset="2"/>
              <a:buAutoNum type="arabicPeriod" startAt="7"/>
            </a:pPr>
            <a:r>
              <a:rPr lang="zh-CN" altLang="en-US" sz="2000" b="1" dirty="0">
                <a:solidFill>
                  <a:srgbClr val="FF0000"/>
                </a:solidFill>
                <a:latin typeface="Arial"/>
              </a:rPr>
              <a:t>“木马下载器”</a:t>
            </a:r>
            <a:r>
              <a:rPr lang="en-US" altLang="zh-CN" sz="2000" dirty="0">
                <a:solidFill>
                  <a:schemeClr val="hlink"/>
                </a:solidFill>
              </a:rPr>
              <a:t>(2009</a:t>
            </a:r>
            <a:r>
              <a:rPr lang="zh-CN" altLang="en-US" sz="2000" dirty="0">
                <a:solidFill>
                  <a:schemeClr val="hlink"/>
                </a:solidFill>
              </a:rPr>
              <a:t>年</a:t>
            </a:r>
            <a:r>
              <a:rPr lang="en-US" altLang="zh-CN" sz="2000" dirty="0">
                <a:solidFill>
                  <a:schemeClr val="hlink"/>
                </a:solidFill>
              </a:rPr>
              <a:t>)</a:t>
            </a:r>
            <a:r>
              <a:rPr lang="zh-CN" altLang="en-US" sz="2000" dirty="0">
                <a:solidFill>
                  <a:schemeClr val="hlink"/>
                </a:solidFill>
              </a:rPr>
              <a:t>：</a:t>
            </a:r>
            <a:r>
              <a:rPr lang="zh-CN" altLang="en-US" sz="2000" dirty="0"/>
              <a:t>中毒后会产生</a:t>
            </a:r>
            <a:r>
              <a:rPr lang="en-US" altLang="zh-CN" sz="2000" dirty="0"/>
              <a:t>1000~2000</a:t>
            </a:r>
            <a:r>
              <a:rPr lang="zh-CN" altLang="en-US" sz="2000" dirty="0"/>
              <a:t>不等的木马病毒</a:t>
            </a:r>
            <a:r>
              <a:rPr lang="en-US" altLang="zh-CN" sz="2000" dirty="0"/>
              <a:t>,</a:t>
            </a:r>
            <a:r>
              <a:rPr lang="zh-CN" altLang="en-US" sz="2000" dirty="0"/>
              <a:t>导致系统崩溃</a:t>
            </a:r>
            <a:r>
              <a:rPr lang="en-US" altLang="zh-CN" sz="2000" dirty="0"/>
              <a:t>,</a:t>
            </a:r>
            <a:r>
              <a:rPr lang="zh-CN" altLang="en-US" sz="2000" dirty="0"/>
              <a:t>短短</a:t>
            </a:r>
            <a:r>
              <a:rPr lang="en-US" altLang="zh-CN" sz="2000" dirty="0"/>
              <a:t>3</a:t>
            </a:r>
            <a:r>
              <a:rPr lang="zh-CN" altLang="en-US" sz="2000" dirty="0"/>
              <a:t>天变成</a:t>
            </a:r>
            <a:r>
              <a:rPr lang="en-US" altLang="zh-CN" sz="2000" dirty="0"/>
              <a:t>360</a:t>
            </a:r>
            <a:r>
              <a:rPr lang="zh-CN" altLang="en-US" sz="2000" dirty="0"/>
              <a:t>安全卫士首杀榜前</a:t>
            </a:r>
            <a:r>
              <a:rPr lang="en-US" altLang="zh-CN" sz="2000" dirty="0"/>
              <a:t>3</a:t>
            </a:r>
            <a:r>
              <a:rPr lang="zh-CN" altLang="en-US" sz="2000" dirty="0" smtClean="0"/>
              <a:t>名</a:t>
            </a:r>
            <a:endParaRPr lang="en-US" altLang="zh-CN" sz="2000" dirty="0"/>
          </a:p>
          <a:p>
            <a:pPr marL="609600" indent="-609600">
              <a:lnSpc>
                <a:spcPct val="80000"/>
              </a:lnSpc>
              <a:buFont typeface="Wingdings" pitchFamily="2" charset="2"/>
              <a:buAutoNum type="arabicPeriod" startAt="7"/>
            </a:pPr>
            <a:r>
              <a:rPr lang="en-US" altLang="zh-CN" sz="2000" b="1" dirty="0" err="1">
                <a:solidFill>
                  <a:srgbClr val="FF0000"/>
                </a:solidFill>
                <a:latin typeface="Arial"/>
              </a:rPr>
              <a:t>Nimda</a:t>
            </a:r>
            <a:r>
              <a:rPr lang="zh-CN" altLang="en-US" sz="2000" dirty="0">
                <a:solidFill>
                  <a:schemeClr val="hlink"/>
                </a:solidFill>
              </a:rPr>
              <a:t>：</a:t>
            </a:r>
            <a:r>
              <a:rPr lang="zh-CN" altLang="en-US" sz="2000" dirty="0"/>
              <a:t>尼姆达是历史上传播速度最快的病毒之一，在上线之后的</a:t>
            </a:r>
            <a:r>
              <a:rPr lang="en-US" altLang="zh-CN" sz="2000" dirty="0"/>
              <a:t>22</a:t>
            </a:r>
            <a:r>
              <a:rPr lang="zh-CN" altLang="en-US" sz="2000" dirty="0"/>
              <a:t>分钟之后就成为传播最广的病毒</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a:t>
            </a:fld>
            <a:endParaRPr lang="en-US" altLang="zh-CN" dirty="0"/>
          </a:p>
        </p:txBody>
      </p:sp>
      <p:pic>
        <p:nvPicPr>
          <p:cNvPr id="7" name="Picture 2" descr="1168656269304200000367700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96181" y="993265"/>
            <a:ext cx="16589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13723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02" y="3544788"/>
            <a:ext cx="26638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1322386" y="3009390"/>
            <a:ext cx="1406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algn="l"/>
            <a:r>
              <a:rPr lang="zh-CN" altLang="en-US" sz="2400" b="1" dirty="0">
                <a:latin typeface="Times New Roman" pitchFamily="18" charset="0"/>
              </a:rPr>
              <a:t>熊猫烧香</a:t>
            </a:r>
          </a:p>
        </p:txBody>
      </p:sp>
      <p:sp>
        <p:nvSpPr>
          <p:cNvPr id="10" name="Text Box 6"/>
          <p:cNvSpPr txBox="1">
            <a:spLocks noChangeArrowheads="1"/>
          </p:cNvSpPr>
          <p:nvPr/>
        </p:nvSpPr>
        <p:spPr bwMode="auto">
          <a:xfrm>
            <a:off x="1554502" y="5695528"/>
            <a:ext cx="1712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algn="l"/>
            <a:r>
              <a:rPr lang="zh-CN" altLang="en-US" sz="2400" b="1">
                <a:latin typeface="Times New Roman" pitchFamily="18" charset="0"/>
              </a:rPr>
              <a:t>冲击波病毒</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899" y="3644932"/>
            <a:ext cx="26765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p:cNvSpPr txBox="1">
            <a:spLocks noChangeArrowheads="1"/>
          </p:cNvSpPr>
          <p:nvPr/>
        </p:nvSpPr>
        <p:spPr bwMode="auto">
          <a:xfrm>
            <a:off x="5604704" y="5911913"/>
            <a:ext cx="171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algn="l"/>
            <a:r>
              <a:rPr lang="zh-CN" altLang="en-US" sz="2400" b="1" dirty="0">
                <a:latin typeface="Times New Roman" pitchFamily="18" charset="0"/>
              </a:rPr>
              <a:t>振荡波病毒</a:t>
            </a:r>
          </a:p>
        </p:txBody>
      </p:sp>
      <p:pic>
        <p:nvPicPr>
          <p:cNvPr id="13" name="Picture 8" descr="u=2634808645,1790269163&amp;gp=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899" y="1241980"/>
            <a:ext cx="2447801" cy="2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2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7710" y="425659"/>
            <a:ext cx="7391400" cy="563563"/>
          </a:xfrm>
        </p:spPr>
        <p:txBody>
          <a:bodyPr/>
          <a:lstStyle/>
          <a:p>
            <a:r>
              <a:rPr lang="zh-CN" altLang="en-US" dirty="0" smtClean="0"/>
              <a:t>红色代码的传播速度</a:t>
            </a:r>
            <a:endParaRPr lang="zh-CN" altLang="en-US" dirty="0"/>
          </a:p>
        </p:txBody>
      </p:sp>
      <p:pic>
        <p:nvPicPr>
          <p:cNvPr id="7" name="Picture 4" descr="codered"/>
          <p:cNvPicPr>
            <a:picLocks noChangeAspect="1" noChangeArrowheads="1"/>
          </p:cNvPicPr>
          <p:nvPr/>
        </p:nvPicPr>
        <p:blipFill>
          <a:blip r:embed="rId2"/>
          <a:srcRect/>
          <a:stretch>
            <a:fillRect/>
          </a:stretch>
        </p:blipFill>
        <p:spPr bwMode="auto">
          <a:xfrm>
            <a:off x="642910" y="1000108"/>
            <a:ext cx="8077200" cy="5105400"/>
          </a:xfrm>
          <a:prstGeom prst="rect">
            <a:avLst/>
          </a:prstGeom>
          <a:noFill/>
        </p:spPr>
      </p:pic>
      <p:pic>
        <p:nvPicPr>
          <p:cNvPr id="8" name="Picture 5"/>
          <p:cNvPicPr>
            <a:picLocks noChangeAspect="1" noChangeArrowheads="1"/>
          </p:cNvPicPr>
          <p:nvPr/>
        </p:nvPicPr>
        <p:blipFill>
          <a:blip r:embed="rId3"/>
          <a:srcRect/>
          <a:stretch>
            <a:fillRect/>
          </a:stretch>
        </p:blipFill>
        <p:spPr bwMode="auto">
          <a:xfrm>
            <a:off x="642910" y="928670"/>
            <a:ext cx="8077200" cy="5257800"/>
          </a:xfrm>
          <a:prstGeom prst="rect">
            <a:avLst/>
          </a:prstGeom>
          <a:noFill/>
        </p:spPr>
      </p:pic>
      <p:pic>
        <p:nvPicPr>
          <p:cNvPr id="9" name="Picture 5"/>
          <p:cNvPicPr>
            <a:picLocks noChangeAspect="1" noChangeArrowheads="1"/>
          </p:cNvPicPr>
          <p:nvPr/>
        </p:nvPicPr>
        <p:blipFill>
          <a:blip r:embed="rId4"/>
          <a:srcRect/>
          <a:stretch>
            <a:fillRect/>
          </a:stretch>
        </p:blipFill>
        <p:spPr bwMode="auto">
          <a:xfrm>
            <a:off x="714348" y="1000108"/>
            <a:ext cx="8001000" cy="5175250"/>
          </a:xfrm>
          <a:prstGeom prst="rect">
            <a:avLst/>
          </a:prstGeom>
          <a:noFill/>
        </p:spPr>
      </p:pic>
      <p:pic>
        <p:nvPicPr>
          <p:cNvPr id="10" name="Picture 5"/>
          <p:cNvPicPr>
            <a:picLocks noChangeAspect="1" noChangeArrowheads="1"/>
          </p:cNvPicPr>
          <p:nvPr/>
        </p:nvPicPr>
        <p:blipFill>
          <a:blip r:embed="rId5"/>
          <a:srcRect/>
          <a:stretch>
            <a:fillRect/>
          </a:stretch>
        </p:blipFill>
        <p:spPr bwMode="auto">
          <a:xfrm>
            <a:off x="642910" y="928670"/>
            <a:ext cx="8001000" cy="5181600"/>
          </a:xfrm>
          <a:prstGeom prst="rect">
            <a:avLst/>
          </a:prstGeom>
          <a:noFill/>
        </p:spPr>
      </p:pic>
      <p:sp>
        <p:nvSpPr>
          <p:cNvPr id="12" name="日期占位符 11"/>
          <p:cNvSpPr>
            <a:spLocks noGrp="1"/>
          </p:cNvSpPr>
          <p:nvPr>
            <p:ph type="dt" sz="half" idx="4294967295"/>
          </p:nvPr>
        </p:nvSpPr>
        <p:spPr>
          <a:xfrm>
            <a:off x="457200" y="6356350"/>
            <a:ext cx="2133600" cy="365125"/>
          </a:xfrm>
          <a:prstGeom prst="rect">
            <a:avLst/>
          </a:prstGeom>
        </p:spPr>
        <p:txBody>
          <a:bodyPr/>
          <a:lstStyle/>
          <a:p>
            <a:fld id="{78E9F99F-E693-4D32-B5D8-D94F595ADD0B}" type="datetime1">
              <a:rPr lang="zh-CN" altLang="en-US" smtClean="0"/>
              <a:t>2019/11/4</a:t>
            </a:fld>
            <a:endParaRPr lang="zh-CN" altLang="en-US"/>
          </a:p>
        </p:txBody>
      </p:sp>
      <p:sp>
        <p:nvSpPr>
          <p:cNvPr id="13" name="页脚占位符 12"/>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a:p>
        </p:txBody>
      </p:sp>
      <p:sp>
        <p:nvSpPr>
          <p:cNvPr id="14" name="灯片编号占位符 13"/>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17</a:t>
            </a:fld>
            <a:endParaRPr lang="zh-CN" altLang="en-US"/>
          </a:p>
        </p:txBody>
      </p:sp>
    </p:spTree>
    <p:extLst>
      <p:ext uri="{BB962C8B-B14F-4D97-AF65-F5344CB8AC3E}">
        <p14:creationId xmlns:p14="http://schemas.microsoft.com/office/powerpoint/2010/main" val="295369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533400"/>
            <a:ext cx="7391400" cy="563563"/>
          </a:xfrm>
        </p:spPr>
        <p:txBody>
          <a:bodyPr/>
          <a:lstStyle/>
          <a:p>
            <a:r>
              <a:rPr lang="en-US" altLang="zh-CN" dirty="0" smtClean="0">
                <a:latin typeface="Comic Sans MS" pitchFamily="66" charset="0"/>
              </a:rPr>
              <a:t>what’s new?</a:t>
            </a:r>
            <a:endParaRPr lang="zh-CN" altLang="en-US" dirty="0">
              <a:latin typeface="Comic Sans MS" pitchFamily="66" charset="0"/>
            </a:endParaRPr>
          </a:p>
        </p:txBody>
      </p:sp>
      <p:sp>
        <p:nvSpPr>
          <p:cNvPr id="3" name="内容占位符 2"/>
          <p:cNvSpPr>
            <a:spLocks noGrp="1"/>
          </p:cNvSpPr>
          <p:nvPr>
            <p:ph idx="1"/>
          </p:nvPr>
        </p:nvSpPr>
        <p:spPr>
          <a:xfrm>
            <a:off x="270548" y="1254246"/>
            <a:ext cx="8435280" cy="5327812"/>
          </a:xfrm>
        </p:spPr>
        <p:txBody>
          <a:bodyPr/>
          <a:lstStyle/>
          <a:p>
            <a:pPr eaLnBrk="1" hangingPunct="1"/>
            <a:r>
              <a:rPr lang="en-US" altLang="zh-CN" sz="2400" b="1" dirty="0" err="1" smtClean="0">
                <a:solidFill>
                  <a:srgbClr val="FF0000"/>
                </a:solidFill>
                <a:latin typeface="Comic Sans MS" pitchFamily="66" charset="0"/>
              </a:rPr>
              <a:t>stuxnet</a:t>
            </a:r>
            <a:r>
              <a:rPr lang="zh-CN" altLang="en-US" sz="2400" b="1" dirty="0" smtClean="0">
                <a:solidFill>
                  <a:srgbClr val="FF0000"/>
                </a:solidFill>
              </a:rPr>
              <a:t>（震网）</a:t>
            </a:r>
            <a:r>
              <a:rPr lang="zh-CN" altLang="en-US" sz="2400" dirty="0" smtClean="0"/>
              <a:t>：</a:t>
            </a:r>
            <a:r>
              <a:rPr lang="en-US" altLang="zh-CN" sz="2400" dirty="0" smtClean="0"/>
              <a:t>2010</a:t>
            </a:r>
            <a:r>
              <a:rPr lang="zh-CN" altLang="en-US" sz="2400" dirty="0" smtClean="0"/>
              <a:t>年</a:t>
            </a:r>
            <a:r>
              <a:rPr lang="en-US" altLang="zh-CN" sz="2400" dirty="0" smtClean="0"/>
              <a:t>6</a:t>
            </a:r>
            <a:r>
              <a:rPr lang="zh-CN" altLang="en-US" sz="2400" dirty="0" smtClean="0"/>
              <a:t>月被发现，</a:t>
            </a:r>
            <a:r>
              <a:rPr lang="zh-CN" altLang="en-US" sz="2400" dirty="0"/>
              <a:t>伊朗布什尔核电站受到严重</a:t>
            </a:r>
            <a:r>
              <a:rPr lang="zh-CN" altLang="en-US" sz="2400" dirty="0" smtClean="0"/>
              <a:t>攻击，</a:t>
            </a:r>
            <a:r>
              <a:rPr lang="zh-CN" altLang="en-US" sz="2400" dirty="0"/>
              <a:t>全球超过 </a:t>
            </a:r>
            <a:r>
              <a:rPr lang="en-US" altLang="zh-CN" sz="2400" dirty="0"/>
              <a:t>45000</a:t>
            </a:r>
            <a:r>
              <a:rPr lang="zh-CN" altLang="en-US" sz="2400" dirty="0"/>
              <a:t>个网络，</a:t>
            </a:r>
            <a:r>
              <a:rPr lang="en-US" altLang="zh-CN" sz="2400" dirty="0"/>
              <a:t>60%</a:t>
            </a:r>
            <a:r>
              <a:rPr lang="zh-CN" altLang="en-US" sz="2400" dirty="0"/>
              <a:t>的个人电脑感染了这种</a:t>
            </a:r>
            <a:r>
              <a:rPr lang="zh-CN" altLang="en-US" sz="2400" dirty="0" smtClean="0"/>
              <a:t>病毒，</a:t>
            </a:r>
            <a:r>
              <a:rPr lang="zh-CN" altLang="en-US" sz="2400" dirty="0"/>
              <a:t>利用微软至少四个</a:t>
            </a:r>
            <a:r>
              <a:rPr lang="zh-CN" altLang="en-US" sz="2400" dirty="0" smtClean="0"/>
              <a:t>漏洞，针对西门子的</a:t>
            </a:r>
            <a:r>
              <a:rPr lang="zh-CN" altLang="en-US" sz="2400" dirty="0"/>
              <a:t>数据采集与监控系统</a:t>
            </a:r>
            <a:r>
              <a:rPr lang="en-US" altLang="zh-CN" sz="2400" dirty="0"/>
              <a:t>SIMATIC </a:t>
            </a:r>
            <a:r>
              <a:rPr lang="en-US" altLang="zh-CN" sz="2400" dirty="0" err="1"/>
              <a:t>WinCC</a:t>
            </a:r>
            <a:r>
              <a:rPr lang="zh-CN" altLang="en-US" sz="2400" dirty="0"/>
              <a:t>进行</a:t>
            </a:r>
            <a:r>
              <a:rPr lang="zh-CN" altLang="en-US" sz="2400" dirty="0" smtClean="0"/>
              <a:t>攻击</a:t>
            </a:r>
            <a:endParaRPr lang="en-US" altLang="zh-CN" sz="2400" dirty="0"/>
          </a:p>
          <a:p>
            <a:r>
              <a:rPr lang="en-US" altLang="zh-CN" sz="2400" b="1" dirty="0" err="1">
                <a:solidFill>
                  <a:srgbClr val="FF0000"/>
                </a:solidFill>
                <a:latin typeface="Comic Sans MS" pitchFamily="66" charset="0"/>
              </a:rPr>
              <a:t>Duqu</a:t>
            </a:r>
            <a:r>
              <a:rPr lang="zh-CN" altLang="en-US" sz="2400" b="1" dirty="0">
                <a:solidFill>
                  <a:srgbClr val="FF0000"/>
                </a:solidFill>
              </a:rPr>
              <a:t>（毒区）</a:t>
            </a:r>
            <a:r>
              <a:rPr lang="zh-CN" altLang="en-US" sz="2400" dirty="0" smtClean="0"/>
              <a:t>：最早</a:t>
            </a:r>
            <a:r>
              <a:rPr lang="zh-CN" altLang="en-US" sz="2400" dirty="0"/>
              <a:t>出现在</a:t>
            </a:r>
            <a:r>
              <a:rPr lang="en-US" altLang="zh-CN" sz="2400" dirty="0"/>
              <a:t>2011</a:t>
            </a:r>
            <a:r>
              <a:rPr lang="zh-CN" altLang="en-US" sz="2400" dirty="0"/>
              <a:t>年</a:t>
            </a:r>
            <a:r>
              <a:rPr lang="en-US" altLang="zh-CN" sz="2400" dirty="0"/>
              <a:t>9</a:t>
            </a:r>
            <a:r>
              <a:rPr lang="zh-CN" altLang="en-US" sz="2400" dirty="0"/>
              <a:t>月，是继</a:t>
            </a:r>
            <a:r>
              <a:rPr lang="en-US" altLang="zh-CN" sz="2400" dirty="0" err="1" smtClean="0"/>
              <a:t>Stuxnet</a:t>
            </a:r>
            <a:r>
              <a:rPr lang="zh-CN" altLang="en-US" sz="2400" dirty="0" smtClean="0"/>
              <a:t>后</a:t>
            </a:r>
            <a:r>
              <a:rPr lang="zh-CN" altLang="en-US" sz="2400" dirty="0"/>
              <a:t>最为恶性的一种可窃取信息的蠕虫</a:t>
            </a:r>
            <a:endParaRPr lang="en-US" altLang="zh-CN" sz="2400" dirty="0"/>
          </a:p>
          <a:p>
            <a:r>
              <a:rPr lang="en-US" altLang="zh-CN" sz="2400" b="1" dirty="0">
                <a:solidFill>
                  <a:srgbClr val="FF0000"/>
                </a:solidFill>
                <a:latin typeface="Comic Sans MS" pitchFamily="66" charset="0"/>
              </a:rPr>
              <a:t>Flame</a:t>
            </a:r>
            <a:r>
              <a:rPr lang="zh-CN" altLang="en-US" sz="2400" b="1" dirty="0">
                <a:solidFill>
                  <a:srgbClr val="FF0000"/>
                </a:solidFill>
              </a:rPr>
              <a:t>（火焰病毒）</a:t>
            </a:r>
            <a:r>
              <a:rPr lang="zh-CN" altLang="en-US" sz="2400" dirty="0"/>
              <a:t>：于</a:t>
            </a:r>
            <a:r>
              <a:rPr lang="en-US" altLang="zh-CN" sz="2400" dirty="0"/>
              <a:t>2012</a:t>
            </a:r>
            <a:r>
              <a:rPr lang="zh-CN" altLang="en-US" sz="2400" dirty="0"/>
              <a:t>年</a:t>
            </a:r>
            <a:r>
              <a:rPr lang="en-US" altLang="zh-CN" sz="2400" dirty="0"/>
              <a:t>5</a:t>
            </a:r>
            <a:r>
              <a:rPr lang="zh-CN" altLang="en-US" sz="2400" dirty="0"/>
              <a:t>月被卡巴斯基首次发现的超级</a:t>
            </a:r>
            <a:r>
              <a:rPr lang="zh-CN" altLang="en-US" sz="2400" dirty="0" smtClean="0"/>
              <a:t>电脑病毒</a:t>
            </a:r>
            <a:endParaRPr lang="en-US" altLang="zh-CN" sz="2400" dirty="0" smtClean="0"/>
          </a:p>
          <a:p>
            <a:r>
              <a:rPr lang="en-US" altLang="zh-CN" sz="2400" b="1" dirty="0" smtClean="0">
                <a:solidFill>
                  <a:srgbClr val="FF0000"/>
                </a:solidFill>
                <a:latin typeface="Comic Sans MS" pitchFamily="66" charset="0"/>
              </a:rPr>
              <a:t>Gauss:</a:t>
            </a:r>
            <a:r>
              <a:rPr lang="zh-CN" altLang="en-US" sz="2400" dirty="0" smtClean="0"/>
              <a:t>出现</a:t>
            </a:r>
            <a:r>
              <a:rPr lang="zh-CN" altLang="en-US" sz="2400" dirty="0"/>
              <a:t>在中东地区的一个新的网络间谍</a:t>
            </a:r>
            <a:r>
              <a:rPr lang="zh-CN" altLang="en-US" sz="2400" dirty="0" smtClean="0"/>
              <a:t>软件</a:t>
            </a:r>
            <a:r>
              <a:rPr lang="en-US" altLang="zh-CN" sz="2400" dirty="0" smtClean="0"/>
              <a:t>,</a:t>
            </a:r>
            <a:r>
              <a:rPr lang="zh-CN" altLang="en-US" sz="2400" dirty="0" smtClean="0"/>
              <a:t>该</a:t>
            </a:r>
            <a:r>
              <a:rPr lang="zh-CN" altLang="en-US" sz="2400" dirty="0"/>
              <a:t>病毒可以窃取浏览器保存的密码、网银账户、</a:t>
            </a:r>
            <a:r>
              <a:rPr lang="en-US" altLang="zh-CN" sz="2400" dirty="0"/>
              <a:t>Cookies</a:t>
            </a:r>
            <a:r>
              <a:rPr lang="zh-CN" altLang="en-US" sz="2400" dirty="0"/>
              <a:t>和系统配置信息等敏感数据</a:t>
            </a:r>
            <a:endParaRPr lang="en-US" altLang="zh-CN" sz="2400" dirty="0" smtClean="0"/>
          </a:p>
          <a:p>
            <a:r>
              <a:rPr lang="en-US" altLang="zh-CN" sz="2400" b="1" dirty="0">
                <a:solidFill>
                  <a:srgbClr val="FF0000"/>
                </a:solidFill>
                <a:latin typeface="Comic Sans MS" pitchFamily="66" charset="0"/>
              </a:rPr>
              <a:t>APT</a:t>
            </a:r>
            <a:r>
              <a:rPr lang="zh-CN" altLang="en-US" sz="2400" b="1" dirty="0">
                <a:solidFill>
                  <a:srgbClr val="FF0000"/>
                </a:solidFill>
                <a:latin typeface="Comic Sans MS" pitchFamily="66" charset="0"/>
              </a:rPr>
              <a:t>（</a:t>
            </a:r>
            <a:r>
              <a:rPr lang="en-US" altLang="zh-CN" sz="2400" b="1" dirty="0">
                <a:solidFill>
                  <a:srgbClr val="FF0000"/>
                </a:solidFill>
                <a:latin typeface="Comic Sans MS" pitchFamily="66" charset="0"/>
              </a:rPr>
              <a:t>Advanced Persistent Threat</a:t>
            </a:r>
            <a:r>
              <a:rPr lang="zh-CN" altLang="en-US" sz="2400" b="1" dirty="0">
                <a:solidFill>
                  <a:srgbClr val="FF0000"/>
                </a:solidFill>
                <a:latin typeface="Comic Sans MS" pitchFamily="66" charset="0"/>
              </a:rPr>
              <a:t>）</a:t>
            </a:r>
            <a:r>
              <a:rPr lang="zh-CN" altLang="en-US" sz="2400" b="1" dirty="0">
                <a:solidFill>
                  <a:srgbClr val="FF0000"/>
                </a:solidFill>
              </a:rPr>
              <a:t>攻击，针对特定目标的攻击</a:t>
            </a:r>
            <a:r>
              <a:rPr lang="zh-CN" altLang="en-US" sz="2400" dirty="0" smtClean="0"/>
              <a:t>：</a:t>
            </a:r>
            <a:r>
              <a:rPr lang="zh-CN" altLang="en-US" sz="2400" kern="1200" dirty="0" smtClean="0"/>
              <a:t>获取</a:t>
            </a:r>
            <a:r>
              <a:rPr lang="zh-CN" altLang="en-US" sz="2400" kern="1200" dirty="0"/>
              <a:t>某个组织甚至是国家的重要信息</a:t>
            </a:r>
            <a:endParaRPr lang="zh-CN" altLang="en-US" sz="24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54" y="1072988"/>
            <a:ext cx="8244509" cy="437989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1268760"/>
            <a:ext cx="6835386" cy="3816424"/>
          </a:xfrm>
          <a:prstGeom prst="rect">
            <a:avLst/>
          </a:prstGeom>
        </p:spPr>
      </p:pic>
      <p:sp>
        <p:nvSpPr>
          <p:cNvPr id="11" name="日期占位符 10"/>
          <p:cNvSpPr>
            <a:spLocks noGrp="1"/>
          </p:cNvSpPr>
          <p:nvPr>
            <p:ph type="dt" sz="half" idx="4294967295"/>
          </p:nvPr>
        </p:nvSpPr>
        <p:spPr>
          <a:xfrm>
            <a:off x="457200" y="6356350"/>
            <a:ext cx="2133600" cy="365125"/>
          </a:xfrm>
          <a:prstGeom prst="rect">
            <a:avLst/>
          </a:prstGeom>
        </p:spPr>
        <p:txBody>
          <a:bodyPr/>
          <a:lstStyle/>
          <a:p>
            <a:fld id="{1B1B24C5-B68A-42CD-8AA8-090D1AA233A4}" type="datetime1">
              <a:rPr lang="zh-CN" altLang="en-US" smtClean="0"/>
              <a:t>2019/11/4</a:t>
            </a:fld>
            <a:endParaRPr lang="zh-CN" altLang="en-US"/>
          </a:p>
        </p:txBody>
      </p:sp>
      <p:sp>
        <p:nvSpPr>
          <p:cNvPr id="12" name="页脚占位符 11"/>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a:p>
        </p:txBody>
      </p:sp>
      <p:sp>
        <p:nvSpPr>
          <p:cNvPr id="13" name="灯片编号占位符 12"/>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18</a:t>
            </a:fld>
            <a:endParaRPr lang="zh-CN" altLang="en-US"/>
          </a:p>
        </p:txBody>
      </p:sp>
    </p:spTree>
    <p:extLst>
      <p:ext uri="{BB962C8B-B14F-4D97-AF65-F5344CB8AC3E}">
        <p14:creationId xmlns:p14="http://schemas.microsoft.com/office/powerpoint/2010/main" val="20615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08583462-A1D3-4C10-AF75-4433FA8EB599}" type="datetime1">
              <a:rPr lang="zh-CN" altLang="en-US"/>
              <a:pPr/>
              <a:t>2019/11/4</a:t>
            </a:fld>
            <a:endParaRPr lang="en-US" altLang="zh-CN"/>
          </a:p>
        </p:txBody>
      </p:sp>
      <p:sp>
        <p:nvSpPr>
          <p:cNvPr id="9" name="页脚占位符 4"/>
          <p:cNvSpPr>
            <a:spLocks noGrp="1"/>
          </p:cNvSpPr>
          <p:nvPr>
            <p:ph type="ftr" sz="quarter" idx="11"/>
          </p:nvPr>
        </p:nvSpPr>
        <p:spPr/>
        <p:txBody>
          <a:bodyPr/>
          <a:lstStyle/>
          <a:p>
            <a:r>
              <a:rPr lang="en-US" altLang="zh-CN"/>
              <a:t>计算机科学与技术学院</a:t>
            </a:r>
          </a:p>
        </p:txBody>
      </p:sp>
      <p:sp>
        <p:nvSpPr>
          <p:cNvPr id="10" name="灯片编号占位符 5"/>
          <p:cNvSpPr>
            <a:spLocks noGrp="1"/>
          </p:cNvSpPr>
          <p:nvPr>
            <p:ph type="sldNum" sz="quarter" idx="12"/>
          </p:nvPr>
        </p:nvSpPr>
        <p:spPr/>
        <p:txBody>
          <a:bodyPr/>
          <a:lstStyle/>
          <a:p>
            <a:fld id="{4E57D5B6-70D2-453E-B32B-2D02237C017F}" type="slidenum">
              <a:rPr lang="en-US" altLang="zh-CN"/>
              <a:pPr/>
              <a:t>19</a:t>
            </a:fld>
            <a:endParaRPr lang="en-US" altLang="zh-CN"/>
          </a:p>
        </p:txBody>
      </p:sp>
      <p:sp>
        <p:nvSpPr>
          <p:cNvPr id="143362" name="Rectangle 2"/>
          <p:cNvSpPr>
            <a:spLocks noGrp="1" noChangeArrowheads="1"/>
          </p:cNvSpPr>
          <p:nvPr>
            <p:ph type="title"/>
          </p:nvPr>
        </p:nvSpPr>
        <p:spPr/>
        <p:txBody>
          <a:bodyPr/>
          <a:lstStyle/>
          <a:p>
            <a:r>
              <a:rPr lang="en-US" altLang="zh-CN" sz="3600" dirty="0" smtClean="0"/>
              <a:t>3G(4G)</a:t>
            </a:r>
            <a:r>
              <a:rPr lang="zh-CN" altLang="en-US" sz="3600" dirty="0" smtClean="0"/>
              <a:t>时代</a:t>
            </a:r>
            <a:r>
              <a:rPr lang="zh-CN" altLang="en-US" sz="3600" dirty="0"/>
              <a:t>的到来   ！？</a:t>
            </a:r>
          </a:p>
        </p:txBody>
      </p:sp>
      <p:sp>
        <p:nvSpPr>
          <p:cNvPr id="143363" name="Rectangle 3"/>
          <p:cNvSpPr>
            <a:spLocks noGrp="1" noChangeArrowheads="1"/>
          </p:cNvSpPr>
          <p:nvPr>
            <p:ph type="body" idx="1"/>
          </p:nvPr>
        </p:nvSpPr>
        <p:spPr>
          <a:xfrm>
            <a:off x="457200" y="1524000"/>
            <a:ext cx="8229600" cy="4800600"/>
          </a:xfrm>
        </p:spPr>
        <p:txBody>
          <a:bodyPr/>
          <a:lstStyle/>
          <a:p>
            <a:r>
              <a:rPr lang="zh-CN" altLang="en-US" dirty="0" smtClean="0"/>
              <a:t>中毒远比不中毒容易的多</a:t>
            </a:r>
            <a:r>
              <a:rPr lang="en-US" altLang="zh-CN" dirty="0" smtClean="0"/>
              <a:t>----</a:t>
            </a:r>
            <a:r>
              <a:rPr lang="zh-CN" altLang="en-US" dirty="0" smtClean="0">
                <a:latin typeface="Arial"/>
              </a:rPr>
              <a:t>“</a:t>
            </a:r>
            <a:r>
              <a:rPr lang="zh-CN" altLang="en-US" dirty="0" smtClean="0"/>
              <a:t>防不胜防</a:t>
            </a:r>
            <a:r>
              <a:rPr lang="zh-CN" altLang="en-US" dirty="0" smtClean="0">
                <a:latin typeface="Arial"/>
              </a:rPr>
              <a:t>”</a:t>
            </a:r>
            <a:endParaRPr lang="zh-CN" altLang="en-US" dirty="0" smtClean="0"/>
          </a:p>
          <a:p>
            <a:r>
              <a:rPr lang="en-US" altLang="zh-CN" dirty="0" smtClean="0">
                <a:solidFill>
                  <a:schemeClr val="hlink"/>
                </a:solidFill>
              </a:rPr>
              <a:t>3G(4G)</a:t>
            </a:r>
            <a:r>
              <a:rPr lang="zh-CN" altLang="en-US" dirty="0" smtClean="0">
                <a:solidFill>
                  <a:schemeClr val="hlink"/>
                </a:solidFill>
              </a:rPr>
              <a:t>时代</a:t>
            </a:r>
            <a:r>
              <a:rPr lang="zh-CN" altLang="en-US" dirty="0"/>
              <a:t>的到来给我们带来了新的挑战</a:t>
            </a:r>
          </a:p>
        </p:txBody>
      </p:sp>
      <p:sp>
        <p:nvSpPr>
          <p:cNvPr id="143364" name="Rectangle 4"/>
          <p:cNvSpPr>
            <a:spLocks noChangeArrowheads="1"/>
          </p:cNvSpPr>
          <p:nvPr/>
        </p:nvSpPr>
        <p:spPr bwMode="auto">
          <a:xfrm>
            <a:off x="381000" y="2667000"/>
            <a:ext cx="8559800" cy="1047750"/>
          </a:xfrm>
          <a:prstGeom prst="rect">
            <a:avLst/>
          </a:prstGeom>
          <a:noFill/>
          <a:ln w="9525">
            <a:noFill/>
            <a:miter lim="800000"/>
            <a:headEnd/>
            <a:tailEnd/>
          </a:ln>
          <a:effectLst/>
        </p:spPr>
        <p:txBody>
          <a:bodyPr/>
          <a:lstStyle/>
          <a:p>
            <a:pPr marL="742950" lvl="1" indent="-285750">
              <a:spcBef>
                <a:spcPct val="20000"/>
              </a:spcBef>
              <a:buClr>
                <a:schemeClr val="hlink"/>
              </a:buClr>
              <a:buFont typeface="Wingdings" pitchFamily="2" charset="2"/>
              <a:buChar char="ü"/>
            </a:pPr>
            <a:r>
              <a:rPr lang="zh-CN" altLang="en-US" sz="2000" dirty="0"/>
              <a:t>手机通话内容被监听、收条短信电话簿就被盗取、下载音乐却让手机中了病毒</a:t>
            </a:r>
            <a:r>
              <a:rPr lang="en-US" altLang="zh-CN" sz="2000" dirty="0" smtClean="0">
                <a:latin typeface="Arial"/>
              </a:rPr>
              <a:t>……</a:t>
            </a:r>
            <a:r>
              <a:rPr lang="zh-CN" altLang="en-US" sz="2000" dirty="0" smtClean="0">
                <a:solidFill>
                  <a:schemeClr val="hlink"/>
                </a:solidFill>
              </a:rPr>
              <a:t>中国工程院</a:t>
            </a:r>
            <a:r>
              <a:rPr lang="zh-CN" altLang="en-US" sz="2000" dirty="0">
                <a:solidFill>
                  <a:schemeClr val="hlink"/>
                </a:solidFill>
              </a:rPr>
              <a:t>副院长、院士邬贺铨</a:t>
            </a:r>
            <a:r>
              <a:rPr lang="zh-CN" altLang="en-US" sz="2000" dirty="0"/>
              <a:t>，在第十一届中国科协年会</a:t>
            </a:r>
            <a:r>
              <a:rPr lang="zh-CN" altLang="en-US" sz="2000" dirty="0">
                <a:latin typeface="Arial"/>
              </a:rPr>
              <a:t>“</a:t>
            </a:r>
            <a:r>
              <a:rPr lang="zh-CN" altLang="en-US" sz="2000" dirty="0"/>
              <a:t>信息化与转型</a:t>
            </a:r>
            <a:r>
              <a:rPr lang="zh-CN" altLang="en-US" sz="2000" dirty="0">
                <a:latin typeface="Arial"/>
              </a:rPr>
              <a:t>”</a:t>
            </a:r>
            <a:r>
              <a:rPr lang="zh-CN" altLang="en-US" sz="2000" dirty="0"/>
              <a:t>学术研讨会上语出惊人地指出：</a:t>
            </a:r>
            <a:r>
              <a:rPr lang="zh-CN" altLang="en-US" sz="2000" dirty="0">
                <a:solidFill>
                  <a:srgbClr val="FF0000"/>
                </a:solidFill>
                <a:ea typeface="隶书" pitchFamily="49" charset="-122"/>
              </a:rPr>
              <a:t>手机安全问题正面临严峻的挑战，而且随着手机上网的普及，这一现象还将日趋严重</a:t>
            </a:r>
            <a:r>
              <a:rPr lang="zh-CN" altLang="en-US" sz="2000" dirty="0">
                <a:solidFill>
                  <a:schemeClr val="hlink"/>
                </a:solidFill>
                <a:ea typeface="隶书" pitchFamily="49" charset="-122"/>
              </a:rPr>
              <a:t>。</a:t>
            </a:r>
            <a:r>
              <a:rPr lang="zh-CN" altLang="en-US" sz="2400" dirty="0"/>
              <a:t> </a:t>
            </a:r>
          </a:p>
        </p:txBody>
      </p:sp>
      <p:pic>
        <p:nvPicPr>
          <p:cNvPr id="143368" name="Picture 8" descr="85280a72bc19423f8601b0dc"/>
          <p:cNvPicPr>
            <a:picLocks noChangeAspect="1" noChangeArrowheads="1"/>
          </p:cNvPicPr>
          <p:nvPr/>
        </p:nvPicPr>
        <p:blipFill>
          <a:blip r:embed="rId2"/>
          <a:srcRect/>
          <a:stretch>
            <a:fillRect/>
          </a:stretch>
        </p:blipFill>
        <p:spPr bwMode="auto">
          <a:xfrm>
            <a:off x="228600" y="4444998"/>
            <a:ext cx="1800225" cy="1800225"/>
          </a:xfrm>
          <a:prstGeom prst="rect">
            <a:avLst/>
          </a:prstGeom>
          <a:noFill/>
        </p:spPr>
      </p:pic>
      <p:pic>
        <p:nvPicPr>
          <p:cNvPr id="143369" name="Picture 9" descr="b429ts388w08"/>
          <p:cNvPicPr>
            <a:picLocks noChangeAspect="1" noChangeArrowheads="1"/>
          </p:cNvPicPr>
          <p:nvPr/>
        </p:nvPicPr>
        <p:blipFill>
          <a:blip r:embed="rId3" cstate="print"/>
          <a:srcRect/>
          <a:stretch>
            <a:fillRect/>
          </a:stretch>
        </p:blipFill>
        <p:spPr bwMode="auto">
          <a:xfrm>
            <a:off x="2133978" y="4562473"/>
            <a:ext cx="2085975" cy="1565275"/>
          </a:xfrm>
          <a:prstGeom prst="rect">
            <a:avLst/>
          </a:prstGeom>
          <a:noFill/>
        </p:spPr>
      </p:pic>
      <p:pic>
        <p:nvPicPr>
          <p:cNvPr id="143370" name="Picture 10" descr="l"/>
          <p:cNvPicPr>
            <a:picLocks noChangeAspect="1" noChangeArrowheads="1"/>
          </p:cNvPicPr>
          <p:nvPr/>
        </p:nvPicPr>
        <p:blipFill>
          <a:blip r:embed="rId4"/>
          <a:srcRect/>
          <a:stretch>
            <a:fillRect/>
          </a:stretch>
        </p:blipFill>
        <p:spPr bwMode="auto">
          <a:xfrm>
            <a:off x="4325106" y="4881560"/>
            <a:ext cx="2262188" cy="927100"/>
          </a:xfrm>
          <a:prstGeom prst="rect">
            <a:avLst/>
          </a:prstGeom>
          <a:noFill/>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92" y="4496102"/>
            <a:ext cx="1776908" cy="1620540"/>
          </a:xfrm>
          <a:prstGeom prst="rect">
            <a:avLst/>
          </a:prstGeom>
        </p:spPr>
      </p:pic>
      <p:sp>
        <p:nvSpPr>
          <p:cNvPr id="13" name="右箭头 12"/>
          <p:cNvSpPr/>
          <p:nvPr/>
        </p:nvSpPr>
        <p:spPr bwMode="auto">
          <a:xfrm>
            <a:off x="6439520" y="5280025"/>
            <a:ext cx="504056" cy="309215"/>
          </a:xfrm>
          <a:prstGeom prst="rightArrow">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8B378E1-9181-46A5-9BF7-F69E547FF09A}" type="datetime1">
              <a:rPr lang="zh-CN" altLang="en-US" smtClean="0"/>
              <a:t>2019/11/4</a:t>
            </a:fld>
            <a:endParaRPr lang="en-US" altLang="zh-CN"/>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D5DE71B4-F9B6-4E5A-AE2D-6F47F02B9416}" type="slidenum">
              <a:rPr lang="en-US" altLang="zh-CN"/>
              <a:pPr/>
              <a:t>2</a:t>
            </a:fld>
            <a:endParaRPr lang="en-US" altLang="zh-CN"/>
          </a:p>
        </p:txBody>
      </p:sp>
      <p:sp>
        <p:nvSpPr>
          <p:cNvPr id="8194" name="Rectangle 2"/>
          <p:cNvSpPr>
            <a:spLocks noGrp="1" noChangeArrowheads="1"/>
          </p:cNvSpPr>
          <p:nvPr>
            <p:ph type="title"/>
          </p:nvPr>
        </p:nvSpPr>
        <p:spPr>
          <a:xfrm>
            <a:off x="228600" y="1828800"/>
            <a:ext cx="7391400" cy="563563"/>
          </a:xfrm>
          <a:noFill/>
          <a:ln/>
        </p:spPr>
        <p:txBody>
          <a:bodyPr anchor="ctr"/>
          <a:lstStyle/>
          <a:p>
            <a:pPr marL="571500" indent="-571500" algn="l">
              <a:buFont typeface="Arial" pitchFamily="34" charset="0"/>
              <a:buChar char="•"/>
            </a:pPr>
            <a:r>
              <a:rPr lang="zh-CN" altLang="en-US" sz="3600" dirty="0">
                <a:latin typeface="隶书" pitchFamily="49" charset="-122"/>
                <a:ea typeface="隶书" pitchFamily="49" charset="-122"/>
              </a:rPr>
              <a:t>为什么</a:t>
            </a:r>
            <a:r>
              <a:rPr lang="zh-CN" altLang="en-US" sz="3600" dirty="0" smtClean="0">
                <a:latin typeface="隶书" pitchFamily="49" charset="-122"/>
                <a:ea typeface="隶书" pitchFamily="49" charset="-122"/>
              </a:rPr>
              <a:t>需要信息（网络）安全</a:t>
            </a:r>
            <a:r>
              <a:rPr lang="zh-CN" altLang="en-US" sz="3600" dirty="0">
                <a:latin typeface="隶书" pitchFamily="49" charset="-122"/>
                <a:ea typeface="隶书" pitchFamily="49" charset="-122"/>
              </a:rPr>
              <a:t>？</a:t>
            </a:r>
          </a:p>
        </p:txBody>
      </p:sp>
      <p:sp>
        <p:nvSpPr>
          <p:cNvPr id="8195" name="Rectangle 3"/>
          <p:cNvSpPr>
            <a:spLocks noGrp="1" noChangeArrowheads="1"/>
          </p:cNvSpPr>
          <p:nvPr>
            <p:ph type="body" idx="1"/>
          </p:nvPr>
        </p:nvSpPr>
        <p:spPr>
          <a:xfrm>
            <a:off x="395288" y="2590800"/>
            <a:ext cx="8497887" cy="3646488"/>
          </a:xfrm>
        </p:spPr>
        <p:txBody>
          <a:bodyPr/>
          <a:lstStyle/>
          <a:p>
            <a:r>
              <a:rPr lang="en-US" altLang="zh-CN" dirty="0">
                <a:latin typeface="Arial"/>
              </a:rPr>
              <a:t>“</a:t>
            </a:r>
            <a:r>
              <a:rPr lang="zh-CN" altLang="en-US" dirty="0"/>
              <a:t>无论是否愿意承认，只要在家里或办公室里连上了</a:t>
            </a:r>
            <a:r>
              <a:rPr lang="en-US" altLang="zh-CN" dirty="0"/>
              <a:t>Internet</a:t>
            </a:r>
            <a:r>
              <a:rPr lang="zh-CN" altLang="en-US" dirty="0"/>
              <a:t>，我们就都是</a:t>
            </a:r>
            <a:r>
              <a:rPr lang="zh-CN" altLang="en-US" b="1" dirty="0">
                <a:solidFill>
                  <a:schemeClr val="hlink"/>
                </a:solidFill>
              </a:rPr>
              <a:t>易受攻击的</a:t>
            </a:r>
            <a:r>
              <a:rPr lang="zh-CN" altLang="en-US" dirty="0">
                <a:solidFill>
                  <a:schemeClr val="hlink"/>
                </a:solidFill>
              </a:rPr>
              <a:t>（</a:t>
            </a:r>
            <a:r>
              <a:rPr lang="en-US" altLang="zh-CN" dirty="0">
                <a:solidFill>
                  <a:schemeClr val="hlink"/>
                </a:solidFill>
              </a:rPr>
              <a:t>Vulnerable</a:t>
            </a:r>
            <a:r>
              <a:rPr lang="zh-CN" altLang="en-US" dirty="0">
                <a:solidFill>
                  <a:schemeClr val="hlink"/>
                </a:solidFill>
              </a:rPr>
              <a:t>）</a:t>
            </a:r>
            <a:r>
              <a:rPr lang="zh-CN" altLang="en-US" dirty="0"/>
              <a:t>。</a:t>
            </a:r>
            <a:r>
              <a:rPr lang="zh-CN" altLang="en-US" dirty="0">
                <a:latin typeface="Arial"/>
              </a:rPr>
              <a:t>”</a:t>
            </a:r>
            <a:endParaRPr lang="zh-CN" altLang="en-US" dirty="0"/>
          </a:p>
          <a:p>
            <a:r>
              <a:rPr lang="zh-CN" altLang="en-US" dirty="0">
                <a:latin typeface="Arial"/>
              </a:rPr>
              <a:t>“</a:t>
            </a:r>
            <a:r>
              <a:rPr lang="en-US" altLang="zh-CN" dirty="0"/>
              <a:t>Internet</a:t>
            </a:r>
            <a:r>
              <a:rPr lang="zh-CN" altLang="en-US" dirty="0"/>
              <a:t>的互联性</a:t>
            </a:r>
            <a:r>
              <a:rPr lang="zh-CN" altLang="en-US" dirty="0" smtClean="0"/>
              <a:t>使</a:t>
            </a:r>
            <a:r>
              <a:rPr lang="en-US" altLang="zh-CN" dirty="0">
                <a:latin typeface="Arial"/>
              </a:rPr>
              <a:t>’</a:t>
            </a:r>
            <a:r>
              <a:rPr lang="zh-CN" altLang="en-US" b="1" dirty="0" smtClean="0">
                <a:solidFill>
                  <a:srgbClr val="FF33CC"/>
                </a:solidFill>
              </a:rPr>
              <a:t>天涯若比邻</a:t>
            </a:r>
            <a:r>
              <a:rPr lang="en-US" altLang="zh-CN" dirty="0" smtClean="0">
                <a:latin typeface="Arial"/>
              </a:rPr>
              <a:t>’</a:t>
            </a:r>
            <a:r>
              <a:rPr lang="zh-CN" altLang="en-US" dirty="0" smtClean="0"/>
              <a:t>成为现实。我们的</a:t>
            </a:r>
            <a:r>
              <a:rPr lang="en-US" altLang="zh-CN" dirty="0" smtClean="0">
                <a:latin typeface="Arial"/>
              </a:rPr>
              <a:t>’</a:t>
            </a:r>
            <a:r>
              <a:rPr lang="zh-CN" altLang="en-US" dirty="0" smtClean="0"/>
              <a:t>街坊</a:t>
            </a:r>
            <a:r>
              <a:rPr lang="en-US" altLang="zh-CN" dirty="0" smtClean="0">
                <a:latin typeface="Arial"/>
              </a:rPr>
              <a:t>’</a:t>
            </a:r>
            <a:r>
              <a:rPr lang="zh-CN" altLang="en-US" dirty="0" smtClean="0"/>
              <a:t>现在</a:t>
            </a:r>
            <a:r>
              <a:rPr lang="zh-CN" altLang="en-US" dirty="0"/>
              <a:t>可能是一个身处异国不怀好意的</a:t>
            </a:r>
            <a:r>
              <a:rPr lang="zh-CN" altLang="en-US" b="1" dirty="0" smtClean="0">
                <a:solidFill>
                  <a:srgbClr val="FF33CC"/>
                </a:solidFill>
              </a:rPr>
              <a:t>黑客</a:t>
            </a:r>
            <a:r>
              <a:rPr lang="zh-CN" altLang="en-US" dirty="0" smtClean="0"/>
              <a:t>，</a:t>
            </a:r>
            <a:r>
              <a:rPr lang="zh-CN" altLang="en-US" dirty="0"/>
              <a:t>也可能是一个年幼而聪明的孩子，正在寻找我们系统的漏洞，只是为了好玩儿。</a:t>
            </a:r>
            <a:r>
              <a:rPr lang="zh-CN" altLang="en-US" dirty="0">
                <a:latin typeface="Arial"/>
              </a:rPr>
              <a:t>”</a:t>
            </a:r>
            <a:endParaRPr lang="zh-CN" altLang="en-US" dirty="0"/>
          </a:p>
          <a:p>
            <a:pPr>
              <a:buFont typeface="Wingdings" pitchFamily="2" charset="2"/>
              <a:buNone/>
            </a:pPr>
            <a:r>
              <a:rPr lang="zh-CN" altLang="en-US" dirty="0"/>
              <a:t>                  </a:t>
            </a:r>
            <a:r>
              <a:rPr lang="zh-CN" altLang="en-US" dirty="0" smtClean="0"/>
              <a:t>           </a:t>
            </a:r>
            <a:r>
              <a:rPr lang="en-US" altLang="zh-CN" dirty="0" smtClean="0">
                <a:solidFill>
                  <a:srgbClr val="0033CC"/>
                </a:solidFill>
              </a:rPr>
              <a:t>----</a:t>
            </a:r>
            <a:r>
              <a:rPr lang="zh-CN" altLang="en-US" dirty="0" smtClean="0">
                <a:solidFill>
                  <a:srgbClr val="0033CC"/>
                </a:solidFill>
              </a:rPr>
              <a:t>选</a:t>
            </a:r>
            <a:r>
              <a:rPr lang="zh-CN" altLang="en-US" dirty="0">
                <a:solidFill>
                  <a:srgbClr val="0033CC"/>
                </a:solidFill>
              </a:rPr>
              <a:t>自</a:t>
            </a:r>
            <a:r>
              <a:rPr lang="en-US" altLang="zh-CN" dirty="0">
                <a:solidFill>
                  <a:srgbClr val="0033CC"/>
                </a:solidFill>
              </a:rPr>
              <a:t>《</a:t>
            </a:r>
            <a:r>
              <a:rPr lang="zh-CN" altLang="en-US" dirty="0">
                <a:solidFill>
                  <a:srgbClr val="0033CC"/>
                </a:solidFill>
              </a:rPr>
              <a:t>黑客大曝光</a:t>
            </a:r>
            <a:r>
              <a:rPr lang="en-US" altLang="zh-CN" dirty="0">
                <a:solidFill>
                  <a:srgbClr val="0033CC"/>
                </a:solidFill>
              </a:rPr>
              <a:t>》</a:t>
            </a:r>
          </a:p>
        </p:txBody>
      </p:sp>
      <p:sp>
        <p:nvSpPr>
          <p:cNvPr id="7" name="Rectangle 2"/>
          <p:cNvSpPr txBox="1">
            <a:spLocks noChangeArrowheads="1"/>
          </p:cNvSpPr>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rgbClr val="FF0000"/>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a:lstStyle>
          <a:p>
            <a:r>
              <a:rPr lang="zh-CN" altLang="en-US" smtClean="0">
                <a:latin typeface="隶书" pitchFamily="49" charset="-122"/>
                <a:ea typeface="隶书" pitchFamily="49" charset="-122"/>
              </a:rPr>
              <a:t>引言</a:t>
            </a:r>
            <a:r>
              <a:rPr lang="en-US" altLang="zh-CN" smtClean="0">
                <a:latin typeface="隶书" pitchFamily="49" charset="-122"/>
                <a:ea typeface="隶书" pitchFamily="49" charset="-122"/>
              </a:rPr>
              <a:t>--</a:t>
            </a:r>
            <a:r>
              <a:rPr lang="zh-CN" altLang="en-US" smtClean="0">
                <a:latin typeface="华文隶书" pitchFamily="2" charset="-122"/>
                <a:ea typeface="华文隶书" pitchFamily="2" charset="-122"/>
              </a:rPr>
              <a:t>信息安全的威胁</a:t>
            </a:r>
            <a:endParaRPr lang="zh-CN" altLang="en-US" dirty="0">
              <a:latin typeface="华文隶书" pitchFamily="2" charset="-122"/>
              <a:ea typeface="华文隶书" pitchFamily="2" charset="-122"/>
            </a:endParaRPr>
          </a:p>
        </p:txBody>
      </p:sp>
    </p:spTree>
    <p:extLst>
      <p:ext uri="{BB962C8B-B14F-4D97-AF65-F5344CB8AC3E}">
        <p14:creationId xmlns:p14="http://schemas.microsoft.com/office/powerpoint/2010/main" val="533830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网络不安全的原因</a:t>
            </a:r>
            <a:endParaRPr lang="zh-CN" altLang="en-US" dirty="0"/>
          </a:p>
        </p:txBody>
      </p:sp>
      <p:graphicFrame>
        <p:nvGraphicFramePr>
          <p:cNvPr id="7" name="内容占位符 6"/>
          <p:cNvGraphicFramePr>
            <a:graphicFrameLocks noGrp="1"/>
          </p:cNvGraphicFramePr>
          <p:nvPr>
            <p:ph idx="1"/>
          </p:nvPr>
        </p:nvGraphicFramePr>
        <p:xfrm>
          <a:off x="838200" y="2438400"/>
          <a:ext cx="7239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spTree>
    <p:extLst>
      <p:ext uri="{BB962C8B-B14F-4D97-AF65-F5344CB8AC3E}">
        <p14:creationId xmlns:p14="http://schemas.microsoft.com/office/powerpoint/2010/main" val="193444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1026"/>
          <p:cNvSpPr>
            <a:spLocks noGrp="1" noChangeArrowheads="1"/>
          </p:cNvSpPr>
          <p:nvPr>
            <p:ph type="title"/>
          </p:nvPr>
        </p:nvSpPr>
        <p:spPr>
          <a:xfrm>
            <a:off x="701675" y="685800"/>
            <a:ext cx="6994525" cy="706437"/>
          </a:xfrm>
          <a:noFill/>
        </p:spPr>
        <p:txBody>
          <a:bodyPr lIns="92075" tIns="46038" rIns="92075" bIns="46038" anchor="ctr"/>
          <a:lstStyle/>
          <a:p>
            <a:pPr eaLnBrk="1" hangingPunct="1"/>
            <a:r>
              <a:rPr lang="zh-CN" altLang="en-US" sz="3400" dirty="0" smtClean="0">
                <a:latin typeface="宋体" pitchFamily="2" charset="-122"/>
              </a:rPr>
              <a:t>网络安全主要威胁来源</a:t>
            </a:r>
          </a:p>
        </p:txBody>
      </p:sp>
      <p:sp>
        <p:nvSpPr>
          <p:cNvPr id="57353" name="Rectangle 1027"/>
          <p:cNvSpPr>
            <a:spLocks noGrp="1" noChangeArrowheads="1"/>
          </p:cNvSpPr>
          <p:nvPr>
            <p:ph type="body" idx="1"/>
          </p:nvPr>
        </p:nvSpPr>
        <p:spPr>
          <a:xfrm>
            <a:off x="827088" y="1987550"/>
            <a:ext cx="7345362" cy="4465638"/>
          </a:xfrm>
          <a:noFill/>
        </p:spPr>
        <p:txBody>
          <a:bodyPr lIns="92075" tIns="46038" rIns="92075" bIns="46038"/>
          <a:lstStyle/>
          <a:p>
            <a:pPr eaLnBrk="1" hangingPunct="1">
              <a:spcBef>
                <a:spcPct val="0"/>
              </a:spcBef>
              <a:buFont typeface="Wingdings" pitchFamily="2" charset="2"/>
              <a:buNone/>
            </a:pPr>
            <a:endParaRPr lang="en-US" altLang="zh-CN" sz="2300" smtClean="0">
              <a:latin typeface="汉鼎简中宋" charset="-122"/>
              <a:ea typeface="汉鼎简中宋" charset="-122"/>
            </a:endParaRPr>
          </a:p>
          <a:p>
            <a:pPr eaLnBrk="1" hangingPunct="1">
              <a:buFont typeface="Wingdings" pitchFamily="2" charset="2"/>
              <a:buNone/>
            </a:pPr>
            <a:endParaRPr lang="en-US" altLang="zh-CN" sz="1900" smtClean="0">
              <a:solidFill>
                <a:schemeClr val="bg1"/>
              </a:solidFill>
            </a:endParaRPr>
          </a:p>
          <a:p>
            <a:pPr eaLnBrk="1" hangingPunct="1">
              <a:buFont typeface="Wingdings" pitchFamily="2" charset="2"/>
              <a:buNone/>
            </a:pPr>
            <a:endParaRPr lang="en-US" altLang="zh-CN" sz="1900" smtClean="0">
              <a:solidFill>
                <a:schemeClr val="bg1"/>
              </a:solidFill>
            </a:endParaRPr>
          </a:p>
        </p:txBody>
      </p:sp>
      <p:sp>
        <p:nvSpPr>
          <p:cNvPr id="57354" name="Oval 1028"/>
          <p:cNvSpPr>
            <a:spLocks noChangeArrowheads="1"/>
          </p:cNvSpPr>
          <p:nvPr/>
        </p:nvSpPr>
        <p:spPr bwMode="auto">
          <a:xfrm>
            <a:off x="2701925" y="2997200"/>
            <a:ext cx="4002088" cy="1541463"/>
          </a:xfrm>
          <a:prstGeom prst="ellipse">
            <a:avLst/>
          </a:prstGeom>
          <a:solidFill>
            <a:schemeClr val="accent1"/>
          </a:solidFill>
          <a:ln w="12700">
            <a:solidFill>
              <a:schemeClr val="tx1"/>
            </a:solidFill>
            <a:round/>
            <a:headEnd/>
            <a:tailEnd/>
          </a:ln>
        </p:spPr>
        <p:txBody>
          <a:bodyPr wrap="none" lIns="92075" tIns="46038" rIns="92075" bIns="46038" anchor="ctr"/>
          <a:lstStyle/>
          <a:p>
            <a:pPr algn="ctr"/>
            <a:r>
              <a:rPr lang="zh-CN" altLang="en-US" sz="2800" b="1" dirty="0">
                <a:solidFill>
                  <a:srgbClr val="FF0000"/>
                </a:solidFill>
                <a:latin typeface="Times New Roman" pitchFamily="18" charset="0"/>
                <a:ea typeface="黑体" pitchFamily="49" charset="-122"/>
              </a:rPr>
              <a:t>网络</a:t>
            </a:r>
          </a:p>
        </p:txBody>
      </p:sp>
      <p:grpSp>
        <p:nvGrpSpPr>
          <p:cNvPr id="6" name="组合 5"/>
          <p:cNvGrpSpPr/>
          <p:nvPr/>
        </p:nvGrpSpPr>
        <p:grpSpPr>
          <a:xfrm>
            <a:off x="6659563" y="3429000"/>
            <a:ext cx="2484437" cy="1158875"/>
            <a:chOff x="6659563" y="3429000"/>
            <a:chExt cx="2484437" cy="1158875"/>
          </a:xfrm>
        </p:grpSpPr>
        <p:graphicFrame>
          <p:nvGraphicFramePr>
            <p:cNvPr id="177161" name="Object 1033"/>
            <p:cNvGraphicFramePr>
              <a:graphicFrameLocks/>
            </p:cNvGraphicFramePr>
            <p:nvPr>
              <p:extLst>
                <p:ext uri="{D42A27DB-BD31-4B8C-83A1-F6EECF244321}">
                  <p14:modId xmlns:p14="http://schemas.microsoft.com/office/powerpoint/2010/main" val="3267620652"/>
                </p:ext>
              </p:extLst>
            </p:nvPr>
          </p:nvGraphicFramePr>
          <p:xfrm>
            <a:off x="7554913" y="3429000"/>
            <a:ext cx="1589087" cy="1044575"/>
          </p:xfrm>
          <a:graphic>
            <a:graphicData uri="http://schemas.openxmlformats.org/presentationml/2006/ole">
              <mc:AlternateContent xmlns:mc="http://schemas.openxmlformats.org/markup-compatibility/2006">
                <mc:Choice xmlns:v="urn:schemas-microsoft-com:vml" Requires="v">
                  <p:oleObj spid="_x0000_s4224" name="剪辑" r:id="rId4" imgW="1589088" imgH="1044575" progId="MS_ClipArt_Gallery.2">
                    <p:embed/>
                  </p:oleObj>
                </mc:Choice>
                <mc:Fallback>
                  <p:oleObj name="剪辑" r:id="rId4" imgW="1589088" imgH="1044575"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4913" y="3429000"/>
                          <a:ext cx="1589087"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2" name="Line 1034"/>
            <p:cNvSpPr>
              <a:spLocks noChangeShapeType="1"/>
            </p:cNvSpPr>
            <p:nvPr/>
          </p:nvSpPr>
          <p:spPr bwMode="auto">
            <a:xfrm flipH="1">
              <a:off x="6732588" y="3860800"/>
              <a:ext cx="835025"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70" name="Rectangle 1042"/>
            <p:cNvSpPr>
              <a:spLocks noChangeArrowheads="1"/>
            </p:cNvSpPr>
            <p:nvPr/>
          </p:nvSpPr>
          <p:spPr bwMode="auto">
            <a:xfrm>
              <a:off x="6659563" y="4221163"/>
              <a:ext cx="198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拒绝服务攻击</a:t>
              </a:r>
            </a:p>
          </p:txBody>
        </p:sp>
      </p:grpSp>
      <p:grpSp>
        <p:nvGrpSpPr>
          <p:cNvPr id="12" name="组合 11"/>
          <p:cNvGrpSpPr/>
          <p:nvPr/>
        </p:nvGrpSpPr>
        <p:grpSpPr>
          <a:xfrm>
            <a:off x="684213" y="4291013"/>
            <a:ext cx="2449512" cy="1743075"/>
            <a:chOff x="684213" y="4291013"/>
            <a:chExt cx="2449512" cy="1743075"/>
          </a:xfrm>
        </p:grpSpPr>
        <p:graphicFrame>
          <p:nvGraphicFramePr>
            <p:cNvPr id="177167" name="Object 1039"/>
            <p:cNvGraphicFramePr>
              <a:graphicFrameLocks/>
            </p:cNvGraphicFramePr>
            <p:nvPr>
              <p:extLst>
                <p:ext uri="{D42A27DB-BD31-4B8C-83A1-F6EECF244321}">
                  <p14:modId xmlns:p14="http://schemas.microsoft.com/office/powerpoint/2010/main" val="1788010449"/>
                </p:ext>
              </p:extLst>
            </p:nvPr>
          </p:nvGraphicFramePr>
          <p:xfrm>
            <a:off x="1692275" y="4652963"/>
            <a:ext cx="1114425" cy="1158875"/>
          </p:xfrm>
          <a:graphic>
            <a:graphicData uri="http://schemas.openxmlformats.org/presentationml/2006/ole">
              <mc:AlternateContent xmlns:mc="http://schemas.openxmlformats.org/markup-compatibility/2006">
                <mc:Choice xmlns:v="urn:schemas-microsoft-com:vml" Requires="v">
                  <p:oleObj spid="_x0000_s4225" name="剪辑" r:id="rId6" imgW="1114425" imgH="1158875" progId="MS_ClipArt_Gallery.2">
                    <p:embed/>
                  </p:oleObj>
                </mc:Choice>
                <mc:Fallback>
                  <p:oleObj name="剪辑" r:id="rId6" imgW="1114425" imgH="1158875"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4652963"/>
                          <a:ext cx="1114425"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8" name="Line 1040"/>
            <p:cNvSpPr>
              <a:spLocks noChangeShapeType="1"/>
            </p:cNvSpPr>
            <p:nvPr/>
          </p:nvSpPr>
          <p:spPr bwMode="auto">
            <a:xfrm flipV="1">
              <a:off x="2554288" y="4291013"/>
              <a:ext cx="579437" cy="468312"/>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Rectangle 1043"/>
            <p:cNvSpPr>
              <a:spLocks noChangeArrowheads="1"/>
            </p:cNvSpPr>
            <p:nvPr/>
          </p:nvSpPr>
          <p:spPr bwMode="auto">
            <a:xfrm>
              <a:off x="684213" y="566737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逻辑炸弹</a:t>
              </a:r>
            </a:p>
          </p:txBody>
        </p:sp>
      </p:grpSp>
      <p:grpSp>
        <p:nvGrpSpPr>
          <p:cNvPr id="2" name="组合 1"/>
          <p:cNvGrpSpPr/>
          <p:nvPr/>
        </p:nvGrpSpPr>
        <p:grpSpPr>
          <a:xfrm>
            <a:off x="1035050" y="1770063"/>
            <a:ext cx="2803525" cy="1601787"/>
            <a:chOff x="1035050" y="1770063"/>
            <a:chExt cx="2803525" cy="1601787"/>
          </a:xfrm>
        </p:grpSpPr>
        <p:graphicFrame>
          <p:nvGraphicFramePr>
            <p:cNvPr id="177165" name="Object 1037"/>
            <p:cNvGraphicFramePr>
              <a:graphicFrameLocks/>
            </p:cNvGraphicFramePr>
            <p:nvPr>
              <p:extLst>
                <p:ext uri="{D42A27DB-BD31-4B8C-83A1-F6EECF244321}">
                  <p14:modId xmlns:p14="http://schemas.microsoft.com/office/powerpoint/2010/main" val="2839090116"/>
                </p:ext>
              </p:extLst>
            </p:nvPr>
          </p:nvGraphicFramePr>
          <p:xfrm>
            <a:off x="1035050" y="1770063"/>
            <a:ext cx="1585913" cy="1073150"/>
          </p:xfrm>
          <a:graphic>
            <a:graphicData uri="http://schemas.openxmlformats.org/presentationml/2006/ole">
              <mc:AlternateContent xmlns:mc="http://schemas.openxmlformats.org/markup-compatibility/2006">
                <mc:Choice xmlns:v="urn:schemas-microsoft-com:vml" Requires="v">
                  <p:oleObj spid="_x0000_s4226" name="剪辑" r:id="rId8" imgW="1585913" imgH="1073150" progId="MS_ClipArt_Gallery.2">
                    <p:embed/>
                  </p:oleObj>
                </mc:Choice>
                <mc:Fallback>
                  <p:oleObj name="剪辑" r:id="rId8" imgW="1585913" imgH="1073150"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50" y="1770063"/>
                          <a:ext cx="158591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6" name="Line 1038"/>
            <p:cNvSpPr>
              <a:spLocks noChangeShapeType="1"/>
            </p:cNvSpPr>
            <p:nvPr/>
          </p:nvSpPr>
          <p:spPr bwMode="auto">
            <a:xfrm>
              <a:off x="1835150" y="2708275"/>
              <a:ext cx="969963" cy="663575"/>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Rectangle 1044"/>
            <p:cNvSpPr>
              <a:spLocks noChangeArrowheads="1"/>
            </p:cNvSpPr>
            <p:nvPr/>
          </p:nvSpPr>
          <p:spPr bwMode="auto">
            <a:xfrm>
              <a:off x="1187450" y="2708275"/>
              <a:ext cx="2651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特洛伊木马</a:t>
              </a:r>
            </a:p>
          </p:txBody>
        </p:sp>
      </p:grpSp>
      <p:grpSp>
        <p:nvGrpSpPr>
          <p:cNvPr id="3" name="组合 2"/>
          <p:cNvGrpSpPr/>
          <p:nvPr/>
        </p:nvGrpSpPr>
        <p:grpSpPr>
          <a:xfrm>
            <a:off x="3132138" y="1844675"/>
            <a:ext cx="1371600" cy="1141413"/>
            <a:chOff x="3132138" y="1844675"/>
            <a:chExt cx="1371600" cy="1141413"/>
          </a:xfrm>
        </p:grpSpPr>
        <p:sp>
          <p:nvSpPr>
            <p:cNvPr id="177157" name="Line 1029"/>
            <p:cNvSpPr>
              <a:spLocks noChangeShapeType="1"/>
            </p:cNvSpPr>
            <p:nvPr/>
          </p:nvSpPr>
          <p:spPr bwMode="auto">
            <a:xfrm>
              <a:off x="3768725" y="2425700"/>
              <a:ext cx="1588" cy="560388"/>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7158" name="Object 1030"/>
            <p:cNvGraphicFramePr>
              <a:graphicFrameLocks/>
            </p:cNvGraphicFramePr>
            <p:nvPr>
              <p:extLst>
                <p:ext uri="{D42A27DB-BD31-4B8C-83A1-F6EECF244321}">
                  <p14:modId xmlns:p14="http://schemas.microsoft.com/office/powerpoint/2010/main" val="4056899710"/>
                </p:ext>
              </p:extLst>
            </p:nvPr>
          </p:nvGraphicFramePr>
          <p:xfrm>
            <a:off x="3276600" y="1844675"/>
            <a:ext cx="1006475" cy="762000"/>
          </p:xfrm>
          <a:graphic>
            <a:graphicData uri="http://schemas.openxmlformats.org/presentationml/2006/ole">
              <mc:AlternateContent xmlns:mc="http://schemas.openxmlformats.org/markup-compatibility/2006">
                <mc:Choice xmlns:v="urn:schemas-microsoft-com:vml" Requires="v">
                  <p:oleObj spid="_x0000_s4227" name="剪辑" r:id="rId10" imgW="1006475" imgH="762000" progId="MS_ClipArt_Gallery.2">
                    <p:embed/>
                  </p:oleObj>
                </mc:Choice>
                <mc:Fallback>
                  <p:oleObj name="剪辑" r:id="rId10" imgW="1006475" imgH="762000" progId="MS_ClipArt_Gallery.2">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844675"/>
                          <a:ext cx="10064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73" name="Rectangle 1045"/>
            <p:cNvSpPr>
              <a:spLocks noChangeArrowheads="1"/>
            </p:cNvSpPr>
            <p:nvPr/>
          </p:nvSpPr>
          <p:spPr bwMode="auto">
            <a:xfrm>
              <a:off x="3132138" y="2563813"/>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黑客攻击</a:t>
              </a:r>
            </a:p>
          </p:txBody>
        </p:sp>
      </p:grpSp>
      <p:grpSp>
        <p:nvGrpSpPr>
          <p:cNvPr id="10" name="组合 9"/>
          <p:cNvGrpSpPr/>
          <p:nvPr/>
        </p:nvGrpSpPr>
        <p:grpSpPr>
          <a:xfrm>
            <a:off x="5867400" y="4364038"/>
            <a:ext cx="3025775" cy="1782762"/>
            <a:chOff x="5867400" y="4364038"/>
            <a:chExt cx="3025775" cy="1782762"/>
          </a:xfrm>
        </p:grpSpPr>
        <p:graphicFrame>
          <p:nvGraphicFramePr>
            <p:cNvPr id="177163" name="Object 1035"/>
            <p:cNvGraphicFramePr>
              <a:graphicFrameLocks/>
            </p:cNvGraphicFramePr>
            <p:nvPr>
              <p:extLst>
                <p:ext uri="{D42A27DB-BD31-4B8C-83A1-F6EECF244321}">
                  <p14:modId xmlns:p14="http://schemas.microsoft.com/office/powerpoint/2010/main" val="3067294187"/>
                </p:ext>
              </p:extLst>
            </p:nvPr>
          </p:nvGraphicFramePr>
          <p:xfrm>
            <a:off x="5867400" y="5011738"/>
            <a:ext cx="1420813" cy="1135062"/>
          </p:xfrm>
          <a:graphic>
            <a:graphicData uri="http://schemas.openxmlformats.org/presentationml/2006/ole">
              <mc:AlternateContent xmlns:mc="http://schemas.openxmlformats.org/markup-compatibility/2006">
                <mc:Choice xmlns:v="urn:schemas-microsoft-com:vml" Requires="v">
                  <p:oleObj spid="_x0000_s4228" name="剪辑" r:id="rId12" imgW="1420813" imgH="1135063" progId="MS_ClipArt_Gallery.2">
                    <p:embed/>
                  </p:oleObj>
                </mc:Choice>
                <mc:Fallback>
                  <p:oleObj name="剪辑" r:id="rId12" imgW="1420813" imgH="1135063" progId="MS_ClipArt_Gallery.2">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5011738"/>
                          <a:ext cx="1420813"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4" name="Line 1036"/>
            <p:cNvSpPr>
              <a:spLocks noChangeShapeType="1"/>
            </p:cNvSpPr>
            <p:nvPr/>
          </p:nvSpPr>
          <p:spPr bwMode="auto">
            <a:xfrm flipH="1" flipV="1">
              <a:off x="5938838" y="4364038"/>
              <a:ext cx="331787" cy="65405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69" name="Rectangle 1041"/>
            <p:cNvSpPr>
              <a:spLocks noChangeArrowheads="1"/>
            </p:cNvSpPr>
            <p:nvPr/>
          </p:nvSpPr>
          <p:spPr bwMode="auto">
            <a:xfrm>
              <a:off x="7053263" y="56673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内部、外部泄密</a:t>
              </a:r>
            </a:p>
          </p:txBody>
        </p:sp>
        <p:sp>
          <p:nvSpPr>
            <p:cNvPr id="177174" name="Line 1046"/>
            <p:cNvSpPr>
              <a:spLocks noChangeShapeType="1"/>
            </p:cNvSpPr>
            <p:nvPr/>
          </p:nvSpPr>
          <p:spPr bwMode="auto">
            <a:xfrm>
              <a:off x="6156325" y="4364038"/>
              <a:ext cx="247650" cy="65405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组合 4"/>
          <p:cNvGrpSpPr/>
          <p:nvPr/>
        </p:nvGrpSpPr>
        <p:grpSpPr>
          <a:xfrm>
            <a:off x="6203950" y="2060575"/>
            <a:ext cx="2373313" cy="1055688"/>
            <a:chOff x="6203950" y="2060575"/>
            <a:chExt cx="2373313" cy="1055688"/>
          </a:xfrm>
        </p:grpSpPr>
        <p:graphicFrame>
          <p:nvGraphicFramePr>
            <p:cNvPr id="177159" name="Object 1031"/>
            <p:cNvGraphicFramePr>
              <a:graphicFrameLocks/>
            </p:cNvGraphicFramePr>
            <p:nvPr>
              <p:extLst>
                <p:ext uri="{D42A27DB-BD31-4B8C-83A1-F6EECF244321}">
                  <p14:modId xmlns:p14="http://schemas.microsoft.com/office/powerpoint/2010/main" val="3758444327"/>
                </p:ext>
              </p:extLst>
            </p:nvPr>
          </p:nvGraphicFramePr>
          <p:xfrm>
            <a:off x="6300788" y="2060575"/>
            <a:ext cx="1173162" cy="842963"/>
          </p:xfrm>
          <a:graphic>
            <a:graphicData uri="http://schemas.openxmlformats.org/presentationml/2006/ole">
              <mc:AlternateContent xmlns:mc="http://schemas.openxmlformats.org/markup-compatibility/2006">
                <mc:Choice xmlns:v="urn:schemas-microsoft-com:vml" Requires="v">
                  <p:oleObj spid="_x0000_s4229" name="剪辑" r:id="rId14" imgW="1173163" imgH="842963" progId="MS_ClipArt_Gallery.2">
                    <p:embed/>
                  </p:oleObj>
                </mc:Choice>
                <mc:Fallback>
                  <p:oleObj name="剪辑" r:id="rId14" imgW="1173163" imgH="842963" progId="MS_ClipArt_Gallery.2">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0788" y="2060575"/>
                          <a:ext cx="1173162"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0" name="Line 1032"/>
            <p:cNvSpPr>
              <a:spLocks noChangeShapeType="1"/>
            </p:cNvSpPr>
            <p:nvPr/>
          </p:nvSpPr>
          <p:spPr bwMode="auto">
            <a:xfrm flipH="1">
              <a:off x="6203950" y="2649538"/>
              <a:ext cx="331788" cy="466725"/>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Rectangle 1047"/>
            <p:cNvSpPr>
              <a:spLocks noChangeArrowheads="1"/>
            </p:cNvSpPr>
            <p:nvPr/>
          </p:nvSpPr>
          <p:spPr bwMode="auto">
            <a:xfrm>
              <a:off x="6588125" y="2708275"/>
              <a:ext cx="198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计算机病毒</a:t>
              </a:r>
            </a:p>
          </p:txBody>
        </p:sp>
      </p:grpSp>
      <p:grpSp>
        <p:nvGrpSpPr>
          <p:cNvPr id="13" name="组合 12"/>
          <p:cNvGrpSpPr/>
          <p:nvPr/>
        </p:nvGrpSpPr>
        <p:grpSpPr>
          <a:xfrm>
            <a:off x="755650" y="3284538"/>
            <a:ext cx="1925638" cy="1504950"/>
            <a:chOff x="755650" y="3284538"/>
            <a:chExt cx="1925638" cy="1504950"/>
          </a:xfrm>
        </p:grpSpPr>
        <p:graphicFrame>
          <p:nvGraphicFramePr>
            <p:cNvPr id="177176" name="Object 1048"/>
            <p:cNvGraphicFramePr>
              <a:graphicFrameLocks/>
            </p:cNvGraphicFramePr>
            <p:nvPr>
              <p:extLst>
                <p:ext uri="{D42A27DB-BD31-4B8C-83A1-F6EECF244321}">
                  <p14:modId xmlns:p14="http://schemas.microsoft.com/office/powerpoint/2010/main" val="445852675"/>
                </p:ext>
              </p:extLst>
            </p:nvPr>
          </p:nvGraphicFramePr>
          <p:xfrm>
            <a:off x="1331913" y="3284538"/>
            <a:ext cx="869950" cy="819150"/>
          </p:xfrm>
          <a:graphic>
            <a:graphicData uri="http://schemas.openxmlformats.org/presentationml/2006/ole">
              <mc:AlternateContent xmlns:mc="http://schemas.openxmlformats.org/markup-compatibility/2006">
                <mc:Choice xmlns:v="urn:schemas-microsoft-com:vml" Requires="v">
                  <p:oleObj spid="_x0000_s4230" name="剪辑" r:id="rId16" imgW="869950" imgH="819150" progId="MS_ClipArt_Gallery.2">
                    <p:embed/>
                  </p:oleObj>
                </mc:Choice>
                <mc:Fallback>
                  <p:oleObj name="剪辑" r:id="rId16" imgW="869950" imgH="819150" progId="MS_ClipArt_Gallery.2">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1913" y="3284538"/>
                          <a:ext cx="8699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77" name="Line 1049"/>
            <p:cNvSpPr>
              <a:spLocks noChangeShapeType="1"/>
            </p:cNvSpPr>
            <p:nvPr/>
          </p:nvSpPr>
          <p:spPr bwMode="auto">
            <a:xfrm>
              <a:off x="2268538" y="3716338"/>
              <a:ext cx="412750" cy="1587"/>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78" name="Rectangle 1050"/>
            <p:cNvSpPr>
              <a:spLocks noChangeArrowheads="1"/>
            </p:cNvSpPr>
            <p:nvPr/>
          </p:nvSpPr>
          <p:spPr bwMode="auto">
            <a:xfrm>
              <a:off x="755650" y="4148138"/>
              <a:ext cx="165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信息丢失、篡改、销毁</a:t>
              </a:r>
            </a:p>
          </p:txBody>
        </p:sp>
      </p:grpSp>
      <p:grpSp>
        <p:nvGrpSpPr>
          <p:cNvPr id="4" name="组合 3"/>
          <p:cNvGrpSpPr/>
          <p:nvPr/>
        </p:nvGrpSpPr>
        <p:grpSpPr>
          <a:xfrm>
            <a:off x="4356100" y="1844675"/>
            <a:ext cx="1895475" cy="1163638"/>
            <a:chOff x="4356100" y="1844675"/>
            <a:chExt cx="1895475" cy="1163638"/>
          </a:xfrm>
        </p:grpSpPr>
        <p:graphicFrame>
          <p:nvGraphicFramePr>
            <p:cNvPr id="177179" name="Object 1051"/>
            <p:cNvGraphicFramePr>
              <a:graphicFrameLocks/>
            </p:cNvGraphicFramePr>
            <p:nvPr>
              <p:extLst>
                <p:ext uri="{D42A27DB-BD31-4B8C-83A1-F6EECF244321}">
                  <p14:modId xmlns:p14="http://schemas.microsoft.com/office/powerpoint/2010/main" val="1567611426"/>
                </p:ext>
              </p:extLst>
            </p:nvPr>
          </p:nvGraphicFramePr>
          <p:xfrm>
            <a:off x="4859338" y="1844675"/>
            <a:ext cx="755650" cy="855663"/>
          </p:xfrm>
          <a:graphic>
            <a:graphicData uri="http://schemas.openxmlformats.org/presentationml/2006/ole">
              <mc:AlternateContent xmlns:mc="http://schemas.openxmlformats.org/markup-compatibility/2006">
                <mc:Choice xmlns:v="urn:schemas-microsoft-com:vml" Requires="v">
                  <p:oleObj spid="_x0000_s4231" name="剪辑" r:id="rId18" imgW="755650" imgH="855663" progId="MS_ClipArt_Gallery.2">
                    <p:embed/>
                  </p:oleObj>
                </mc:Choice>
                <mc:Fallback>
                  <p:oleObj name="剪辑" r:id="rId18" imgW="755650" imgH="855663" progId="MS_ClipArt_Gallery.2">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59338" y="1844675"/>
                          <a:ext cx="75565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80" name="Line 1052"/>
            <p:cNvSpPr>
              <a:spLocks noChangeShapeType="1"/>
            </p:cNvSpPr>
            <p:nvPr/>
          </p:nvSpPr>
          <p:spPr bwMode="auto">
            <a:xfrm flipH="1">
              <a:off x="4908550" y="2541588"/>
              <a:ext cx="249238" cy="466725"/>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7181" name="Rectangle 1053"/>
            <p:cNvSpPr>
              <a:spLocks noChangeArrowheads="1"/>
            </p:cNvSpPr>
            <p:nvPr/>
          </p:nvSpPr>
          <p:spPr bwMode="auto">
            <a:xfrm>
              <a:off x="4356100" y="2563813"/>
              <a:ext cx="1895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后门、隐蔽通道</a:t>
              </a:r>
            </a:p>
          </p:txBody>
        </p:sp>
      </p:grpSp>
      <p:grpSp>
        <p:nvGrpSpPr>
          <p:cNvPr id="11" name="组合 10"/>
          <p:cNvGrpSpPr/>
          <p:nvPr/>
        </p:nvGrpSpPr>
        <p:grpSpPr>
          <a:xfrm>
            <a:off x="3348038" y="4651375"/>
            <a:ext cx="1944687" cy="1397000"/>
            <a:chOff x="3348038" y="4651375"/>
            <a:chExt cx="1944687" cy="1397000"/>
          </a:xfrm>
        </p:grpSpPr>
        <p:graphicFrame>
          <p:nvGraphicFramePr>
            <p:cNvPr id="177182" name="Object 1054"/>
            <p:cNvGraphicFramePr>
              <a:graphicFrameLocks/>
            </p:cNvGraphicFramePr>
            <p:nvPr>
              <p:extLst>
                <p:ext uri="{D42A27DB-BD31-4B8C-83A1-F6EECF244321}">
                  <p14:modId xmlns:p14="http://schemas.microsoft.com/office/powerpoint/2010/main" val="3455379944"/>
                </p:ext>
              </p:extLst>
            </p:nvPr>
          </p:nvGraphicFramePr>
          <p:xfrm>
            <a:off x="3348038" y="5011738"/>
            <a:ext cx="1463675" cy="1036637"/>
          </p:xfrm>
          <a:graphic>
            <a:graphicData uri="http://schemas.openxmlformats.org/presentationml/2006/ole">
              <mc:AlternateContent xmlns:mc="http://schemas.openxmlformats.org/markup-compatibility/2006">
                <mc:Choice xmlns:v="urn:schemas-microsoft-com:vml" Requires="v">
                  <p:oleObj spid="_x0000_s4232" name="Clip" r:id="rId20" imgW="1463675" imgH="1036638" progId="MS_ClipArt_Gallery.5">
                    <p:embed/>
                  </p:oleObj>
                </mc:Choice>
                <mc:Fallback>
                  <p:oleObj name="Clip" r:id="rId20" imgW="1463675" imgH="1036638" progId="MS_ClipArt_Gallery.5">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48038" y="5011738"/>
                          <a:ext cx="1463675"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83" name="Rectangle 1055"/>
            <p:cNvSpPr>
              <a:spLocks noChangeArrowheads="1"/>
            </p:cNvSpPr>
            <p:nvPr/>
          </p:nvSpPr>
          <p:spPr bwMode="auto">
            <a:xfrm>
              <a:off x="4500563" y="552291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l">
                <a:spcBef>
                  <a:spcPct val="50000"/>
                </a:spcBef>
              </a:pPr>
              <a:r>
                <a:rPr lang="zh-CN" altLang="en-US" b="1">
                  <a:latin typeface="Times New Roman" pitchFamily="18" charset="0"/>
                  <a:ea typeface="黑体" pitchFamily="49" charset="-122"/>
                </a:rPr>
                <a:t>蠕虫</a:t>
              </a:r>
            </a:p>
          </p:txBody>
        </p:sp>
        <p:sp>
          <p:nvSpPr>
            <p:cNvPr id="177184" name="Line 1056"/>
            <p:cNvSpPr>
              <a:spLocks noChangeShapeType="1"/>
            </p:cNvSpPr>
            <p:nvPr/>
          </p:nvSpPr>
          <p:spPr bwMode="auto">
            <a:xfrm flipV="1">
              <a:off x="4065588" y="4651375"/>
              <a:ext cx="579437" cy="468313"/>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日期占位符 6"/>
          <p:cNvSpPr>
            <a:spLocks noGrp="1"/>
          </p:cNvSpPr>
          <p:nvPr>
            <p:ph type="dt" sz="half" idx="4294967295"/>
          </p:nvPr>
        </p:nvSpPr>
        <p:spPr>
          <a:xfrm>
            <a:off x="457200" y="6356350"/>
            <a:ext cx="2133600" cy="365125"/>
          </a:xfrm>
          <a:prstGeom prst="rect">
            <a:avLst/>
          </a:prstGeom>
        </p:spPr>
        <p:txBody>
          <a:bodyPr/>
          <a:lstStyle/>
          <a:p>
            <a:fld id="{1784102A-2AAA-4D44-B803-0BECA4A7AC41}" type="datetime1">
              <a:rPr lang="zh-CN" altLang="en-US" smtClean="0"/>
              <a:t>2019/11/4</a:t>
            </a:fld>
            <a:endParaRPr lang="zh-CN" altLang="en-US"/>
          </a:p>
        </p:txBody>
      </p:sp>
      <p:sp>
        <p:nvSpPr>
          <p:cNvPr id="8" name="页脚占位符 7"/>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a:p>
        </p:txBody>
      </p:sp>
      <p:sp>
        <p:nvSpPr>
          <p:cNvPr id="9" name="灯片编号占位符 8"/>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21</a:t>
            </a:fld>
            <a:endParaRPr lang="zh-CN" altLang="en-US"/>
          </a:p>
        </p:txBody>
      </p:sp>
    </p:spTree>
    <p:extLst>
      <p:ext uri="{BB962C8B-B14F-4D97-AF65-F5344CB8AC3E}">
        <p14:creationId xmlns:p14="http://schemas.microsoft.com/office/powerpoint/2010/main" val="411607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472967" y="2967335"/>
                <a:ext cx="8198078"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4800" spc="50" dirty="0" smtClean="0">
                    <a:ln w="11430"/>
                    <a:solidFill>
                      <a:srgbClr val="FF0000"/>
                    </a:solidFill>
                    <a:effectLst>
                      <a:outerShdw blurRad="76200" dist="50800" dir="5400000" algn="tl" rotWithShape="0">
                        <a:srgbClr val="000000">
                          <a:alpha val="65000"/>
                        </a:srgbClr>
                      </a:outerShdw>
                    </a:effectLst>
                    <a:latin typeface="Comic Sans MS" pitchFamily="66" charset="0"/>
                  </a:rPr>
                  <a:t>Impossible </a:t>
                </a:r>
                <a14:m>
                  <m:oMath xmlns:m="http://schemas.openxmlformats.org/officeDocument/2006/math">
                    <m:r>
                      <a:rPr lang="en-US" altLang="zh-CN" sz="4800" i="1" spc="50" smtClean="0">
                        <a:ln w="11430"/>
                        <a:solidFill>
                          <a:srgbClr val="FF0000"/>
                        </a:solidFill>
                        <a:effectLst>
                          <a:outerShdw blurRad="76200" dist="50800" dir="5400000" algn="tl" rotWithShape="0">
                            <a:srgbClr val="000000">
                              <a:alpha val="65000"/>
                            </a:srgbClr>
                          </a:outerShdw>
                        </a:effectLst>
                        <a:latin typeface="Cambria Math"/>
                        <a:ea typeface="Cambria Math"/>
                      </a:rPr>
                      <m:t>⟺</m:t>
                    </m:r>
                  </m:oMath>
                </a14:m>
                <a:r>
                  <a:rPr lang="zh-CN" altLang="en-US" sz="4800" b="1" cap="none" spc="50" dirty="0" smtClean="0">
                    <a:ln w="11430"/>
                    <a:solidFill>
                      <a:srgbClr val="FF0000"/>
                    </a:solidFill>
                    <a:effectLst>
                      <a:outerShdw blurRad="76200" dist="50800" dir="5400000" algn="tl" rotWithShape="0">
                        <a:srgbClr val="000000">
                          <a:alpha val="65000"/>
                        </a:srgbClr>
                      </a:outerShdw>
                    </a:effectLst>
                    <a:latin typeface="Comic Sans MS" pitchFamily="66" charset="0"/>
                  </a:rPr>
                  <a:t> </a:t>
                </a:r>
                <a:r>
                  <a:rPr lang="en-US" altLang="zh-CN" sz="4800" b="1" cap="none" spc="50" dirty="0" smtClean="0">
                    <a:ln w="11430"/>
                    <a:solidFill>
                      <a:srgbClr val="FF0000"/>
                    </a:solidFill>
                    <a:effectLst>
                      <a:outerShdw blurRad="76200" dist="50800" dir="5400000" algn="tl" rotWithShape="0">
                        <a:srgbClr val="000000">
                          <a:alpha val="65000"/>
                        </a:srgbClr>
                      </a:outerShdw>
                    </a:effectLst>
                    <a:latin typeface="Comic Sans MS" pitchFamily="66" charset="0"/>
                  </a:rPr>
                  <a:t>I’m possible</a:t>
                </a:r>
                <a:endParaRPr lang="zh-CN" altLang="en-US" sz="4800" b="1" cap="none" spc="50" dirty="0">
                  <a:ln w="11430"/>
                  <a:solidFill>
                    <a:srgbClr val="FF0000"/>
                  </a:solidFill>
                  <a:effectLst>
                    <a:outerShdw blurRad="76200" dist="50800" dir="5400000" algn="tl" rotWithShape="0">
                      <a:srgbClr val="000000">
                        <a:alpha val="65000"/>
                      </a:srgbClr>
                    </a:outerShdw>
                  </a:effectLst>
                  <a:latin typeface="Comic Sans MS" pitchFamily="66"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2967" y="2967335"/>
                <a:ext cx="8198078" cy="830997"/>
              </a:xfrm>
              <a:prstGeom prst="rect">
                <a:avLst/>
              </a:prstGeom>
              <a:blipFill rotWithShape="1">
                <a:blip r:embed="rId2"/>
                <a:stretch>
                  <a:fillRect l="-4092" t="-20588" r="-4018" b="-50735"/>
                </a:stretch>
              </a:blipFill>
            </p:spPr>
            <p:txBody>
              <a:bodyPr/>
              <a:lstStyle/>
              <a:p>
                <a:r>
                  <a:rPr lang="zh-CN" altLang="en-US">
                    <a:noFill/>
                  </a:rPr>
                  <a:t> </a:t>
                </a:r>
              </a:p>
            </p:txBody>
          </p:sp>
        </mc:Fallback>
      </mc:AlternateContent>
      <p:sp>
        <p:nvSpPr>
          <p:cNvPr id="10" name="日期占位符 9"/>
          <p:cNvSpPr>
            <a:spLocks noGrp="1"/>
          </p:cNvSpPr>
          <p:nvPr>
            <p:ph type="dt" sz="half" idx="4294967295"/>
          </p:nvPr>
        </p:nvSpPr>
        <p:spPr>
          <a:xfrm>
            <a:off x="457200" y="6356350"/>
            <a:ext cx="2133600" cy="365125"/>
          </a:xfrm>
          <a:prstGeom prst="rect">
            <a:avLst/>
          </a:prstGeom>
        </p:spPr>
        <p:txBody>
          <a:bodyPr/>
          <a:lstStyle/>
          <a:p>
            <a:fld id="{4381A512-AD3F-424A-849D-4598A6EFDBC7}" type="datetime1">
              <a:rPr lang="zh-CN" altLang="en-US" smtClean="0"/>
              <a:t>2019/11/4</a:t>
            </a:fld>
            <a:endParaRPr lang="zh-CN" altLang="en-US"/>
          </a:p>
        </p:txBody>
      </p:sp>
      <p:sp>
        <p:nvSpPr>
          <p:cNvPr id="11" name="页脚占位符 10"/>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a:p>
        </p:txBody>
      </p:sp>
      <p:sp>
        <p:nvSpPr>
          <p:cNvPr id="12" name="灯片编号占位符 11"/>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22</a:t>
            </a:fld>
            <a:endParaRPr lang="zh-CN" altLang="en-US"/>
          </a:p>
        </p:txBody>
      </p:sp>
    </p:spTree>
    <p:extLst>
      <p:ext uri="{BB962C8B-B14F-4D97-AF65-F5344CB8AC3E}">
        <p14:creationId xmlns:p14="http://schemas.microsoft.com/office/powerpoint/2010/main" val="4150871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直接箭头连接符 97"/>
          <p:cNvCxnSpPr/>
          <p:nvPr/>
        </p:nvCxnSpPr>
        <p:spPr bwMode="auto">
          <a:xfrm>
            <a:off x="6477000" y="4495800"/>
            <a:ext cx="609600"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p:txBody>
          <a:bodyPr/>
          <a:lstStyle/>
          <a:p>
            <a:r>
              <a:rPr lang="zh-CN" altLang="en-US" dirty="0" smtClean="0"/>
              <a:t>信息安全的攻击方式有哪些？？</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a:t>
            </a:fld>
            <a:endParaRPr lang="en-US" altLang="zh-CN" dirty="0"/>
          </a:p>
        </p:txBody>
      </p:sp>
      <p:grpSp>
        <p:nvGrpSpPr>
          <p:cNvPr id="3" name="组合 14"/>
          <p:cNvGrpSpPr/>
          <p:nvPr/>
        </p:nvGrpSpPr>
        <p:grpSpPr>
          <a:xfrm>
            <a:off x="1066800" y="2362200"/>
            <a:ext cx="1752600" cy="1447800"/>
            <a:chOff x="1066800" y="2362200"/>
            <a:chExt cx="1752600" cy="1447800"/>
          </a:xfrm>
        </p:grpSpPr>
        <p:sp>
          <p:nvSpPr>
            <p:cNvPr id="7" name="矩形 6"/>
            <p:cNvSpPr/>
            <p:nvPr/>
          </p:nvSpPr>
          <p:spPr bwMode="auto">
            <a:xfrm>
              <a:off x="1066800" y="2362200"/>
              <a:ext cx="1752600" cy="14478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8" name="椭圆 7"/>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9" name="椭圆 8"/>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11" name="直接箭头连接符 10"/>
            <p:cNvCxnSpPr>
              <a:stCxn id="8" idx="6"/>
              <a:endCxn id="9" idx="2"/>
            </p:cNvCxnSpPr>
            <p:nvPr/>
          </p:nvCxnSpPr>
          <p:spPr bwMode="auto">
            <a:xfrm>
              <a:off x="1600200" y="2628900"/>
              <a:ext cx="685800"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2" name="矩形 11"/>
            <p:cNvSpPr/>
            <p:nvPr/>
          </p:nvSpPr>
          <p:spPr bwMode="auto">
            <a:xfrm>
              <a:off x="1295400" y="3505200"/>
              <a:ext cx="1371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a.</a:t>
              </a:r>
              <a:r>
                <a:rPr kumimoji="0" lang="zh-CN" altLang="en-US" sz="1400" b="0" i="0" u="none" strike="noStrike" cap="none" normalizeH="0" baseline="0" dirty="0" smtClean="0">
                  <a:ln>
                    <a:noFill/>
                  </a:ln>
                  <a:solidFill>
                    <a:schemeClr val="tx1"/>
                  </a:solidFill>
                  <a:effectLst/>
                  <a:latin typeface="Arial" charset="0"/>
                  <a:ea typeface="宋体" pitchFamily="2" charset="-122"/>
                </a:rPr>
                <a:t>正常信息流</a:t>
              </a:r>
            </a:p>
          </p:txBody>
        </p:sp>
        <p:sp>
          <p:nvSpPr>
            <p:cNvPr id="13" name="矩形 12"/>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14" name="矩形 13"/>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sp>
        <p:nvSpPr>
          <p:cNvPr id="24" name="椭圆 23"/>
          <p:cNvSpPr/>
          <p:nvPr/>
        </p:nvSpPr>
        <p:spPr bwMode="auto">
          <a:xfrm>
            <a:off x="6858000" y="31242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nvGrpSpPr>
          <p:cNvPr id="10" name="组合 33"/>
          <p:cNvGrpSpPr/>
          <p:nvPr/>
        </p:nvGrpSpPr>
        <p:grpSpPr>
          <a:xfrm>
            <a:off x="3657600" y="2362200"/>
            <a:ext cx="1752600" cy="1447800"/>
            <a:chOff x="3657600" y="2362200"/>
            <a:chExt cx="1752600" cy="1447800"/>
          </a:xfrm>
        </p:grpSpPr>
        <p:cxnSp>
          <p:nvCxnSpPr>
            <p:cNvPr id="30" name="直接箭头连接符 29"/>
            <p:cNvCxnSpPr/>
            <p:nvPr/>
          </p:nvCxnSpPr>
          <p:spPr bwMode="auto">
            <a:xfrm>
              <a:off x="4038600" y="2667000"/>
              <a:ext cx="609600"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nvGrpSpPr>
            <p:cNvPr id="15" name="组合 15"/>
            <p:cNvGrpSpPr/>
            <p:nvPr/>
          </p:nvGrpSpPr>
          <p:grpSpPr>
            <a:xfrm>
              <a:off x="3657600" y="2362200"/>
              <a:ext cx="1752600" cy="1447800"/>
              <a:chOff x="1066800" y="2362200"/>
              <a:chExt cx="1752600" cy="1447800"/>
            </a:xfrm>
          </p:grpSpPr>
          <p:sp>
            <p:nvSpPr>
              <p:cNvPr id="17" name="矩形 16"/>
              <p:cNvSpPr/>
              <p:nvPr/>
            </p:nvSpPr>
            <p:spPr bwMode="auto">
              <a:xfrm>
                <a:off x="1066800" y="2362200"/>
                <a:ext cx="1752600" cy="14478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8" name="椭圆 17"/>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9" name="椭圆 18"/>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1" name="矩形 20"/>
              <p:cNvSpPr/>
              <p:nvPr/>
            </p:nvSpPr>
            <p:spPr bwMode="auto">
              <a:xfrm>
                <a:off x="1143000" y="3505200"/>
                <a:ext cx="16002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FF00FF"/>
                    </a:solidFill>
                    <a:effectLst/>
                    <a:latin typeface="Arial" charset="0"/>
                    <a:ea typeface="宋体" pitchFamily="2" charset="-122"/>
                  </a:rPr>
                  <a:t>b.</a:t>
                </a:r>
                <a:r>
                  <a:rPr kumimoji="0" lang="zh-CN" altLang="en-US" sz="1400" b="1" i="0" u="none" strike="noStrike" cap="none" normalizeH="0" baseline="0" dirty="0" smtClean="0">
                    <a:ln>
                      <a:noFill/>
                    </a:ln>
                    <a:solidFill>
                      <a:srgbClr val="FF00FF"/>
                    </a:solidFill>
                    <a:effectLst/>
                    <a:latin typeface="Arial" charset="0"/>
                    <a:ea typeface="宋体" pitchFamily="2" charset="-122"/>
                  </a:rPr>
                  <a:t>中断</a:t>
                </a:r>
                <a:r>
                  <a:rPr kumimoji="0" lang="en-US" altLang="zh-CN" sz="1400" b="1" i="0" u="none" strike="noStrike" cap="none" normalizeH="0" baseline="0" dirty="0" smtClean="0">
                    <a:ln>
                      <a:noFill/>
                    </a:ln>
                    <a:solidFill>
                      <a:srgbClr val="FF00FF"/>
                    </a:solidFill>
                    <a:effectLst/>
                    <a:latin typeface="Arial" charset="0"/>
                    <a:ea typeface="宋体" pitchFamily="2" charset="-122"/>
                  </a:rPr>
                  <a:t>(</a:t>
                </a:r>
                <a:r>
                  <a:rPr kumimoji="0" lang="zh-CN" altLang="en-US" sz="1400" b="1" i="0" u="none" strike="noStrike" cap="none" normalizeH="0" baseline="0" dirty="0" smtClean="0">
                    <a:ln>
                      <a:noFill/>
                    </a:ln>
                    <a:solidFill>
                      <a:srgbClr val="FF00FF"/>
                    </a:solidFill>
                    <a:effectLst/>
                    <a:latin typeface="Arial" charset="0"/>
                    <a:ea typeface="宋体" pitchFamily="2" charset="-122"/>
                  </a:rPr>
                  <a:t>拒绝服务</a:t>
                </a:r>
                <a:r>
                  <a:rPr kumimoji="0" lang="en-US" altLang="zh-CN" sz="1400" b="1" i="0" u="none" strike="noStrike" cap="none" normalizeH="0" baseline="0" dirty="0" smtClean="0">
                    <a:ln>
                      <a:noFill/>
                    </a:ln>
                    <a:solidFill>
                      <a:srgbClr val="FF00FF"/>
                    </a:solidFill>
                    <a:effectLst/>
                    <a:latin typeface="Arial" charset="0"/>
                    <a:ea typeface="宋体" pitchFamily="2" charset="-122"/>
                  </a:rPr>
                  <a:t>)</a:t>
                </a:r>
                <a:endParaRPr kumimoji="0" lang="zh-CN" altLang="en-US" sz="1400" b="1" i="0" u="none" strike="noStrike" cap="none" normalizeH="0" baseline="0" dirty="0" smtClean="0">
                  <a:ln>
                    <a:noFill/>
                  </a:ln>
                  <a:solidFill>
                    <a:srgbClr val="FF00FF"/>
                  </a:solidFill>
                  <a:effectLst/>
                  <a:latin typeface="Arial" charset="0"/>
                  <a:ea typeface="宋体" pitchFamily="2" charset="-122"/>
                </a:endParaRPr>
              </a:p>
            </p:txBody>
          </p:sp>
          <p:sp>
            <p:nvSpPr>
              <p:cNvPr id="22" name="矩形 21"/>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23" name="矩形 22"/>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cxnSp>
          <p:nvCxnSpPr>
            <p:cNvPr id="32" name="直接连接符 31"/>
            <p:cNvCxnSpPr/>
            <p:nvPr/>
          </p:nvCxnSpPr>
          <p:spPr bwMode="auto">
            <a:xfrm rot="5400000">
              <a:off x="4496594" y="2666206"/>
              <a:ext cx="304800" cy="1588"/>
            </a:xfrm>
            <a:prstGeom prst="line">
              <a:avLst/>
            </a:prstGeom>
            <a:ln w="19050">
              <a:solidFill>
                <a:srgbClr val="692AA2"/>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grpSp>
        <p:nvGrpSpPr>
          <p:cNvPr id="16" name="组合 34"/>
          <p:cNvGrpSpPr/>
          <p:nvPr/>
        </p:nvGrpSpPr>
        <p:grpSpPr>
          <a:xfrm>
            <a:off x="6172200" y="2286000"/>
            <a:ext cx="1752600" cy="1600200"/>
            <a:chOff x="1066800" y="2362200"/>
            <a:chExt cx="1752600" cy="1600200"/>
          </a:xfrm>
        </p:grpSpPr>
        <p:sp>
          <p:nvSpPr>
            <p:cNvPr id="36" name="矩形 35"/>
            <p:cNvSpPr/>
            <p:nvPr/>
          </p:nvSpPr>
          <p:spPr bwMode="auto">
            <a:xfrm>
              <a:off x="1066800" y="2362200"/>
              <a:ext cx="1752600" cy="15240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37" name="椭圆 36"/>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38" name="椭圆 37"/>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39" name="直接箭头连接符 38"/>
            <p:cNvCxnSpPr/>
            <p:nvPr/>
          </p:nvCxnSpPr>
          <p:spPr bwMode="auto">
            <a:xfrm>
              <a:off x="1600200" y="2665412"/>
              <a:ext cx="685800"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0" name="矩形 39"/>
            <p:cNvSpPr/>
            <p:nvPr/>
          </p:nvSpPr>
          <p:spPr bwMode="auto">
            <a:xfrm>
              <a:off x="1295400" y="3581400"/>
              <a:ext cx="1371600" cy="381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b="1" dirty="0" smtClean="0">
                  <a:solidFill>
                    <a:srgbClr val="FF00FF"/>
                  </a:solidFill>
                </a:rPr>
                <a:t>c.</a:t>
              </a:r>
              <a:r>
                <a:rPr lang="zh-CN" altLang="en-US" b="1" dirty="0" smtClean="0">
                  <a:solidFill>
                    <a:srgbClr val="FF00FF"/>
                  </a:solidFill>
                </a:rPr>
                <a:t>截取</a:t>
              </a:r>
            </a:p>
          </p:txBody>
        </p:sp>
        <p:sp>
          <p:nvSpPr>
            <p:cNvPr id="41" name="矩形 40"/>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42" name="矩形 41"/>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cxnSp>
        <p:nvCxnSpPr>
          <p:cNvPr id="49" name="直接箭头连接符 48"/>
          <p:cNvCxnSpPr/>
          <p:nvPr/>
        </p:nvCxnSpPr>
        <p:spPr bwMode="auto">
          <a:xfrm rot="5400000">
            <a:off x="6743700" y="2856706"/>
            <a:ext cx="533400"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nvGrpSpPr>
          <p:cNvPr id="20" name="组合 52"/>
          <p:cNvGrpSpPr/>
          <p:nvPr/>
        </p:nvGrpSpPr>
        <p:grpSpPr>
          <a:xfrm>
            <a:off x="1066800" y="4114800"/>
            <a:ext cx="1752600" cy="1447800"/>
            <a:chOff x="1066800" y="2362200"/>
            <a:chExt cx="1752600" cy="1447800"/>
          </a:xfrm>
        </p:grpSpPr>
        <p:sp>
          <p:nvSpPr>
            <p:cNvPr id="54" name="矩形 53"/>
            <p:cNvSpPr/>
            <p:nvPr/>
          </p:nvSpPr>
          <p:spPr bwMode="auto">
            <a:xfrm>
              <a:off x="1066800" y="2362200"/>
              <a:ext cx="1752600" cy="14478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55" name="椭圆 54"/>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56" name="椭圆 55"/>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58" name="矩形 57"/>
            <p:cNvSpPr/>
            <p:nvPr/>
          </p:nvSpPr>
          <p:spPr bwMode="auto">
            <a:xfrm>
              <a:off x="1295400" y="3505200"/>
              <a:ext cx="1371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FF00FF"/>
                  </a:solidFill>
                </a:rPr>
                <a:t>d.</a:t>
              </a:r>
              <a:r>
                <a:rPr lang="zh-CN" altLang="en-US" b="1" dirty="0" smtClean="0">
                  <a:solidFill>
                    <a:srgbClr val="FF00FF"/>
                  </a:solidFill>
                </a:rPr>
                <a:t>篡改</a:t>
              </a:r>
            </a:p>
          </p:txBody>
        </p:sp>
        <p:sp>
          <p:nvSpPr>
            <p:cNvPr id="59" name="矩形 58"/>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60" name="矩形 59"/>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sp>
        <p:nvSpPr>
          <p:cNvPr id="61" name="椭圆 60"/>
          <p:cNvSpPr/>
          <p:nvPr/>
        </p:nvSpPr>
        <p:spPr bwMode="auto">
          <a:xfrm>
            <a:off x="1752600" y="48768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63" name="形状 62"/>
          <p:cNvCxnSpPr>
            <a:stCxn id="55" idx="6"/>
            <a:endCxn id="61" idx="0"/>
          </p:cNvCxnSpPr>
          <p:nvPr/>
        </p:nvCxnSpPr>
        <p:spPr bwMode="auto">
          <a:xfrm>
            <a:off x="1600200" y="4381500"/>
            <a:ext cx="342900" cy="495300"/>
          </a:xfrm>
          <a:prstGeom prst="bentConnector2">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5" name="形状 64"/>
          <p:cNvCxnSpPr>
            <a:stCxn id="61" idx="7"/>
            <a:endCxn id="56" idx="2"/>
          </p:cNvCxnSpPr>
          <p:nvPr/>
        </p:nvCxnSpPr>
        <p:spPr bwMode="auto">
          <a:xfrm rot="5400000" flipH="1" flipV="1">
            <a:off x="1906354" y="4552950"/>
            <a:ext cx="551096" cy="208196"/>
          </a:xfrm>
          <a:prstGeom prst="bentConnector2">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nvGrpSpPr>
          <p:cNvPr id="25" name="组合 69"/>
          <p:cNvGrpSpPr/>
          <p:nvPr/>
        </p:nvGrpSpPr>
        <p:grpSpPr>
          <a:xfrm>
            <a:off x="3657600" y="4191000"/>
            <a:ext cx="1752600" cy="1447800"/>
            <a:chOff x="1066800" y="2362200"/>
            <a:chExt cx="1752600" cy="1447800"/>
          </a:xfrm>
        </p:grpSpPr>
        <p:sp>
          <p:nvSpPr>
            <p:cNvPr id="71" name="矩形 70"/>
            <p:cNvSpPr/>
            <p:nvPr/>
          </p:nvSpPr>
          <p:spPr bwMode="auto">
            <a:xfrm>
              <a:off x="1066800" y="2362200"/>
              <a:ext cx="1752600" cy="14478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72" name="椭圆 71"/>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73" name="椭圆 72"/>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74" name="矩形 73"/>
            <p:cNvSpPr/>
            <p:nvPr/>
          </p:nvSpPr>
          <p:spPr bwMode="auto">
            <a:xfrm>
              <a:off x="1295400" y="3505200"/>
              <a:ext cx="1371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b="1" dirty="0" smtClean="0">
                  <a:solidFill>
                    <a:srgbClr val="FF00FF"/>
                  </a:solidFill>
                </a:rPr>
                <a:t>e.</a:t>
              </a:r>
              <a:r>
                <a:rPr lang="zh-CN" altLang="en-US" b="1" dirty="0" smtClean="0">
                  <a:solidFill>
                    <a:srgbClr val="FF00FF"/>
                  </a:solidFill>
                </a:rPr>
                <a:t>伪造</a:t>
              </a:r>
            </a:p>
          </p:txBody>
        </p:sp>
        <p:sp>
          <p:nvSpPr>
            <p:cNvPr id="75" name="矩形 74"/>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76" name="矩形 75"/>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sp>
        <p:nvSpPr>
          <p:cNvPr id="77" name="椭圆 76"/>
          <p:cNvSpPr/>
          <p:nvPr/>
        </p:nvSpPr>
        <p:spPr bwMode="auto">
          <a:xfrm>
            <a:off x="4343400" y="49530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79" name="形状 78"/>
          <p:cNvCxnSpPr>
            <a:stCxn id="77" idx="0"/>
          </p:cNvCxnSpPr>
          <p:nvPr/>
        </p:nvCxnSpPr>
        <p:spPr bwMode="auto">
          <a:xfrm rot="5400000" flipH="1" flipV="1">
            <a:off x="4457700" y="4533900"/>
            <a:ext cx="495300" cy="342900"/>
          </a:xfrm>
          <a:prstGeom prst="bentConnector3">
            <a:avLst>
              <a:gd name="adj1" fmla="val 100187"/>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nvGrpSpPr>
          <p:cNvPr id="26" name="组合 82"/>
          <p:cNvGrpSpPr/>
          <p:nvPr/>
        </p:nvGrpSpPr>
        <p:grpSpPr>
          <a:xfrm>
            <a:off x="6172200" y="4191000"/>
            <a:ext cx="1752600" cy="1447800"/>
            <a:chOff x="1066800" y="2362200"/>
            <a:chExt cx="1752600" cy="1447800"/>
          </a:xfrm>
        </p:grpSpPr>
        <p:sp>
          <p:nvSpPr>
            <p:cNvPr id="84" name="矩形 83"/>
            <p:cNvSpPr/>
            <p:nvPr/>
          </p:nvSpPr>
          <p:spPr bwMode="auto">
            <a:xfrm>
              <a:off x="1066800" y="2362200"/>
              <a:ext cx="1752600" cy="1447800"/>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85" name="椭圆 84"/>
            <p:cNvSpPr/>
            <p:nvPr/>
          </p:nvSpPr>
          <p:spPr bwMode="auto">
            <a:xfrm>
              <a:off x="12192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86" name="椭圆 85"/>
            <p:cNvSpPr/>
            <p:nvPr/>
          </p:nvSpPr>
          <p:spPr bwMode="auto">
            <a:xfrm>
              <a:off x="2286000" y="24384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87" name="矩形 86"/>
            <p:cNvSpPr/>
            <p:nvPr/>
          </p:nvSpPr>
          <p:spPr bwMode="auto">
            <a:xfrm>
              <a:off x="1295400" y="3505200"/>
              <a:ext cx="1371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dirty="0" smtClean="0">
                  <a:solidFill>
                    <a:srgbClr val="FF00FF"/>
                  </a:solidFill>
                </a:rPr>
                <a:t>f.</a:t>
              </a:r>
              <a:r>
                <a:rPr lang="zh-CN" altLang="en-US" b="1" dirty="0" smtClean="0">
                  <a:solidFill>
                    <a:srgbClr val="FF00FF"/>
                  </a:solidFill>
                </a:rPr>
                <a:t>重放</a:t>
              </a:r>
            </a:p>
          </p:txBody>
        </p:sp>
        <p:sp>
          <p:nvSpPr>
            <p:cNvPr id="88" name="矩形 87"/>
            <p:cNvSpPr/>
            <p:nvPr/>
          </p:nvSpPr>
          <p:spPr bwMode="auto">
            <a:xfrm>
              <a:off x="1066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信源</a:t>
              </a:r>
            </a:p>
          </p:txBody>
        </p:sp>
        <p:sp>
          <p:nvSpPr>
            <p:cNvPr id="89" name="矩形 88"/>
            <p:cNvSpPr/>
            <p:nvPr/>
          </p:nvSpPr>
          <p:spPr bwMode="auto">
            <a:xfrm>
              <a:off x="2209800" y="2819400"/>
              <a:ext cx="609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信宿</a:t>
              </a:r>
            </a:p>
          </p:txBody>
        </p:sp>
      </p:grpSp>
      <p:sp>
        <p:nvSpPr>
          <p:cNvPr id="90" name="椭圆 89"/>
          <p:cNvSpPr/>
          <p:nvPr/>
        </p:nvSpPr>
        <p:spPr bwMode="auto">
          <a:xfrm>
            <a:off x="6858000" y="4953000"/>
            <a:ext cx="381000" cy="381000"/>
          </a:xfrm>
          <a:prstGeom prst="ellipse">
            <a:avLst/>
          </a:prstGeom>
          <a:solidFill>
            <a:srgbClr val="FF0000"/>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101" name="直接箭头连接符 100"/>
          <p:cNvCxnSpPr/>
          <p:nvPr/>
        </p:nvCxnSpPr>
        <p:spPr bwMode="auto">
          <a:xfrm>
            <a:off x="7009606" y="4495800"/>
            <a:ext cx="457994" cy="1588"/>
          </a:xfrm>
          <a:prstGeom prst="straightConnector1">
            <a:avLst/>
          </a:prstGeom>
          <a:ln w="19050">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信息安全是什么？？</a:t>
            </a:r>
            <a:endParaRPr lang="zh-CN" altLang="en-US" dirty="0"/>
          </a:p>
        </p:txBody>
      </p:sp>
      <p:sp>
        <p:nvSpPr>
          <p:cNvPr id="3" name="内容占位符 2"/>
          <p:cNvSpPr>
            <a:spLocks noGrp="1"/>
          </p:cNvSpPr>
          <p:nvPr>
            <p:ph idx="1"/>
          </p:nvPr>
        </p:nvSpPr>
        <p:spPr>
          <a:xfrm>
            <a:off x="457200" y="1905000"/>
            <a:ext cx="8229600" cy="4191000"/>
          </a:xfrm>
        </p:spPr>
        <p:txBody>
          <a:bodyPr/>
          <a:lstStyle/>
          <a:p>
            <a:r>
              <a:rPr lang="zh-CN" altLang="en-US" dirty="0" smtClean="0">
                <a:solidFill>
                  <a:srgbClr val="FF0000"/>
                </a:solidFill>
                <a:latin typeface="黑体" pitchFamily="2" charset="-122"/>
                <a:ea typeface="黑体" pitchFamily="2" charset="-122"/>
              </a:rPr>
              <a:t>信息安全：</a:t>
            </a:r>
            <a:r>
              <a:rPr lang="zh-CN" altLang="en-US" dirty="0" smtClean="0"/>
              <a:t>防止任何对</a:t>
            </a:r>
            <a:r>
              <a:rPr lang="zh-CN" altLang="en-US" dirty="0" smtClean="0">
                <a:solidFill>
                  <a:srgbClr val="FF0000"/>
                </a:solidFill>
              </a:rPr>
              <a:t>数据</a:t>
            </a:r>
            <a:r>
              <a:rPr lang="zh-CN" altLang="en-US" dirty="0" smtClean="0"/>
              <a:t>进行未授权访问的措施，或者防止造成信息有意无意泄露、破坏、丢失等问题的发生，让数据处于远离危险、免于威胁的状态或特性</a:t>
            </a:r>
            <a:endParaRPr lang="en-US" altLang="zh-CN" dirty="0" smtClean="0"/>
          </a:p>
          <a:p>
            <a:endParaRPr lang="en-US" altLang="zh-CN" dirty="0" smtClean="0"/>
          </a:p>
          <a:p>
            <a:r>
              <a:rPr lang="zh-CN" altLang="en-US" dirty="0" smtClean="0">
                <a:solidFill>
                  <a:srgbClr val="FF0000"/>
                </a:solidFill>
                <a:latin typeface="黑体" pitchFamily="2" charset="-122"/>
                <a:ea typeface="黑体" pitchFamily="2" charset="-122"/>
              </a:rPr>
              <a:t>网络安全：</a:t>
            </a:r>
            <a:r>
              <a:rPr lang="zh-CN" altLang="en-US" dirty="0" smtClean="0"/>
              <a:t>计算机网络环境下的信息安全</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24</a:t>
            </a:fld>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ct val="50000"/>
              </a:spcBef>
            </a:pPr>
            <a:r>
              <a:rPr lang="en-US" altLang="zh-CN" dirty="0" smtClean="0">
                <a:solidFill>
                  <a:srgbClr val="FF0066"/>
                </a:solidFill>
              </a:rPr>
              <a:t>CIA</a:t>
            </a:r>
            <a:r>
              <a:rPr lang="zh-CN" altLang="en-US" dirty="0" smtClean="0">
                <a:solidFill>
                  <a:srgbClr val="FF0066"/>
                </a:solidFill>
              </a:rPr>
              <a:t>三元组</a:t>
            </a:r>
            <a:endParaRPr lang="zh-CN" altLang="en-US" dirty="0">
              <a:solidFill>
                <a:srgbClr val="FF0066"/>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sp>
        <p:nvSpPr>
          <p:cNvPr id="8" name="Text Box 15"/>
          <p:cNvSpPr txBox="1">
            <a:spLocks noChangeArrowheads="1"/>
          </p:cNvSpPr>
          <p:nvPr/>
        </p:nvSpPr>
        <p:spPr bwMode="auto">
          <a:xfrm>
            <a:off x="5284787" y="4119562"/>
            <a:ext cx="1943100" cy="830997"/>
          </a:xfrm>
          <a:prstGeom prst="rect">
            <a:avLst/>
          </a:prstGeom>
          <a:noFill/>
          <a:ln w="9525">
            <a:noFill/>
            <a:miter lim="800000"/>
            <a:headEnd/>
            <a:tailEnd/>
          </a:ln>
          <a:effectLst/>
        </p:spPr>
        <p:txBody>
          <a:bodyPr>
            <a:spAutoFit/>
          </a:bodyPr>
          <a:lstStyle/>
          <a:p>
            <a:pPr algn="ctr"/>
            <a:r>
              <a:rPr lang="zh-CN" altLang="en-US" sz="2400" b="1" dirty="0">
                <a:solidFill>
                  <a:srgbClr val="FF0000"/>
                </a:solidFill>
              </a:rPr>
              <a:t>可用性</a:t>
            </a:r>
          </a:p>
          <a:p>
            <a:pPr algn="ctr"/>
            <a:r>
              <a:rPr lang="en-US" altLang="zh-CN" sz="2400" b="1" dirty="0">
                <a:solidFill>
                  <a:srgbClr val="FF0000"/>
                </a:solidFill>
              </a:rPr>
              <a:t>A</a:t>
            </a:r>
            <a:r>
              <a:rPr lang="en-US" altLang="zh-CN" sz="2400" b="1" dirty="0">
                <a:solidFill>
                  <a:srgbClr val="692AA2"/>
                </a:solidFill>
              </a:rPr>
              <a:t>vailability</a:t>
            </a:r>
          </a:p>
        </p:txBody>
      </p:sp>
      <p:sp>
        <p:nvSpPr>
          <p:cNvPr id="9" name="AutoShape 17"/>
          <p:cNvSpPr>
            <a:spLocks noChangeArrowheads="1"/>
          </p:cNvSpPr>
          <p:nvPr/>
        </p:nvSpPr>
        <p:spPr bwMode="auto">
          <a:xfrm>
            <a:off x="3124200" y="2895600"/>
            <a:ext cx="2232025" cy="1944687"/>
          </a:xfrm>
          <a:prstGeom prst="triangle">
            <a:avLst>
              <a:gd name="adj" fmla="val 500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sp>
        <p:nvSpPr>
          <p:cNvPr id="10" name="Text Box 14"/>
          <p:cNvSpPr txBox="1">
            <a:spLocks noChangeArrowheads="1"/>
          </p:cNvSpPr>
          <p:nvPr/>
        </p:nvSpPr>
        <p:spPr bwMode="auto">
          <a:xfrm>
            <a:off x="1524000" y="4191000"/>
            <a:ext cx="1655763" cy="830997"/>
          </a:xfrm>
          <a:prstGeom prst="rect">
            <a:avLst/>
          </a:prstGeom>
          <a:noFill/>
          <a:ln w="9525">
            <a:noFill/>
            <a:miter lim="800000"/>
            <a:headEnd/>
            <a:tailEnd/>
          </a:ln>
          <a:effectLst/>
        </p:spPr>
        <p:txBody>
          <a:bodyPr>
            <a:spAutoFit/>
          </a:bodyPr>
          <a:lstStyle/>
          <a:p>
            <a:pPr algn="ctr"/>
            <a:r>
              <a:rPr lang="zh-CN" altLang="en-US" sz="2400" b="1" dirty="0">
                <a:solidFill>
                  <a:srgbClr val="FF0000"/>
                </a:solidFill>
              </a:rPr>
              <a:t>完整性</a:t>
            </a:r>
          </a:p>
          <a:p>
            <a:pPr algn="ctr"/>
            <a:r>
              <a:rPr lang="en-US" altLang="zh-CN" sz="2400" b="1" dirty="0">
                <a:solidFill>
                  <a:srgbClr val="FF0000"/>
                </a:solidFill>
              </a:rPr>
              <a:t>I</a:t>
            </a:r>
            <a:r>
              <a:rPr lang="en-US" altLang="zh-CN" sz="2400" b="1" dirty="0">
                <a:solidFill>
                  <a:srgbClr val="692AA2"/>
                </a:solidFill>
              </a:rPr>
              <a:t>ntegrity</a:t>
            </a:r>
          </a:p>
        </p:txBody>
      </p:sp>
      <p:sp>
        <p:nvSpPr>
          <p:cNvPr id="11" name="Text Box 13"/>
          <p:cNvSpPr txBox="1">
            <a:spLocks noChangeArrowheads="1"/>
          </p:cNvSpPr>
          <p:nvPr/>
        </p:nvSpPr>
        <p:spPr bwMode="auto">
          <a:xfrm>
            <a:off x="2971800" y="2133600"/>
            <a:ext cx="2447925" cy="830997"/>
          </a:xfrm>
          <a:prstGeom prst="rect">
            <a:avLst/>
          </a:prstGeom>
          <a:noFill/>
          <a:ln w="9525">
            <a:noFill/>
            <a:miter lim="800000"/>
            <a:headEnd/>
            <a:tailEnd/>
          </a:ln>
          <a:effectLst/>
        </p:spPr>
        <p:txBody>
          <a:bodyPr>
            <a:spAutoFit/>
          </a:bodyPr>
          <a:lstStyle/>
          <a:p>
            <a:pPr algn="ctr"/>
            <a:r>
              <a:rPr lang="zh-CN" altLang="en-US" sz="2400" b="1" dirty="0" smtClean="0">
                <a:solidFill>
                  <a:srgbClr val="FF0000"/>
                </a:solidFill>
              </a:rPr>
              <a:t>机密性</a:t>
            </a:r>
            <a:endParaRPr lang="zh-CN" altLang="en-US" sz="2400" b="1" dirty="0">
              <a:solidFill>
                <a:srgbClr val="FF0000"/>
              </a:solidFill>
            </a:endParaRPr>
          </a:p>
          <a:p>
            <a:pPr algn="ctr"/>
            <a:r>
              <a:rPr lang="en-US" altLang="zh-CN" sz="2400" b="1" dirty="0">
                <a:solidFill>
                  <a:srgbClr val="FF0000"/>
                </a:solidFill>
              </a:rPr>
              <a:t>C</a:t>
            </a:r>
            <a:r>
              <a:rPr lang="en-US" altLang="zh-CN" sz="2400" b="1" dirty="0">
                <a:solidFill>
                  <a:srgbClr val="692AA2"/>
                </a:solidFill>
              </a:rPr>
              <a:t>onfidentiality</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609600"/>
            <a:ext cx="7391400" cy="563563"/>
          </a:xfrm>
        </p:spPr>
        <p:txBody>
          <a:bodyPr/>
          <a:lstStyle/>
          <a:p>
            <a:r>
              <a:rPr lang="zh-CN" altLang="en-US" dirty="0" smtClean="0"/>
              <a:t>信息安全的目标</a:t>
            </a:r>
            <a:endParaRPr lang="zh-CN" altLang="en-US" dirty="0"/>
          </a:p>
        </p:txBody>
      </p:sp>
      <p:sp>
        <p:nvSpPr>
          <p:cNvPr id="3" name="内容占位符 2"/>
          <p:cNvSpPr>
            <a:spLocks noGrp="1"/>
          </p:cNvSpPr>
          <p:nvPr>
            <p:ph idx="1"/>
          </p:nvPr>
        </p:nvSpPr>
        <p:spPr>
          <a:xfrm>
            <a:off x="457200" y="1447800"/>
            <a:ext cx="8534400" cy="4876800"/>
          </a:xfrm>
        </p:spPr>
        <p:txBody>
          <a:bodyPr/>
          <a:lstStyle/>
          <a:p>
            <a:pPr marL="514350" indent="-514350">
              <a:buFont typeface="+mj-lt"/>
              <a:buAutoNum type="arabicPeriod"/>
            </a:pPr>
            <a:r>
              <a:rPr lang="zh-CN" altLang="en-US" sz="2400" b="1" dirty="0" smtClean="0">
                <a:solidFill>
                  <a:srgbClr val="C00000"/>
                </a:solidFill>
              </a:rPr>
              <a:t>机密性（</a:t>
            </a:r>
            <a:r>
              <a:rPr lang="en-US" altLang="zh-CN" sz="2400" b="1" dirty="0" smtClean="0">
                <a:solidFill>
                  <a:srgbClr val="C00000"/>
                </a:solidFill>
              </a:rPr>
              <a:t>Confidentiality</a:t>
            </a:r>
            <a:r>
              <a:rPr lang="zh-CN" altLang="en-US" sz="2400" b="1" dirty="0" smtClean="0">
                <a:solidFill>
                  <a:srgbClr val="C00000"/>
                </a:solidFill>
              </a:rPr>
              <a:t>）：</a:t>
            </a:r>
            <a:r>
              <a:rPr lang="zh-CN" altLang="en-US" sz="2400" dirty="0" smtClean="0"/>
              <a:t>保证信息不泄露给非授权的用户和实体</a:t>
            </a:r>
            <a:endParaRPr lang="en-US" altLang="zh-CN" sz="2400" dirty="0" smtClean="0"/>
          </a:p>
          <a:p>
            <a:pPr marL="514350" indent="-514350">
              <a:buFont typeface="+mj-lt"/>
              <a:buAutoNum type="arabicPeriod"/>
            </a:pPr>
            <a:r>
              <a:rPr lang="zh-CN" altLang="en-US" sz="2400" b="1" dirty="0" smtClean="0">
                <a:solidFill>
                  <a:srgbClr val="C00000"/>
                </a:solidFill>
              </a:rPr>
              <a:t>完整性（</a:t>
            </a:r>
            <a:r>
              <a:rPr lang="en-US" altLang="zh-CN" sz="2400" b="1" dirty="0" smtClean="0">
                <a:solidFill>
                  <a:srgbClr val="C00000"/>
                </a:solidFill>
              </a:rPr>
              <a:t>Integrity</a:t>
            </a:r>
            <a:r>
              <a:rPr lang="zh-CN" altLang="en-US" sz="2400" b="1" dirty="0" smtClean="0">
                <a:solidFill>
                  <a:srgbClr val="C00000"/>
                </a:solidFill>
              </a:rPr>
              <a:t>）：</a:t>
            </a:r>
            <a:r>
              <a:rPr lang="zh-CN" altLang="en-US" sz="2400" dirty="0" smtClean="0"/>
              <a:t>保证信息处于“保持完整或一种未受损的状态”</a:t>
            </a:r>
            <a:endParaRPr lang="en-US" altLang="zh-CN" sz="2400" dirty="0" smtClean="0"/>
          </a:p>
          <a:p>
            <a:pPr lvl="1"/>
            <a:r>
              <a:rPr lang="zh-CN" altLang="en-US" dirty="0" smtClean="0"/>
              <a:t>防止任何对信息应有特性或状态的中断、窃取、篡改、伪造等</a:t>
            </a:r>
            <a:endParaRPr lang="en-US" altLang="zh-CN" dirty="0" smtClean="0"/>
          </a:p>
          <a:p>
            <a:pPr marL="514350" indent="-514350">
              <a:buFont typeface="+mj-lt"/>
              <a:buAutoNum type="arabicPeriod"/>
            </a:pPr>
            <a:r>
              <a:rPr lang="zh-CN" altLang="en-US" sz="2400" b="1" dirty="0" smtClean="0">
                <a:solidFill>
                  <a:srgbClr val="C00000"/>
                </a:solidFill>
              </a:rPr>
              <a:t>可用性（</a:t>
            </a:r>
            <a:r>
              <a:rPr lang="en-US" altLang="zh-CN" sz="2400" b="1" dirty="0" smtClean="0">
                <a:solidFill>
                  <a:srgbClr val="C00000"/>
                </a:solidFill>
              </a:rPr>
              <a:t>Availability</a:t>
            </a:r>
            <a:r>
              <a:rPr lang="zh-CN" altLang="en-US" sz="2400" b="1" dirty="0" smtClean="0">
                <a:solidFill>
                  <a:srgbClr val="C00000"/>
                </a:solidFill>
              </a:rPr>
              <a:t>）：</a:t>
            </a:r>
            <a:r>
              <a:rPr lang="zh-CN" altLang="en-US" sz="2400" dirty="0" smtClean="0"/>
              <a:t>授权用户</a:t>
            </a:r>
            <a:r>
              <a:rPr lang="zh-CN" altLang="en-US" sz="2400" dirty="0"/>
              <a:t>按需</a:t>
            </a:r>
            <a:r>
              <a:rPr lang="zh-CN" altLang="en-US" sz="2400" dirty="0" smtClean="0"/>
              <a:t>随时访问所需信息而不被非法拒绝</a:t>
            </a:r>
            <a:endParaRPr lang="en-US" altLang="zh-CN" sz="2400" dirty="0" smtClean="0"/>
          </a:p>
          <a:p>
            <a:pPr marL="514350" indent="-514350">
              <a:buFont typeface="+mj-lt"/>
              <a:buAutoNum type="arabicPeriod"/>
            </a:pPr>
            <a:r>
              <a:rPr lang="zh-CN" altLang="en-US" sz="2400" b="1" dirty="0" smtClean="0">
                <a:solidFill>
                  <a:srgbClr val="C00000"/>
                </a:solidFill>
              </a:rPr>
              <a:t>认证性（</a:t>
            </a:r>
            <a:r>
              <a:rPr lang="en-US" altLang="zh-CN" sz="2400" b="1" dirty="0" smtClean="0">
                <a:solidFill>
                  <a:srgbClr val="C00000"/>
                </a:solidFill>
              </a:rPr>
              <a:t>Authentication</a:t>
            </a:r>
            <a:r>
              <a:rPr lang="zh-CN" altLang="en-US" sz="2400" b="1" dirty="0" smtClean="0">
                <a:solidFill>
                  <a:srgbClr val="C00000"/>
                </a:solidFill>
              </a:rPr>
              <a:t>）：</a:t>
            </a:r>
            <a:r>
              <a:rPr lang="zh-CN" altLang="en-US" sz="2400" dirty="0" smtClean="0"/>
              <a:t>确保消息的来源，可分为</a:t>
            </a:r>
            <a:r>
              <a:rPr lang="zh-CN" altLang="en-US" sz="2400" dirty="0" smtClean="0">
                <a:solidFill>
                  <a:srgbClr val="FF00FF"/>
                </a:solidFill>
              </a:rPr>
              <a:t>消息认证</a:t>
            </a:r>
            <a:r>
              <a:rPr lang="zh-CN" altLang="en-US" sz="2400" dirty="0" smtClean="0"/>
              <a:t>和</a:t>
            </a:r>
            <a:r>
              <a:rPr lang="zh-CN" altLang="en-US" sz="2400" dirty="0" smtClean="0">
                <a:solidFill>
                  <a:srgbClr val="FF00FF"/>
                </a:solidFill>
              </a:rPr>
              <a:t>实体认证</a:t>
            </a:r>
            <a:endParaRPr lang="en-US" altLang="zh-CN" sz="2400" dirty="0" smtClean="0">
              <a:solidFill>
                <a:srgbClr val="FF00FF"/>
              </a:solidFill>
            </a:endParaRPr>
          </a:p>
          <a:p>
            <a:pPr marL="514350" indent="-514350">
              <a:buFont typeface="+mj-lt"/>
              <a:buAutoNum type="arabicPeriod"/>
            </a:pPr>
            <a:r>
              <a:rPr lang="zh-CN" altLang="en-US" sz="2400" b="1" dirty="0" smtClean="0">
                <a:solidFill>
                  <a:srgbClr val="C00000"/>
                </a:solidFill>
              </a:rPr>
              <a:t>不可否认性（</a:t>
            </a:r>
            <a:r>
              <a:rPr lang="en-US" altLang="zh-CN" sz="2400" b="1" dirty="0" smtClean="0">
                <a:solidFill>
                  <a:srgbClr val="C00000"/>
                </a:solidFill>
              </a:rPr>
              <a:t>Non-Repudiation</a:t>
            </a:r>
            <a:r>
              <a:rPr lang="zh-CN" altLang="en-US" sz="2400" b="1" dirty="0" smtClean="0">
                <a:solidFill>
                  <a:srgbClr val="C00000"/>
                </a:solidFill>
              </a:rPr>
              <a:t>）：</a:t>
            </a:r>
            <a:r>
              <a:rPr lang="zh-CN" altLang="en-US" sz="2400" dirty="0" smtClean="0"/>
              <a:t>保障用户无法在事后否认曾经对消息的生成、签发、接收等</a:t>
            </a:r>
            <a:endParaRPr lang="en-US" altLang="zh-CN" sz="2400" dirty="0" smtClean="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举例说明</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zh-CN" altLang="en-US" sz="2400" b="1" dirty="0" smtClean="0">
                <a:solidFill>
                  <a:srgbClr val="C00000"/>
                </a:solidFill>
              </a:rPr>
              <a:t>机密性（</a:t>
            </a:r>
            <a:r>
              <a:rPr lang="en-US" altLang="zh-CN" sz="2400" b="1" dirty="0" smtClean="0">
                <a:solidFill>
                  <a:srgbClr val="C00000"/>
                </a:solidFill>
              </a:rPr>
              <a:t>Confidentiality</a:t>
            </a:r>
            <a:r>
              <a:rPr lang="zh-CN" altLang="en-US" sz="2400" b="1" dirty="0" smtClean="0">
                <a:solidFill>
                  <a:srgbClr val="C00000"/>
                </a:solidFill>
              </a:rPr>
              <a:t>）：</a:t>
            </a:r>
            <a:endParaRPr lang="en-US" altLang="zh-CN" sz="2400" b="1" dirty="0" smtClean="0">
              <a:solidFill>
                <a:srgbClr val="C00000"/>
              </a:solidFill>
            </a:endParaRPr>
          </a:p>
          <a:p>
            <a:pPr marL="914400" lvl="1" indent="-514350"/>
            <a:r>
              <a:rPr lang="zh-CN" altLang="en-US" sz="2000" b="1" dirty="0" smtClean="0">
                <a:solidFill>
                  <a:srgbClr val="692AA2"/>
                </a:solidFill>
              </a:rPr>
              <a:t>你与我说话时，别人能不能偷听？</a:t>
            </a:r>
            <a:endParaRPr lang="en-US" altLang="zh-CN" sz="2000" dirty="0" smtClean="0">
              <a:solidFill>
                <a:srgbClr val="692AA2"/>
              </a:solidFill>
            </a:endParaRPr>
          </a:p>
          <a:p>
            <a:pPr marL="514350" indent="-514350">
              <a:buFont typeface="+mj-lt"/>
              <a:buAutoNum type="arabicPeriod"/>
            </a:pPr>
            <a:r>
              <a:rPr lang="zh-CN" altLang="en-US" sz="2400" b="1" dirty="0" smtClean="0">
                <a:solidFill>
                  <a:srgbClr val="C00000"/>
                </a:solidFill>
              </a:rPr>
              <a:t>完整性（</a:t>
            </a:r>
            <a:r>
              <a:rPr lang="en-US" altLang="zh-CN" sz="2400" b="1" dirty="0" smtClean="0">
                <a:solidFill>
                  <a:srgbClr val="C00000"/>
                </a:solidFill>
              </a:rPr>
              <a:t>Integrity</a:t>
            </a:r>
            <a:r>
              <a:rPr lang="zh-CN" altLang="en-US" sz="2400" b="1" dirty="0" smtClean="0">
                <a:solidFill>
                  <a:srgbClr val="C00000"/>
                </a:solidFill>
              </a:rPr>
              <a:t>）：</a:t>
            </a:r>
            <a:endParaRPr lang="en-US" altLang="zh-CN" sz="2400" b="1" dirty="0" smtClean="0">
              <a:solidFill>
                <a:srgbClr val="C00000"/>
              </a:solidFill>
            </a:endParaRPr>
          </a:p>
          <a:p>
            <a:pPr marL="914400" lvl="1" indent="-514350"/>
            <a:r>
              <a:rPr lang="zh-CN" altLang="en-US" sz="2000" b="1" dirty="0" smtClean="0">
                <a:solidFill>
                  <a:srgbClr val="692AA2"/>
                </a:solidFill>
              </a:rPr>
              <a:t>收到的传真不太清楚？传送过程中有人篡改过没有？</a:t>
            </a:r>
            <a:endParaRPr lang="en-US" altLang="zh-CN" sz="2000" b="1" dirty="0" smtClean="0">
              <a:solidFill>
                <a:srgbClr val="692AA2"/>
              </a:solidFill>
            </a:endParaRPr>
          </a:p>
          <a:p>
            <a:pPr marL="514350" indent="-514350">
              <a:buFont typeface="+mj-lt"/>
              <a:buAutoNum type="arabicPeriod"/>
            </a:pPr>
            <a:r>
              <a:rPr lang="zh-CN" altLang="en-US" sz="2400" b="1" dirty="0" smtClean="0">
                <a:solidFill>
                  <a:srgbClr val="C00000"/>
                </a:solidFill>
              </a:rPr>
              <a:t>认证性（</a:t>
            </a:r>
            <a:r>
              <a:rPr lang="en-US" altLang="zh-CN" sz="2400" b="1" dirty="0" smtClean="0">
                <a:solidFill>
                  <a:srgbClr val="C00000"/>
                </a:solidFill>
              </a:rPr>
              <a:t>Authentication</a:t>
            </a:r>
            <a:r>
              <a:rPr lang="zh-CN" altLang="en-US" sz="2400" b="1" dirty="0" smtClean="0">
                <a:solidFill>
                  <a:srgbClr val="C00000"/>
                </a:solidFill>
              </a:rPr>
              <a:t>）：</a:t>
            </a:r>
            <a:endParaRPr lang="en-US" altLang="zh-CN" sz="2400" b="1" dirty="0" smtClean="0">
              <a:solidFill>
                <a:srgbClr val="C00000"/>
              </a:solidFill>
            </a:endParaRPr>
          </a:p>
          <a:p>
            <a:pPr marL="914400" lvl="1" indent="-514350"/>
            <a:r>
              <a:rPr lang="zh-CN" altLang="en-US" sz="2000" b="1" dirty="0" smtClean="0">
                <a:solidFill>
                  <a:srgbClr val="692AA2"/>
                </a:solidFill>
              </a:rPr>
              <a:t>我不认识你，你是谁？</a:t>
            </a:r>
            <a:endParaRPr lang="en-US" altLang="zh-CN" sz="2000" b="1" dirty="0" smtClean="0">
              <a:solidFill>
                <a:srgbClr val="692AA2"/>
              </a:solidFill>
            </a:endParaRPr>
          </a:p>
          <a:p>
            <a:pPr marL="914400" lvl="1" indent="-514350"/>
            <a:r>
              <a:rPr lang="zh-CN" altLang="en-US" sz="2000" b="1" dirty="0" smtClean="0">
                <a:solidFill>
                  <a:srgbClr val="692AA2"/>
                </a:solidFill>
              </a:rPr>
              <a:t>我怎么确认你就是你，要是别人冒充你怎么办？</a:t>
            </a:r>
            <a:endParaRPr lang="en-US" altLang="zh-CN" sz="2000" b="1" dirty="0" smtClean="0">
              <a:solidFill>
                <a:srgbClr val="692AA2"/>
              </a:solidFill>
            </a:endParaRPr>
          </a:p>
          <a:p>
            <a:pPr marL="514350" indent="-514350">
              <a:buFont typeface="+mj-lt"/>
              <a:buAutoNum type="arabicPeriod"/>
            </a:pPr>
            <a:r>
              <a:rPr lang="zh-CN" altLang="en-US" sz="2400" b="1" dirty="0" smtClean="0">
                <a:solidFill>
                  <a:srgbClr val="C00000"/>
                </a:solidFill>
              </a:rPr>
              <a:t>不可否认性（</a:t>
            </a:r>
            <a:r>
              <a:rPr lang="en-US" altLang="zh-CN" sz="2400" b="1" dirty="0" smtClean="0">
                <a:solidFill>
                  <a:srgbClr val="C00000"/>
                </a:solidFill>
              </a:rPr>
              <a:t>Non-Repudiation</a:t>
            </a:r>
            <a:r>
              <a:rPr lang="zh-CN" altLang="en-US" sz="2400" b="1" dirty="0" smtClean="0">
                <a:solidFill>
                  <a:srgbClr val="C00000"/>
                </a:solidFill>
              </a:rPr>
              <a:t>）：</a:t>
            </a:r>
            <a:endParaRPr lang="en-US" altLang="zh-CN" sz="2400" dirty="0" smtClean="0"/>
          </a:p>
          <a:p>
            <a:pPr marL="914400" lvl="1" indent="-514350"/>
            <a:r>
              <a:rPr lang="zh-CN" altLang="en-US" sz="2000" b="1" dirty="0" smtClean="0">
                <a:solidFill>
                  <a:srgbClr val="692AA2"/>
                </a:solidFill>
              </a:rPr>
              <a:t>我收到货后，不想付款，想抵赖怎么办？</a:t>
            </a:r>
            <a:endParaRPr lang="en-US" altLang="zh-CN" sz="2000" b="1" dirty="0" smtClean="0">
              <a:solidFill>
                <a:srgbClr val="692AA2"/>
              </a:solidFill>
            </a:endParaRPr>
          </a:p>
          <a:p>
            <a:pPr marL="914400" lvl="1" indent="-514350"/>
            <a:r>
              <a:rPr lang="zh-CN" altLang="en-US" sz="2000" b="1" dirty="0" smtClean="0">
                <a:solidFill>
                  <a:srgbClr val="692AA2"/>
                </a:solidFill>
              </a:rPr>
              <a:t>我将钱寄给你后，你不想发货，又如何？</a:t>
            </a: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27</a:t>
            </a:fld>
            <a:endParaRPr lang="en-US" altLang="zh-C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密码学在信息安全中的作用</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zh-CN" altLang="en-US" dirty="0" smtClean="0"/>
              <a:t>现实生活：</a:t>
            </a:r>
            <a:endParaRPr lang="en-US" altLang="zh-CN" dirty="0" smtClean="0"/>
          </a:p>
          <a:p>
            <a:pPr lvl="1"/>
            <a:r>
              <a:rPr lang="zh-CN" altLang="en-US" dirty="0" smtClean="0"/>
              <a:t>阻止窃贼闯入</a:t>
            </a:r>
            <a:r>
              <a:rPr lang="en-US" altLang="zh-CN" dirty="0" smtClean="0"/>
              <a:t>—</a:t>
            </a:r>
            <a:r>
              <a:rPr lang="zh-CN" altLang="en-US" dirty="0" smtClean="0"/>
              <a:t>安装防盗门</a:t>
            </a:r>
            <a:endParaRPr lang="en-US" altLang="zh-CN" dirty="0" smtClean="0"/>
          </a:p>
          <a:p>
            <a:pPr lvl="1"/>
            <a:r>
              <a:rPr lang="zh-CN" altLang="en-US" dirty="0" smtClean="0"/>
              <a:t>从银行骗取钱财</a:t>
            </a:r>
            <a:r>
              <a:rPr lang="en-US" altLang="zh-CN" dirty="0" smtClean="0"/>
              <a:t>—</a:t>
            </a:r>
            <a:r>
              <a:rPr lang="zh-CN" altLang="en-US" dirty="0" smtClean="0"/>
              <a:t>验证身份证</a:t>
            </a:r>
            <a:endParaRPr lang="en-US" altLang="zh-CN" dirty="0" smtClean="0"/>
          </a:p>
          <a:p>
            <a:pPr lvl="1"/>
            <a:r>
              <a:rPr lang="zh-CN" altLang="en-US" dirty="0" smtClean="0"/>
              <a:t>签署合同</a:t>
            </a:r>
            <a:r>
              <a:rPr lang="en-US" altLang="zh-CN" dirty="0" smtClean="0"/>
              <a:t>—</a:t>
            </a:r>
            <a:r>
              <a:rPr lang="zh-CN" altLang="en-US" dirty="0" smtClean="0"/>
              <a:t>签名</a:t>
            </a:r>
            <a:endParaRPr lang="en-US" altLang="zh-CN" dirty="0" smtClean="0"/>
          </a:p>
          <a:p>
            <a:r>
              <a:rPr lang="zh-CN" altLang="en-US" dirty="0" smtClean="0"/>
              <a:t>信息时代？？</a:t>
            </a:r>
            <a:endParaRPr lang="en-US" altLang="zh-CN" dirty="0" smtClean="0"/>
          </a:p>
          <a:p>
            <a:pPr lvl="1"/>
            <a:r>
              <a:rPr lang="zh-CN" altLang="en-US" dirty="0" smtClean="0"/>
              <a:t>信息被窃取</a:t>
            </a:r>
            <a:r>
              <a:rPr lang="en-US" altLang="zh-CN" dirty="0" smtClean="0"/>
              <a:t>—</a:t>
            </a:r>
            <a:r>
              <a:rPr lang="zh-CN" altLang="en-US" dirty="0" smtClean="0"/>
              <a:t>（密码学的）</a:t>
            </a:r>
            <a:r>
              <a:rPr lang="zh-CN" altLang="en-US" b="1" dirty="0" smtClean="0">
                <a:solidFill>
                  <a:srgbClr val="FF0000"/>
                </a:solidFill>
              </a:rPr>
              <a:t>加密技术</a:t>
            </a:r>
            <a:endParaRPr lang="en-US" altLang="zh-CN" b="1" dirty="0" smtClean="0">
              <a:solidFill>
                <a:srgbClr val="FF0000"/>
              </a:solidFill>
            </a:endParaRPr>
          </a:p>
          <a:p>
            <a:pPr lvl="1"/>
            <a:r>
              <a:rPr lang="zh-CN" altLang="en-US" dirty="0" smtClean="0"/>
              <a:t>数据完整性</a:t>
            </a:r>
            <a:r>
              <a:rPr lang="en-US" altLang="zh-CN" dirty="0" smtClean="0"/>
              <a:t>—</a:t>
            </a:r>
            <a:r>
              <a:rPr lang="zh-CN" altLang="en-US" dirty="0" smtClean="0"/>
              <a:t>（密码学的）</a:t>
            </a:r>
            <a:r>
              <a:rPr lang="zh-CN" altLang="en-US" b="1" dirty="0" smtClean="0">
                <a:solidFill>
                  <a:srgbClr val="FF0000"/>
                </a:solidFill>
              </a:rPr>
              <a:t>散列函数（</a:t>
            </a:r>
            <a:r>
              <a:rPr lang="en-US" altLang="zh-CN" b="1" dirty="0" smtClean="0">
                <a:solidFill>
                  <a:srgbClr val="FF0000"/>
                </a:solidFill>
              </a:rPr>
              <a:t>Hash</a:t>
            </a:r>
            <a:r>
              <a:rPr lang="zh-CN" altLang="en-US" b="1" dirty="0" smtClean="0">
                <a:solidFill>
                  <a:srgbClr val="FF0000"/>
                </a:solidFill>
              </a:rPr>
              <a:t>函数）</a:t>
            </a:r>
            <a:endParaRPr lang="en-US" altLang="zh-CN" b="1" dirty="0" smtClean="0">
              <a:solidFill>
                <a:srgbClr val="FF0000"/>
              </a:solidFill>
            </a:endParaRPr>
          </a:p>
          <a:p>
            <a:pPr lvl="1"/>
            <a:r>
              <a:rPr lang="zh-CN" altLang="en-US" dirty="0" smtClean="0"/>
              <a:t>认证性</a:t>
            </a:r>
            <a:r>
              <a:rPr lang="en-US" altLang="zh-CN" dirty="0" smtClean="0"/>
              <a:t>—</a:t>
            </a:r>
            <a:r>
              <a:rPr lang="zh-CN" altLang="en-US" dirty="0" smtClean="0"/>
              <a:t>（密码学的）</a:t>
            </a:r>
            <a:r>
              <a:rPr lang="zh-CN" altLang="en-US" b="1" dirty="0" smtClean="0">
                <a:solidFill>
                  <a:srgbClr val="FF0000"/>
                </a:solidFill>
              </a:rPr>
              <a:t>身份鉴别技术</a:t>
            </a:r>
            <a:endParaRPr lang="en-US" altLang="zh-CN" b="1" dirty="0" smtClean="0">
              <a:solidFill>
                <a:srgbClr val="FF0000"/>
              </a:solidFill>
            </a:endParaRPr>
          </a:p>
          <a:p>
            <a:pPr lvl="1"/>
            <a:r>
              <a:rPr lang="zh-CN" altLang="en-US" dirty="0" smtClean="0"/>
              <a:t>不可否认性</a:t>
            </a:r>
            <a:r>
              <a:rPr lang="en-US" altLang="zh-CN" dirty="0" smtClean="0"/>
              <a:t>—</a:t>
            </a:r>
            <a:r>
              <a:rPr lang="zh-CN" altLang="en-US" dirty="0" smtClean="0"/>
              <a:t>（密码学的）</a:t>
            </a:r>
            <a:r>
              <a:rPr lang="zh-CN" altLang="en-US" b="1" dirty="0" smtClean="0">
                <a:solidFill>
                  <a:srgbClr val="FF0000"/>
                </a:solidFill>
              </a:rPr>
              <a:t>数字签名</a:t>
            </a:r>
            <a:endParaRPr lang="en-US" altLang="zh-CN" b="1" dirty="0" smtClean="0">
              <a:solidFill>
                <a:srgbClr val="FF0000"/>
              </a:solidFill>
            </a:endParaRPr>
          </a:p>
          <a:p>
            <a:pPr lvl="1"/>
            <a:r>
              <a:rPr lang="en-US" altLang="zh-CN" dirty="0" smtClean="0"/>
              <a:t>……</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28</a:t>
            </a:fld>
            <a:endParaRPr lang="en-US" altLang="zh-CN" dirty="0"/>
          </a:p>
        </p:txBody>
      </p:sp>
      <p:sp>
        <p:nvSpPr>
          <p:cNvPr id="8" name="TextBox 7"/>
          <p:cNvSpPr txBox="1"/>
          <p:nvPr/>
        </p:nvSpPr>
        <p:spPr>
          <a:xfrm>
            <a:off x="5562600" y="1828800"/>
            <a:ext cx="3352800" cy="193899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b="1" dirty="0" smtClean="0">
                <a:solidFill>
                  <a:srgbClr val="7030A0"/>
                </a:solidFill>
              </a:rPr>
              <a:t>密码技术是信息安全的主要手段之一，但绝不是确保信息安全的唯一技术，也不能解决信息安全中的所有问题</a:t>
            </a:r>
            <a:endParaRPr lang="zh-CN" altLang="en-US" sz="24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课程内容介绍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a:xfrm>
            <a:off x="6705600" y="6400800"/>
            <a:ext cx="2133600" cy="320675"/>
          </a:xfrm>
        </p:spPr>
        <p:txBody>
          <a:bodyPr/>
          <a:lstStyle/>
          <a:p>
            <a:fld id="{836EB55C-C677-4EB3-8CB1-5A0CE917D7BA}" type="slidenum">
              <a:rPr lang="en-US" altLang="zh-CN" smtClean="0"/>
              <a:pPr/>
              <a:t>29</a:t>
            </a:fld>
            <a:endParaRPr lang="en-US" altLang="zh-CN" dirty="0"/>
          </a:p>
        </p:txBody>
      </p:sp>
      <p:sp>
        <p:nvSpPr>
          <p:cNvPr id="7" name="圆角矩形 6"/>
          <p:cNvSpPr/>
          <p:nvPr/>
        </p:nvSpPr>
        <p:spPr bwMode="auto">
          <a:xfrm>
            <a:off x="3352800" y="1524000"/>
            <a:ext cx="1905000" cy="609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密码学概述</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Arial" charset="0"/>
                <a:ea typeface="宋体" pitchFamily="2" charset="-122"/>
              </a:rPr>
              <a:t>（第</a:t>
            </a:r>
            <a:r>
              <a:rPr lang="en-US" altLang="zh-CN" dirty="0" smtClean="0">
                <a:solidFill>
                  <a:schemeClr val="tx1"/>
                </a:solidFill>
                <a:latin typeface="Arial" charset="0"/>
                <a:ea typeface="宋体" pitchFamily="2" charset="-122"/>
              </a:rPr>
              <a:t>1</a:t>
            </a:r>
            <a:r>
              <a:rPr lang="zh-CN" altLang="en-US" dirty="0" smtClean="0">
                <a:solidFill>
                  <a:schemeClr val="tx1"/>
                </a:solidFill>
                <a:latin typeface="Arial" charset="0"/>
                <a:ea typeface="宋体" pitchFamily="2" charset="-122"/>
              </a:rPr>
              <a:t>章）</a:t>
            </a:r>
            <a:endParaRPr kumimoji="0" lang="zh-CN" altLang="en-US" b="0" i="0" u="none" strike="noStrike" cap="none" normalizeH="0" baseline="0" dirty="0" smtClean="0">
              <a:ln>
                <a:noFill/>
              </a:ln>
              <a:solidFill>
                <a:schemeClr val="tx1"/>
              </a:solidFill>
              <a:effectLst/>
              <a:latin typeface="Arial" charset="0"/>
              <a:ea typeface="宋体" pitchFamily="2" charset="-122"/>
            </a:endParaRPr>
          </a:p>
        </p:txBody>
      </p:sp>
      <p:sp>
        <p:nvSpPr>
          <p:cNvPr id="8" name="圆角矩形 7"/>
          <p:cNvSpPr/>
          <p:nvPr/>
        </p:nvSpPr>
        <p:spPr bwMode="auto">
          <a:xfrm>
            <a:off x="914400" y="2743200"/>
            <a:ext cx="1905000" cy="609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经典密码学</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Arial" charset="0"/>
                <a:ea typeface="宋体" pitchFamily="2" charset="-122"/>
              </a:rPr>
              <a:t>（第</a:t>
            </a:r>
            <a:r>
              <a:rPr lang="en-US" altLang="zh-CN" dirty="0" smtClean="0">
                <a:solidFill>
                  <a:schemeClr val="tx1"/>
                </a:solidFill>
                <a:latin typeface="Arial" charset="0"/>
                <a:ea typeface="宋体" pitchFamily="2" charset="-122"/>
              </a:rPr>
              <a:t>2</a:t>
            </a:r>
            <a:r>
              <a:rPr lang="zh-CN" altLang="en-US" dirty="0" smtClean="0">
                <a:solidFill>
                  <a:schemeClr val="tx1"/>
                </a:solidFill>
                <a:latin typeface="Arial" charset="0"/>
                <a:ea typeface="宋体" pitchFamily="2" charset="-122"/>
              </a:rPr>
              <a:t>章）</a:t>
            </a:r>
            <a:endParaRPr kumimoji="0" lang="zh-CN" altLang="en-US" b="0" i="0" u="none" strike="noStrike" cap="none" normalizeH="0" baseline="0" dirty="0" smtClean="0">
              <a:ln>
                <a:noFill/>
              </a:ln>
              <a:solidFill>
                <a:schemeClr val="tx1"/>
              </a:solidFill>
              <a:effectLst/>
              <a:latin typeface="Arial" charset="0"/>
              <a:ea typeface="宋体" pitchFamily="2" charset="-122"/>
            </a:endParaRPr>
          </a:p>
        </p:txBody>
      </p:sp>
      <p:sp>
        <p:nvSpPr>
          <p:cNvPr id="9" name="圆角矩形 8"/>
          <p:cNvSpPr/>
          <p:nvPr/>
        </p:nvSpPr>
        <p:spPr bwMode="auto">
          <a:xfrm>
            <a:off x="3124200" y="2743200"/>
            <a:ext cx="1905000" cy="609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宋体" pitchFamily="2" charset="-122"/>
              </a:rPr>
              <a:t>密码学的信息论基础</a:t>
            </a:r>
            <a:r>
              <a:rPr lang="zh-CN" altLang="en-US" dirty="0" smtClean="0">
                <a:solidFill>
                  <a:schemeClr val="tx1"/>
                </a:solidFill>
                <a:latin typeface="Arial" charset="0"/>
                <a:ea typeface="宋体" pitchFamily="2" charset="-122"/>
              </a:rPr>
              <a:t>（第</a:t>
            </a:r>
            <a:r>
              <a:rPr lang="en-US" altLang="zh-CN" dirty="0" smtClean="0">
                <a:solidFill>
                  <a:schemeClr val="tx1"/>
                </a:solidFill>
                <a:latin typeface="Arial" charset="0"/>
                <a:ea typeface="宋体" pitchFamily="2" charset="-122"/>
              </a:rPr>
              <a:t>3</a:t>
            </a:r>
            <a:r>
              <a:rPr lang="zh-CN" altLang="en-US" dirty="0" smtClean="0">
                <a:solidFill>
                  <a:schemeClr val="tx1"/>
                </a:solidFill>
                <a:latin typeface="Arial" charset="0"/>
                <a:ea typeface="宋体" pitchFamily="2" charset="-122"/>
              </a:rPr>
              <a:t>章）</a:t>
            </a:r>
            <a:endParaRPr kumimoji="0" lang="zh-CN" altLang="en-US" b="0" i="0" u="none" strike="noStrike" cap="none" normalizeH="0" baseline="0" dirty="0" smtClean="0">
              <a:ln>
                <a:noFill/>
              </a:ln>
              <a:solidFill>
                <a:schemeClr val="tx1"/>
              </a:solidFill>
              <a:effectLst/>
              <a:latin typeface="Arial" charset="0"/>
              <a:ea typeface="宋体" pitchFamily="2" charset="-122"/>
            </a:endParaRPr>
          </a:p>
        </p:txBody>
      </p:sp>
      <p:sp>
        <p:nvSpPr>
          <p:cNvPr id="10" name="圆角矩形 9"/>
          <p:cNvSpPr/>
          <p:nvPr/>
        </p:nvSpPr>
        <p:spPr bwMode="auto">
          <a:xfrm>
            <a:off x="5410200" y="2743200"/>
            <a:ext cx="1905000" cy="609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现代密码学</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p:txBody>
      </p:sp>
      <p:sp>
        <p:nvSpPr>
          <p:cNvPr id="12" name="燕尾形箭头 11"/>
          <p:cNvSpPr/>
          <p:nvPr/>
        </p:nvSpPr>
        <p:spPr bwMode="auto">
          <a:xfrm rot="9080941">
            <a:off x="1914861" y="2349761"/>
            <a:ext cx="1569015" cy="123963"/>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3" name="燕尾形箭头 12"/>
          <p:cNvSpPr/>
          <p:nvPr/>
        </p:nvSpPr>
        <p:spPr bwMode="auto">
          <a:xfrm rot="5573271">
            <a:off x="3698744" y="2385768"/>
            <a:ext cx="605065" cy="105263"/>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4" name="燕尾形箭头 13"/>
          <p:cNvSpPr/>
          <p:nvPr/>
        </p:nvSpPr>
        <p:spPr bwMode="auto">
          <a:xfrm rot="2007014">
            <a:off x="5029551" y="2399843"/>
            <a:ext cx="1218498" cy="90940"/>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5" name="圆角矩形 14"/>
          <p:cNvSpPr/>
          <p:nvPr/>
        </p:nvSpPr>
        <p:spPr bwMode="auto">
          <a:xfrm>
            <a:off x="3733800" y="3962400"/>
            <a:ext cx="609600" cy="19812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序列密码</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4</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16" name="圆角矩形 15"/>
          <p:cNvSpPr/>
          <p:nvPr/>
        </p:nvSpPr>
        <p:spPr bwMode="auto">
          <a:xfrm>
            <a:off x="4648200" y="3962400"/>
            <a:ext cx="609600" cy="19812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分组密码</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5</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17" name="圆角矩形 16"/>
          <p:cNvSpPr/>
          <p:nvPr/>
        </p:nvSpPr>
        <p:spPr bwMode="auto">
          <a:xfrm>
            <a:off x="5562600" y="3962400"/>
            <a:ext cx="609600" cy="19812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ea typeface="宋体" pitchFamily="2" charset="-122"/>
              </a:rPr>
              <a:t>Hash</a:t>
            </a:r>
            <a:r>
              <a:rPr lang="zh-CN" altLang="en-US" sz="2000" dirty="0" smtClean="0">
                <a:solidFill>
                  <a:schemeClr val="tx1"/>
                </a:solidFill>
                <a:latin typeface="Arial" charset="0"/>
                <a:ea typeface="宋体" pitchFamily="2" charset="-122"/>
              </a:rPr>
              <a:t>函数</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6</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19" name="圆角矩形 18"/>
          <p:cNvSpPr/>
          <p:nvPr/>
        </p:nvSpPr>
        <p:spPr bwMode="auto">
          <a:xfrm>
            <a:off x="6477000" y="3962400"/>
            <a:ext cx="609600" cy="20574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消息认证码</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7</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20" name="圆角矩形 19"/>
          <p:cNvSpPr/>
          <p:nvPr/>
        </p:nvSpPr>
        <p:spPr bwMode="auto">
          <a:xfrm>
            <a:off x="7391400" y="3962400"/>
            <a:ext cx="609600" cy="20574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smtClean="0">
                <a:solidFill>
                  <a:schemeClr val="tx1"/>
                </a:solidFill>
                <a:latin typeface="Arial" charset="0"/>
                <a:ea typeface="宋体" pitchFamily="2" charset="-122"/>
              </a:rPr>
              <a:t>公钥密码</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8</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21" name="圆角矩形 20"/>
          <p:cNvSpPr/>
          <p:nvPr/>
        </p:nvSpPr>
        <p:spPr bwMode="auto">
          <a:xfrm>
            <a:off x="8382000" y="3962400"/>
            <a:ext cx="609600" cy="20574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smtClean="0">
                <a:solidFill>
                  <a:schemeClr val="tx1"/>
                </a:solidFill>
                <a:latin typeface="Arial" charset="0"/>
                <a:ea typeface="宋体" pitchFamily="2" charset="-122"/>
              </a:rPr>
              <a:t>数字签名</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9</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22" name="圆角矩形 21"/>
          <p:cNvSpPr/>
          <p:nvPr/>
        </p:nvSpPr>
        <p:spPr bwMode="auto">
          <a:xfrm>
            <a:off x="2362200" y="4038600"/>
            <a:ext cx="609600" cy="22098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smtClean="0">
                <a:solidFill>
                  <a:schemeClr val="tx1"/>
                </a:solidFill>
                <a:latin typeface="Arial" charset="0"/>
                <a:ea typeface="宋体" pitchFamily="2" charset="-122"/>
              </a:rPr>
              <a:t>侧信道攻击</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10</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23" name="圆角矩形 22"/>
          <p:cNvSpPr/>
          <p:nvPr/>
        </p:nvSpPr>
        <p:spPr bwMode="auto">
          <a:xfrm>
            <a:off x="990600" y="4038600"/>
            <a:ext cx="609600" cy="22098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smtClean="0">
                <a:solidFill>
                  <a:schemeClr val="tx1"/>
                </a:solidFill>
                <a:latin typeface="Arial" charset="0"/>
                <a:ea typeface="宋体" pitchFamily="2" charset="-122"/>
              </a:rPr>
              <a:t>密码协议</a:t>
            </a:r>
            <a:r>
              <a:rPr kumimoji="0" lang="zh-CN" altLang="en-US" b="0" i="0" u="none" strike="noStrike" cap="none" normalizeH="0" baseline="0" dirty="0" smtClean="0">
                <a:ln>
                  <a:noFill/>
                </a:ln>
                <a:solidFill>
                  <a:schemeClr val="tx1"/>
                </a:solidFill>
                <a:effectLst/>
                <a:latin typeface="Arial" charset="0"/>
                <a:ea typeface="宋体" pitchFamily="2" charset="-122"/>
              </a:rPr>
              <a:t>（第</a:t>
            </a:r>
            <a:r>
              <a:rPr kumimoji="0" lang="en-US" altLang="zh-CN" b="0" i="0" u="none" strike="noStrike" cap="none" normalizeH="0" baseline="0" dirty="0" smtClean="0">
                <a:ln>
                  <a:noFill/>
                </a:ln>
                <a:solidFill>
                  <a:schemeClr val="tx1"/>
                </a:solidFill>
                <a:effectLst/>
                <a:latin typeface="Arial" charset="0"/>
                <a:ea typeface="宋体" pitchFamily="2" charset="-122"/>
              </a:rPr>
              <a:t>11</a:t>
            </a:r>
            <a:r>
              <a:rPr kumimoji="0" lang="zh-CN" altLang="en-US" b="0" i="0" u="none" strike="noStrike" cap="none" normalizeH="0" baseline="0" dirty="0" smtClean="0">
                <a:ln>
                  <a:noFill/>
                </a:ln>
                <a:solidFill>
                  <a:schemeClr val="tx1"/>
                </a:solidFill>
                <a:effectLst/>
                <a:latin typeface="Arial" charset="0"/>
                <a:ea typeface="宋体" pitchFamily="2" charset="-122"/>
              </a:rPr>
              <a:t>章）</a:t>
            </a:r>
            <a:endParaRPr kumimoji="0" lang="en-US" altLang="zh-CN" b="0" i="0" u="none" strike="noStrike" cap="none" normalizeH="0" baseline="0" dirty="0" smtClean="0">
              <a:ln>
                <a:noFill/>
              </a:ln>
              <a:solidFill>
                <a:schemeClr val="tx1"/>
              </a:solidFill>
              <a:effectLst/>
              <a:latin typeface="Arial" charset="0"/>
              <a:ea typeface="宋体" pitchFamily="2" charset="-122"/>
            </a:endParaRPr>
          </a:p>
        </p:txBody>
      </p:sp>
      <p:sp>
        <p:nvSpPr>
          <p:cNvPr id="24" name="右大括号 23"/>
          <p:cNvSpPr/>
          <p:nvPr/>
        </p:nvSpPr>
        <p:spPr bwMode="auto">
          <a:xfrm rot="16200000">
            <a:off x="6057900" y="1409700"/>
            <a:ext cx="609600" cy="4495800"/>
          </a:xfrm>
          <a:prstGeom prst="rightBrac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5" name="燕尾形箭头 24"/>
          <p:cNvSpPr/>
          <p:nvPr/>
        </p:nvSpPr>
        <p:spPr bwMode="auto">
          <a:xfrm rot="10800000">
            <a:off x="2965673" y="4824167"/>
            <a:ext cx="768126" cy="128832"/>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6" name="燕尾形箭头 25"/>
          <p:cNvSpPr/>
          <p:nvPr/>
        </p:nvSpPr>
        <p:spPr bwMode="auto">
          <a:xfrm rot="10800000">
            <a:off x="1600200" y="4800600"/>
            <a:ext cx="768126" cy="128832"/>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7" name="燕尾形箭头 26"/>
          <p:cNvSpPr/>
          <p:nvPr/>
        </p:nvSpPr>
        <p:spPr bwMode="auto">
          <a:xfrm>
            <a:off x="5029200" y="2971800"/>
            <a:ext cx="387126" cy="152400"/>
          </a:xfrm>
          <a:prstGeom prst="notchedRightArrow">
            <a:avLst/>
          </a:prstGeom>
          <a:solidFill>
            <a:srgbClr val="FFC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E6E3DC3-C0FF-4E92-9F21-F8F596CE6D6B}" type="datetime1">
              <a:rPr lang="zh-CN" altLang="en-US"/>
              <a:pPr/>
              <a:t>2019/11/4</a:t>
            </a:fld>
            <a:endParaRPr lang="en-US" altLang="zh-CN" dirty="0"/>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71720A11-207C-4148-AFFE-48EA71FB7A19}" type="slidenum">
              <a:rPr lang="en-US" altLang="zh-CN"/>
              <a:pPr/>
              <a:t>3</a:t>
            </a:fld>
            <a:endParaRPr lang="en-US" altLang="zh-CN"/>
          </a:p>
        </p:txBody>
      </p:sp>
      <p:sp>
        <p:nvSpPr>
          <p:cNvPr id="141315" name="Rectangle 3"/>
          <p:cNvSpPr>
            <a:spLocks noGrp="1" noChangeArrowheads="1"/>
          </p:cNvSpPr>
          <p:nvPr>
            <p:ph type="body" idx="1"/>
          </p:nvPr>
        </p:nvSpPr>
        <p:spPr>
          <a:xfrm>
            <a:off x="457200" y="1828800"/>
            <a:ext cx="8229600" cy="4495800"/>
          </a:xfrm>
        </p:spPr>
        <p:txBody>
          <a:bodyPr/>
          <a:lstStyle/>
          <a:p>
            <a:pPr>
              <a:buSzPct val="59000"/>
            </a:pPr>
            <a:r>
              <a:rPr lang="en-GB" sz="2400" dirty="0"/>
              <a:t>B2B网站SalesGate.com的3000</a:t>
            </a:r>
            <a:r>
              <a:rPr lang="en-GB" sz="2400" dirty="0" smtClean="0"/>
              <a:t>多名客户纪录</a:t>
            </a:r>
            <a:r>
              <a:rPr lang="zh-CN" altLang="en-US" sz="2400" dirty="0" smtClean="0"/>
              <a:t>（</a:t>
            </a:r>
            <a:r>
              <a:rPr lang="en-GB" altLang="zh-CN" sz="2400" dirty="0" smtClean="0"/>
              <a:t>信用卡</a:t>
            </a:r>
            <a:r>
              <a:rPr lang="zh-CN" altLang="en-US" sz="2400" dirty="0" smtClean="0"/>
              <a:t>卡</a:t>
            </a:r>
            <a:r>
              <a:rPr lang="en-GB" altLang="zh-CN" sz="2400" dirty="0" err="1" smtClean="0"/>
              <a:t>号以及其他个人信息</a:t>
            </a:r>
            <a:r>
              <a:rPr lang="zh-CN" altLang="en-US" sz="2400" dirty="0" smtClean="0"/>
              <a:t>）</a:t>
            </a:r>
            <a:r>
              <a:rPr lang="en-GB" sz="2400" dirty="0" err="1" smtClean="0"/>
              <a:t>被入侵者窃取</a:t>
            </a:r>
            <a:endParaRPr lang="en-GB" sz="2400" dirty="0" smtClean="0"/>
          </a:p>
          <a:p>
            <a:pPr>
              <a:buSzPct val="59000"/>
            </a:pPr>
            <a:r>
              <a:rPr lang="en-GB" sz="2400" b="1" dirty="0" smtClean="0">
                <a:solidFill>
                  <a:srgbClr val="FF0000"/>
                </a:solidFill>
              </a:rPr>
              <a:t>Kevin </a:t>
            </a:r>
            <a:r>
              <a:rPr lang="en-GB" sz="2400" b="1" dirty="0" err="1">
                <a:solidFill>
                  <a:srgbClr val="FF0000"/>
                </a:solidFill>
              </a:rPr>
              <a:t>Mitnick</a:t>
            </a:r>
            <a:r>
              <a:rPr lang="en-GB" sz="2400" dirty="0" err="1"/>
              <a:t>被判刑。他告诉法官，他经常只需要假装成其他人进行讯问，就会得到密码及其他的秘密</a:t>
            </a:r>
            <a:endParaRPr lang="en-GB" sz="2400" dirty="0"/>
          </a:p>
          <a:p>
            <a:pPr>
              <a:buSzPct val="59000"/>
            </a:pPr>
            <a:r>
              <a:rPr lang="en-GB" sz="2400" dirty="0" smtClean="0"/>
              <a:t>从</a:t>
            </a:r>
            <a:r>
              <a:rPr lang="en-US" altLang="zh-CN" sz="2400" dirty="0" smtClean="0"/>
              <a:t>S</a:t>
            </a:r>
            <a:r>
              <a:rPr lang="en-GB" sz="2400" dirty="0" smtClean="0"/>
              <a:t>ony</a:t>
            </a:r>
            <a:r>
              <a:rPr lang="en-GB" sz="2400" dirty="0"/>
              <a:t>公司订购PlayStation2客户的个人资料被意外泄漏给其他客户</a:t>
            </a:r>
          </a:p>
          <a:p>
            <a:pPr>
              <a:buSzPct val="59000"/>
            </a:pPr>
            <a:r>
              <a:rPr lang="en-GB" sz="2400" dirty="0"/>
              <a:t>Pierre-Guy </a:t>
            </a:r>
            <a:r>
              <a:rPr lang="en-GB" sz="2400" dirty="0" err="1"/>
              <a:t>Lavoie电子邮件蠕虫病毒在互联网上蔓延</a:t>
            </a:r>
            <a:endParaRPr lang="en-GB" altLang="zh-CN" sz="2400" dirty="0"/>
          </a:p>
          <a:p>
            <a:r>
              <a:rPr lang="en-GB" sz="2400" dirty="0"/>
              <a:t>attrition.org列出65</a:t>
            </a:r>
            <a:r>
              <a:rPr lang="en-GB" sz="2400" dirty="0" smtClean="0"/>
              <a:t>家知名网站被入侵并修改主页</a:t>
            </a:r>
          </a:p>
          <a:p>
            <a:r>
              <a:rPr lang="en-GB" sz="2400" dirty="0" smtClean="0"/>
              <a:t>Giuseppe </a:t>
            </a:r>
            <a:r>
              <a:rPr lang="en-GB" sz="2400" dirty="0" err="1" smtClean="0"/>
              <a:t>Russo和Sandra</a:t>
            </a:r>
            <a:r>
              <a:rPr lang="en-GB" sz="2400" dirty="0" smtClean="0"/>
              <a:t> Elazar因在互联网上窃取1500个信用卡号，并用他们来购买奢侈品和彩票而被捕</a:t>
            </a:r>
            <a:endParaRPr lang="zh-CN" altLang="en-US" sz="2400" dirty="0"/>
          </a:p>
        </p:txBody>
      </p:sp>
      <p:sp>
        <p:nvSpPr>
          <p:cNvPr id="2" name="标题 1"/>
          <p:cNvSpPr>
            <a:spLocks noGrp="1"/>
          </p:cNvSpPr>
          <p:nvPr>
            <p:ph type="title"/>
          </p:nvPr>
        </p:nvSpPr>
        <p:spPr/>
        <p:txBody>
          <a:bodyPr/>
          <a:lstStyle/>
          <a:p>
            <a:r>
              <a:rPr lang="zh-CN" altLang="en-GB" dirty="0"/>
              <a:t>网络安全事件</a:t>
            </a:r>
            <a:r>
              <a:rPr lang="zh-CN" altLang="en-GB" dirty="0" smtClean="0"/>
              <a:t>摘要</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密码、口令（</a:t>
            </a:r>
            <a:r>
              <a:rPr lang="en-US" altLang="zh-CN" dirty="0" smtClean="0"/>
              <a:t>password</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pic>
        <p:nvPicPr>
          <p:cNvPr id="8" name="图片 7" descr="口令3.jpg"/>
          <p:cNvPicPr>
            <a:picLocks noChangeAspect="1"/>
          </p:cNvPicPr>
          <p:nvPr/>
        </p:nvPicPr>
        <p:blipFill>
          <a:blip r:embed="rId3"/>
          <a:stretch>
            <a:fillRect/>
          </a:stretch>
        </p:blipFill>
        <p:spPr>
          <a:xfrm>
            <a:off x="4724400" y="2057400"/>
            <a:ext cx="3307582" cy="1905000"/>
          </a:xfrm>
          <a:prstGeom prst="rect">
            <a:avLst/>
          </a:prstGeom>
        </p:spPr>
      </p:pic>
      <p:pic>
        <p:nvPicPr>
          <p:cNvPr id="9" name="图片 8" descr="口令.png"/>
          <p:cNvPicPr>
            <a:picLocks noChangeAspect="1"/>
          </p:cNvPicPr>
          <p:nvPr/>
        </p:nvPicPr>
        <p:blipFill>
          <a:blip r:embed="rId4"/>
          <a:stretch>
            <a:fillRect/>
          </a:stretch>
        </p:blipFill>
        <p:spPr>
          <a:xfrm>
            <a:off x="1905000" y="4343400"/>
            <a:ext cx="5567729" cy="1295400"/>
          </a:xfrm>
          <a:prstGeom prst="rect">
            <a:avLst/>
          </a:prstGeom>
        </p:spPr>
      </p:pic>
      <p:sp>
        <p:nvSpPr>
          <p:cNvPr id="10" name="TextBox 9"/>
          <p:cNvSpPr txBox="1"/>
          <p:nvPr/>
        </p:nvSpPr>
        <p:spPr>
          <a:xfrm>
            <a:off x="1905000" y="5791200"/>
            <a:ext cx="5181600"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sz="2400" b="1" dirty="0" smtClean="0"/>
              <a:t>演示：获取用户名和密码</a:t>
            </a:r>
            <a:r>
              <a:rPr lang="zh-CN" altLang="en-US" sz="2400" b="1" dirty="0"/>
              <a:t>等</a:t>
            </a:r>
            <a:endParaRPr lang="zh-CN" altLang="en-US" sz="2400" b="1" dirty="0" smtClean="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92094"/>
            <a:ext cx="3124200" cy="2393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a:t>
            </a:r>
            <a:r>
              <a:rPr lang="zh-CN" altLang="en-US" dirty="0" smtClean="0"/>
              <a:t>密码法</a:t>
            </a:r>
            <a:r>
              <a:rPr lang="en-US" altLang="zh-CN" dirty="0" smtClean="0"/>
              <a:t>》</a:t>
            </a:r>
            <a:r>
              <a:rPr lang="zh-CN" altLang="en-US" dirty="0" smtClean="0"/>
              <a:t>从</a:t>
            </a:r>
            <a:r>
              <a:rPr lang="en-US" altLang="zh-CN" dirty="0" smtClean="0"/>
              <a:t>2020</a:t>
            </a:r>
            <a:r>
              <a:rPr lang="zh-CN" altLang="en-US" dirty="0" smtClean="0"/>
              <a:t>年</a:t>
            </a:r>
            <a:r>
              <a:rPr lang="en-US" altLang="zh-CN" dirty="0" smtClean="0"/>
              <a:t>1</a:t>
            </a:r>
            <a:r>
              <a:rPr lang="zh-CN" altLang="en-US" dirty="0" smtClean="0"/>
              <a:t>月</a:t>
            </a:r>
            <a:r>
              <a:rPr lang="en-US" altLang="zh-CN" dirty="0" smtClean="0"/>
              <a:t>1</a:t>
            </a:r>
            <a:r>
              <a:rPr lang="zh-CN" altLang="en-US" dirty="0" smtClean="0"/>
              <a:t>日执行。</a:t>
            </a:r>
            <a:endParaRPr lang="en-US" altLang="zh-CN" dirty="0" smtClean="0"/>
          </a:p>
          <a:p>
            <a:r>
              <a:rPr lang="en-US" altLang="zh-CN" dirty="0" smtClean="0"/>
              <a:t>2019</a:t>
            </a:r>
            <a:r>
              <a:rPr lang="zh-CN" altLang="en-US" dirty="0" smtClean="0"/>
              <a:t>年</a:t>
            </a:r>
            <a:r>
              <a:rPr lang="en-US" altLang="zh-CN" dirty="0" smtClean="0"/>
              <a:t>11</a:t>
            </a:r>
            <a:r>
              <a:rPr lang="zh-CN" altLang="en-US" dirty="0" smtClean="0"/>
              <a:t>月</a:t>
            </a:r>
            <a:r>
              <a:rPr lang="en-US" altLang="zh-CN" dirty="0" smtClean="0"/>
              <a:t>1</a:t>
            </a:r>
            <a:r>
              <a:rPr lang="zh-CN" altLang="en-US" dirty="0" smtClean="0"/>
              <a:t>日到</a:t>
            </a:r>
            <a:r>
              <a:rPr lang="en-US" altLang="zh-CN" dirty="0" smtClean="0"/>
              <a:t>3</a:t>
            </a:r>
            <a:r>
              <a:rPr lang="zh-CN" altLang="en-US" dirty="0" smtClean="0"/>
              <a:t>日在西安召开了</a:t>
            </a:r>
            <a:r>
              <a:rPr lang="en-US" altLang="zh-CN" dirty="0" smtClean="0"/>
              <a:t>2019</a:t>
            </a:r>
            <a:r>
              <a:rPr lang="zh-CN" altLang="en-US" dirty="0" smtClean="0"/>
              <a:t>中国密码年会。</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spTree>
    <p:extLst>
      <p:ext uri="{BB962C8B-B14F-4D97-AF65-F5344CB8AC3E}">
        <p14:creationId xmlns:p14="http://schemas.microsoft.com/office/powerpoint/2010/main" val="429487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76400" y="2582863"/>
            <a:ext cx="6858000" cy="3733800"/>
          </a:xfrm>
        </p:spPr>
        <p:txBody>
          <a:bodyPr/>
          <a:lstStyle/>
          <a:p>
            <a:pPr>
              <a:buNone/>
            </a:pPr>
            <a:endParaRPr lang="en-US" altLang="zh-CN" b="1" dirty="0" smtClean="0"/>
          </a:p>
          <a:p>
            <a:pPr>
              <a:buNone/>
            </a:pPr>
            <a:endParaRPr lang="en-US" altLang="zh-CN" b="1" dirty="0"/>
          </a:p>
          <a:p>
            <a:pPr>
              <a:buNone/>
            </a:pPr>
            <a:endParaRPr lang="en-US" altLang="zh-CN" b="1" dirty="0" smtClean="0"/>
          </a:p>
          <a:p>
            <a:r>
              <a:rPr lang="zh-CN" altLang="en-US" dirty="0"/>
              <a:t>考试（闭卷）： </a:t>
            </a:r>
            <a:r>
              <a:rPr lang="en-US" altLang="zh-CN" dirty="0"/>
              <a:t>70</a:t>
            </a:r>
            <a:r>
              <a:rPr lang="en-US" altLang="zh-CN" dirty="0" smtClean="0"/>
              <a:t>%</a:t>
            </a:r>
            <a:endParaRPr lang="en-US" altLang="zh-CN" dirty="0"/>
          </a:p>
          <a:p>
            <a:r>
              <a:rPr lang="zh-CN" altLang="en-US" dirty="0"/>
              <a:t>平时成绩（考勤</a:t>
            </a:r>
            <a:r>
              <a:rPr lang="en-US" altLang="zh-CN" dirty="0"/>
              <a:t>+</a:t>
            </a:r>
            <a:r>
              <a:rPr lang="zh-CN" altLang="en-US" dirty="0"/>
              <a:t>作业）：</a:t>
            </a:r>
            <a:r>
              <a:rPr lang="en-US" altLang="zh-CN" dirty="0"/>
              <a:t>30%</a:t>
            </a:r>
          </a:p>
          <a:p>
            <a:pPr>
              <a:buNone/>
            </a:pP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sp>
        <p:nvSpPr>
          <p:cNvPr id="7" name="标题 1"/>
          <p:cNvSpPr txBox="1">
            <a:spLocks/>
          </p:cNvSpPr>
          <p:nvPr/>
        </p:nvSpPr>
        <p:spPr bwMode="white">
          <a:xfrm>
            <a:off x="914400" y="34290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rgbClr val="FF0000"/>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a:lstStyle>
          <a:p>
            <a:r>
              <a:rPr lang="zh-CN" altLang="en-US" dirty="0"/>
              <a:t>考核方式</a:t>
            </a:r>
          </a:p>
        </p:txBody>
      </p:sp>
      <p:sp>
        <p:nvSpPr>
          <p:cNvPr id="8" name="标题 7"/>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87AAFA61-A0AE-45A6-92A7-8380AF9E3E43}" type="datetime1">
              <a:rPr lang="zh-CN" altLang="en-US"/>
              <a:pPr/>
              <a:t>2019/11/4</a:t>
            </a:fld>
            <a:endParaRPr lang="en-US" altLang="zh-CN" dirty="0"/>
          </a:p>
        </p:txBody>
      </p:sp>
      <p:sp>
        <p:nvSpPr>
          <p:cNvPr id="5" name="Rectangle 5"/>
          <p:cNvSpPr>
            <a:spLocks noGrp="1" noChangeArrowheads="1"/>
          </p:cNvSpPr>
          <p:nvPr>
            <p:ph type="ftr" sz="quarter" idx="3"/>
          </p:nvPr>
        </p:nvSpPr>
        <p:spPr/>
        <p:txBody>
          <a:bodyPr/>
          <a:lstStyle/>
          <a:p>
            <a:r>
              <a:rPr lang="zh-CN" altLang="en-US"/>
              <a:t>计算机科学与技术学院</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33</a:t>
            </a:fld>
            <a:endParaRPr lang="en-US" altLang="zh-CN" dirty="0"/>
          </a:p>
        </p:txBody>
      </p:sp>
      <p:sp>
        <p:nvSpPr>
          <p:cNvPr id="2050" name="Rectangle 2"/>
          <p:cNvSpPr>
            <a:spLocks noGrp="1" noChangeArrowheads="1"/>
          </p:cNvSpPr>
          <p:nvPr>
            <p:ph type="ctrTitle"/>
          </p:nvPr>
        </p:nvSpPr>
        <p:spPr/>
        <p:txBody>
          <a:bodyPr/>
          <a:lstStyle/>
          <a:p>
            <a:r>
              <a:rPr lang="zh-CN" altLang="en-US" sz="5600" dirty="0" smtClean="0">
                <a:solidFill>
                  <a:srgbClr val="FFFF00"/>
                </a:solidFill>
                <a:latin typeface="华文隶书" pitchFamily="2" charset="-122"/>
                <a:ea typeface="华文隶书" pitchFamily="2" charset="-122"/>
              </a:rPr>
              <a:t>第</a:t>
            </a:r>
            <a:r>
              <a:rPr lang="en-US" altLang="zh-CN" sz="5600" dirty="0" smtClean="0">
                <a:solidFill>
                  <a:srgbClr val="FFFF00"/>
                </a:solidFill>
                <a:latin typeface="华文隶书" pitchFamily="2" charset="-122"/>
                <a:ea typeface="华文隶书" pitchFamily="2" charset="-122"/>
              </a:rPr>
              <a:t>1</a:t>
            </a:r>
            <a:r>
              <a:rPr lang="zh-CN" altLang="en-US" sz="5600" dirty="0" smtClean="0">
                <a:solidFill>
                  <a:srgbClr val="FFFF00"/>
                </a:solidFill>
                <a:latin typeface="华文隶书" pitchFamily="2" charset="-122"/>
                <a:ea typeface="华文隶书" pitchFamily="2" charset="-122"/>
              </a:rPr>
              <a:t>章：密码学概述</a:t>
            </a:r>
            <a:endParaRPr lang="zh-CN" altLang="en-US" sz="5600" dirty="0">
              <a:solidFill>
                <a:srgbClr val="FFFF00"/>
              </a:solidFill>
              <a:latin typeface="华文隶书" pitchFamily="2" charset="-122"/>
              <a:ea typeface="华文隶书"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621DE83B-E59A-4993-945C-1479E33E9FEC}" type="datetime1">
              <a:rPr lang="zh-CN" altLang="en-US"/>
              <a:pPr/>
              <a:t>2019/11/4</a:t>
            </a:fld>
            <a:endParaRPr lang="en-US" altLang="zh-CN" dirty="0"/>
          </a:p>
        </p:txBody>
      </p:sp>
      <p:sp>
        <p:nvSpPr>
          <p:cNvPr id="32" name="页脚占位符 4"/>
          <p:cNvSpPr>
            <a:spLocks noGrp="1"/>
          </p:cNvSpPr>
          <p:nvPr>
            <p:ph type="ftr" sz="quarter" idx="11"/>
          </p:nvPr>
        </p:nvSpPr>
        <p:spPr/>
        <p:txBody>
          <a:bodyPr/>
          <a:lstStyle/>
          <a:p>
            <a:r>
              <a:rPr lang="zh-CN" altLang="en-US"/>
              <a:t>计算机科学与技术学院</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34</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175260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2667000"/>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2362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1828800"/>
            <a:ext cx="2031325"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密码学发展史</a:t>
            </a:r>
            <a:endParaRPr lang="en-US" altLang="zh-CN" sz="2400" dirty="0"/>
          </a:p>
        </p:txBody>
      </p:sp>
      <p:sp>
        <p:nvSpPr>
          <p:cNvPr id="40973" name="Text Box 13"/>
          <p:cNvSpPr txBox="1">
            <a:spLocks noChangeArrowheads="1"/>
          </p:cNvSpPr>
          <p:nvPr/>
        </p:nvSpPr>
        <p:spPr bwMode="gray">
          <a:xfrm>
            <a:off x="2025650" y="1851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
        <p:nvSpPr>
          <p:cNvPr id="40974" name="Line 14"/>
          <p:cNvSpPr>
            <a:spLocks noChangeShapeType="1"/>
          </p:cNvSpPr>
          <p:nvPr/>
        </p:nvSpPr>
        <p:spPr bwMode="auto">
          <a:xfrm>
            <a:off x="2438400" y="3276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743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密码学的基本概念</a:t>
            </a:r>
            <a:endParaRPr lang="en-US" altLang="zh-CN" sz="2400" dirty="0"/>
          </a:p>
        </p:txBody>
      </p:sp>
      <p:sp>
        <p:nvSpPr>
          <p:cNvPr id="40976" name="Text Box 16"/>
          <p:cNvSpPr txBox="1">
            <a:spLocks noChangeArrowheads="1"/>
          </p:cNvSpPr>
          <p:nvPr/>
        </p:nvSpPr>
        <p:spPr bwMode="gray">
          <a:xfrm>
            <a:off x="2025650" y="2765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grpSp>
        <p:nvGrpSpPr>
          <p:cNvPr id="40977" name="Group 17"/>
          <p:cNvGrpSpPr>
            <a:grpSpLocks/>
          </p:cNvGrpSpPr>
          <p:nvPr/>
        </p:nvGrpSpPr>
        <p:grpSpPr bwMode="auto">
          <a:xfrm>
            <a:off x="1828800" y="3559175"/>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81" name="Group 21"/>
          <p:cNvGrpSpPr>
            <a:grpSpLocks/>
          </p:cNvGrpSpPr>
          <p:nvPr/>
        </p:nvGrpSpPr>
        <p:grpSpPr bwMode="auto">
          <a:xfrm>
            <a:off x="1828800" y="4473575"/>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438400" y="4168775"/>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667000" y="3635375"/>
            <a:ext cx="1415772"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密码体制</a:t>
            </a:r>
            <a:endParaRPr lang="en-US" altLang="zh-CN" sz="2400" dirty="0"/>
          </a:p>
        </p:txBody>
      </p:sp>
      <p:sp>
        <p:nvSpPr>
          <p:cNvPr id="40987" name="Text Box 27"/>
          <p:cNvSpPr txBox="1">
            <a:spLocks noChangeArrowheads="1"/>
          </p:cNvSpPr>
          <p:nvPr/>
        </p:nvSpPr>
        <p:spPr bwMode="gray">
          <a:xfrm>
            <a:off x="2025650" y="36576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3</a:t>
            </a:r>
          </a:p>
        </p:txBody>
      </p:sp>
      <p:sp>
        <p:nvSpPr>
          <p:cNvPr id="40988" name="Line 28"/>
          <p:cNvSpPr>
            <a:spLocks noChangeShapeType="1"/>
          </p:cNvSpPr>
          <p:nvPr/>
        </p:nvSpPr>
        <p:spPr bwMode="auto">
          <a:xfrm>
            <a:off x="2438400" y="51054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9" name="Text Box 29"/>
          <p:cNvSpPr txBox="1">
            <a:spLocks noChangeArrowheads="1"/>
          </p:cNvSpPr>
          <p:nvPr/>
        </p:nvSpPr>
        <p:spPr bwMode="auto">
          <a:xfrm>
            <a:off x="2667000" y="4549775"/>
            <a:ext cx="1415772"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密码分析</a:t>
            </a:r>
            <a:endParaRPr lang="en-US" altLang="zh-CN" sz="2400" dirty="0"/>
          </a:p>
        </p:txBody>
      </p:sp>
      <p:sp>
        <p:nvSpPr>
          <p:cNvPr id="40990" name="Text Box 30"/>
          <p:cNvSpPr txBox="1">
            <a:spLocks noChangeArrowheads="1"/>
          </p:cNvSpPr>
          <p:nvPr/>
        </p:nvSpPr>
        <p:spPr bwMode="gray">
          <a:xfrm>
            <a:off x="2025650" y="4572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4</a:t>
            </a:r>
          </a:p>
        </p:txBody>
      </p:sp>
      <p:sp>
        <p:nvSpPr>
          <p:cNvPr id="38" name="Line 28"/>
          <p:cNvSpPr>
            <a:spLocks noChangeShapeType="1"/>
          </p:cNvSpPr>
          <p:nvPr/>
        </p:nvSpPr>
        <p:spPr bwMode="auto">
          <a:xfrm>
            <a:off x="2438400" y="5943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9" name="Text Box 29"/>
          <p:cNvSpPr txBox="1">
            <a:spLocks noChangeArrowheads="1"/>
          </p:cNvSpPr>
          <p:nvPr/>
        </p:nvSpPr>
        <p:spPr bwMode="auto">
          <a:xfrm>
            <a:off x="2667000" y="5410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密码体制的安全性</a:t>
            </a:r>
            <a:endParaRPr lang="en-US" altLang="zh-CN" sz="2400" dirty="0"/>
          </a:p>
        </p:txBody>
      </p:sp>
      <p:sp>
        <p:nvSpPr>
          <p:cNvPr id="40" name="Text Box 30"/>
          <p:cNvSpPr txBox="1">
            <a:spLocks noChangeArrowheads="1"/>
          </p:cNvSpPr>
          <p:nvPr/>
        </p:nvSpPr>
        <p:spPr bwMode="gray">
          <a:xfrm>
            <a:off x="2025650" y="5432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5</a:t>
            </a:r>
            <a:endParaRPr lang="en-US" altLang="zh-CN" sz="2400" b="1" dirty="0">
              <a:solidFill>
                <a:schemeClr val="bg1"/>
              </a:solidFill>
            </a:endParaRPr>
          </a:p>
        </p:txBody>
      </p:sp>
      <p:grpSp>
        <p:nvGrpSpPr>
          <p:cNvPr id="41" name="Group 17"/>
          <p:cNvGrpSpPr>
            <a:grpSpLocks/>
          </p:cNvGrpSpPr>
          <p:nvPr/>
        </p:nvGrpSpPr>
        <p:grpSpPr bwMode="auto">
          <a:xfrm>
            <a:off x="1828800" y="5257800"/>
            <a:ext cx="762000" cy="665162"/>
            <a:chOff x="1110" y="2656"/>
            <a:chExt cx="1549" cy="1351"/>
          </a:xfrm>
        </p:grpSpPr>
        <p:sp>
          <p:nvSpPr>
            <p:cNvPr id="4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45" name="Text Box 30"/>
          <p:cNvSpPr txBox="1">
            <a:spLocks noChangeArrowheads="1"/>
          </p:cNvSpPr>
          <p:nvPr/>
        </p:nvSpPr>
        <p:spPr bwMode="gray">
          <a:xfrm>
            <a:off x="2057400" y="533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5</a:t>
            </a:r>
            <a:endParaRPr lang="en-US" altLang="zh-CN" sz="2400" b="1"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密码学的发展史</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00"/>
                </a:solidFill>
              </a:rPr>
              <a:t>公元前</a:t>
            </a:r>
            <a:r>
              <a:rPr lang="en-US" altLang="zh-CN" b="1" dirty="0" smtClean="0">
                <a:solidFill>
                  <a:srgbClr val="FF0000"/>
                </a:solidFill>
              </a:rPr>
              <a:t>5</a:t>
            </a:r>
            <a:r>
              <a:rPr lang="zh-CN" altLang="en-US" b="1" dirty="0" smtClean="0">
                <a:solidFill>
                  <a:srgbClr val="FF0000"/>
                </a:solidFill>
              </a:rPr>
              <a:t>世纪</a:t>
            </a:r>
            <a:r>
              <a:rPr lang="zh-CN" altLang="en-US" b="1" dirty="0" smtClean="0"/>
              <a:t>，</a:t>
            </a:r>
            <a:r>
              <a:rPr lang="zh-CN" altLang="en-US" b="1" dirty="0" smtClean="0">
                <a:solidFill>
                  <a:srgbClr val="FF0000"/>
                </a:solidFill>
              </a:rPr>
              <a:t>古希腊斯巴达</a:t>
            </a:r>
            <a:r>
              <a:rPr lang="zh-CN" altLang="en-US" b="1" dirty="0" smtClean="0"/>
              <a:t>出现原始的密码器</a:t>
            </a:r>
            <a:endParaRPr lang="en-US" altLang="zh-CN" b="1" dirty="0" smtClean="0"/>
          </a:p>
          <a:p>
            <a:r>
              <a:rPr lang="zh-CN" altLang="en-US" b="1" dirty="0" smtClean="0"/>
              <a:t>最早的换位密码术</a:t>
            </a:r>
            <a:endParaRPr lang="en-US" altLang="zh-CN" b="1" dirty="0" smtClean="0"/>
          </a:p>
          <a:p>
            <a:r>
              <a:rPr lang="zh-CN" altLang="en-US" b="1" dirty="0" smtClean="0">
                <a:solidFill>
                  <a:srgbClr val="FF0000"/>
                </a:solidFill>
              </a:rPr>
              <a:t>动画演示</a:t>
            </a:r>
            <a:r>
              <a:rPr lang="en-US" altLang="zh-CN" b="1" dirty="0">
                <a:solidFill>
                  <a:srgbClr val="FF0000"/>
                </a:solidFill>
              </a:rPr>
              <a:t>(</a:t>
            </a:r>
            <a:r>
              <a:rPr lang="en-US" altLang="zh-CN" b="1" dirty="0" smtClean="0">
                <a:solidFill>
                  <a:srgbClr val="FF0000"/>
                </a:solidFill>
              </a:rPr>
              <a:t>scytale2)</a:t>
            </a:r>
            <a:endParaRPr lang="zh-CN" altLang="en-US"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pic>
        <p:nvPicPr>
          <p:cNvPr id="7" name="Picture 8" descr="scyta000"/>
          <p:cNvPicPr>
            <a:picLocks noChangeAspect="1" noChangeArrowheads="1"/>
          </p:cNvPicPr>
          <p:nvPr/>
        </p:nvPicPr>
        <p:blipFill>
          <a:blip r:embed="rId2"/>
          <a:srcRect/>
          <a:stretch>
            <a:fillRect/>
          </a:stretch>
        </p:blipFill>
        <p:spPr bwMode="auto">
          <a:xfrm>
            <a:off x="685800" y="3733800"/>
            <a:ext cx="3963414" cy="990600"/>
          </a:xfrm>
          <a:prstGeom prst="rect">
            <a:avLst/>
          </a:prstGeom>
          <a:noFill/>
        </p:spPr>
      </p:pic>
      <p:pic>
        <p:nvPicPr>
          <p:cNvPr id="8" name="Picture 4" descr="cryp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14600"/>
            <a:ext cx="3657600" cy="3647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600200"/>
            <a:ext cx="8229600" cy="4267200"/>
          </a:xfrm>
        </p:spPr>
        <p:txBody>
          <a:bodyPr/>
          <a:lstStyle/>
          <a:p>
            <a:r>
              <a:rPr lang="zh-CN" altLang="en-US" b="1" dirty="0" smtClean="0">
                <a:solidFill>
                  <a:srgbClr val="7030A0"/>
                </a:solidFill>
              </a:rPr>
              <a:t>剃头刺字</a:t>
            </a:r>
            <a:r>
              <a:rPr lang="zh-CN" altLang="en-US" dirty="0" smtClean="0"/>
              <a:t>（公元前</a:t>
            </a:r>
            <a:r>
              <a:rPr lang="en-US" altLang="zh-CN" dirty="0" smtClean="0"/>
              <a:t>440</a:t>
            </a:r>
            <a:r>
              <a:rPr lang="zh-CN" altLang="en-US" dirty="0" smtClean="0"/>
              <a:t>年古希腊战争）</a:t>
            </a:r>
            <a:r>
              <a:rPr lang="en-US" altLang="zh-CN" dirty="0" smtClean="0"/>
              <a:t>--</a:t>
            </a:r>
            <a:r>
              <a:rPr lang="zh-CN" altLang="en-US" dirty="0" smtClean="0"/>
              <a:t>隐写术的起源</a:t>
            </a:r>
            <a:r>
              <a:rPr lang="zh-CN" altLang="en-US" dirty="0" smtClean="0">
                <a:solidFill>
                  <a:srgbClr val="FF0000"/>
                </a:solidFill>
              </a:rPr>
              <a:t>（视频演示）</a:t>
            </a:r>
            <a:endParaRPr lang="en-US" altLang="zh-CN" dirty="0" smtClean="0">
              <a:solidFill>
                <a:srgbClr val="FF0000"/>
              </a:solidFill>
            </a:endParaRPr>
          </a:p>
          <a:p>
            <a:r>
              <a:rPr lang="zh-CN" altLang="en-US" b="1" dirty="0" smtClean="0">
                <a:solidFill>
                  <a:srgbClr val="FF0000"/>
                </a:solidFill>
                <a:latin typeface="微软雅黑" pitchFamily="34" charset="-122"/>
                <a:ea typeface="微软雅黑" pitchFamily="34" charset="-122"/>
              </a:rPr>
              <a:t>隐写术（</a:t>
            </a:r>
            <a:r>
              <a:rPr lang="en-US" altLang="zh-CN" b="1" dirty="0" err="1" smtClean="0">
                <a:solidFill>
                  <a:srgbClr val="FF0000"/>
                </a:solidFill>
                <a:latin typeface="微软雅黑" pitchFamily="34" charset="-122"/>
                <a:ea typeface="微软雅黑" pitchFamily="34" charset="-122"/>
              </a:rPr>
              <a:t>steganography</a:t>
            </a:r>
            <a:r>
              <a:rPr lang="zh-CN" altLang="en-US" b="1" dirty="0" smtClean="0">
                <a:solidFill>
                  <a:srgbClr val="FF0000"/>
                </a:solidFill>
                <a:latin typeface="微软雅黑" pitchFamily="34" charset="-122"/>
                <a:ea typeface="微软雅黑" pitchFamily="34" charset="-122"/>
              </a:rPr>
              <a:t>）</a:t>
            </a:r>
            <a:r>
              <a:rPr lang="zh-CN" altLang="en-US" b="1" dirty="0" smtClean="0">
                <a:latin typeface="微软雅黑" pitchFamily="34" charset="-122"/>
                <a:ea typeface="微软雅黑" pitchFamily="34" charset="-122"/>
              </a:rPr>
              <a:t>：</a:t>
            </a:r>
            <a:r>
              <a:rPr lang="zh-CN" altLang="en-US" dirty="0" smtClean="0">
                <a:latin typeface="宋体" pitchFamily="2" charset="-122"/>
                <a:ea typeface="宋体" pitchFamily="2" charset="-122"/>
              </a:rPr>
              <a:t>将消息隐藏在其他消息中</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“信息隐藏”</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隐写墨水</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藏头诗</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藏尾诗</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漏格方法（</a:t>
            </a:r>
            <a:r>
              <a:rPr lang="en-US" altLang="zh-CN" dirty="0" smtClean="0">
                <a:latin typeface="宋体" pitchFamily="2" charset="-122"/>
                <a:ea typeface="宋体" pitchFamily="2" charset="-122"/>
              </a:rPr>
              <a:t>1550</a:t>
            </a:r>
            <a:r>
              <a:rPr lang="zh-CN" altLang="en-US" dirty="0" smtClean="0">
                <a:latin typeface="宋体" pitchFamily="2" charset="-122"/>
                <a:ea typeface="宋体" pitchFamily="2" charset="-122"/>
              </a:rPr>
              <a:t>年）</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卡尔达诺漏格</a:t>
            </a:r>
          </a:p>
          <a:p>
            <a:pPr lvl="1"/>
            <a:r>
              <a:rPr lang="zh-CN" altLang="en-US" dirty="0" smtClean="0">
                <a:latin typeface="宋体" pitchFamily="2" charset="-122"/>
                <a:ea typeface="宋体" pitchFamily="2" charset="-122"/>
              </a:rPr>
              <a:t>绘画</a:t>
            </a:r>
            <a:endParaRPr lang="zh-CN" altLang="en-US"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graphicFrame>
        <p:nvGraphicFramePr>
          <p:cNvPr id="18" name="表格 17"/>
          <p:cNvGraphicFramePr>
            <a:graphicFrameLocks noGrp="1"/>
          </p:cNvGraphicFramePr>
          <p:nvPr/>
        </p:nvGraphicFramePr>
        <p:xfrm>
          <a:off x="1600200" y="4800600"/>
          <a:ext cx="6096000" cy="148336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zh-CN" altLang="en-US" dirty="0" smtClean="0"/>
                        <a:t>大</a:t>
                      </a:r>
                      <a:endParaRPr lang="zh-CN" altLang="en-US" dirty="0"/>
                    </a:p>
                  </a:txBody>
                  <a:tcPr anchor="ctr"/>
                </a:tc>
                <a:tc>
                  <a:txBody>
                    <a:bodyPr/>
                    <a:lstStyle/>
                    <a:p>
                      <a:pPr algn="ctr"/>
                      <a:r>
                        <a:rPr lang="zh-CN" altLang="en-US" dirty="0" smtClean="0"/>
                        <a:t>风</a:t>
                      </a:r>
                      <a:endParaRPr lang="zh-CN" altLang="en-US" dirty="0"/>
                    </a:p>
                  </a:txBody>
                  <a:tcPr anchor="ctr"/>
                </a:tc>
                <a:tc>
                  <a:txBody>
                    <a:bodyPr/>
                    <a:lstStyle/>
                    <a:p>
                      <a:pPr algn="ctr"/>
                      <a:r>
                        <a:rPr lang="zh-CN" altLang="en-US" dirty="0" smtClean="0"/>
                        <a:t>渐</a:t>
                      </a:r>
                      <a:endParaRPr lang="zh-CN" altLang="en-US" dirty="0"/>
                    </a:p>
                  </a:txBody>
                  <a:tcPr anchor="ctr"/>
                </a:tc>
                <a:tc>
                  <a:txBody>
                    <a:bodyPr/>
                    <a:lstStyle/>
                    <a:p>
                      <a:pPr algn="ctr"/>
                      <a:r>
                        <a:rPr lang="zh-CN" altLang="en-US" dirty="0" smtClean="0"/>
                        <a:t>起</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r>
                        <a:rPr lang="zh-CN" altLang="en-US" dirty="0" smtClean="0"/>
                        <a:t>寒</a:t>
                      </a:r>
                      <a:endParaRPr lang="zh-CN" altLang="en-US" dirty="0"/>
                    </a:p>
                  </a:txBody>
                  <a:tcPr anchor="ctr"/>
                </a:tc>
                <a:tc>
                  <a:txBody>
                    <a:bodyPr/>
                    <a:lstStyle/>
                    <a:p>
                      <a:pPr algn="ctr"/>
                      <a:r>
                        <a:rPr lang="zh-CN" altLang="en-US" dirty="0" smtClean="0"/>
                        <a:t>流</a:t>
                      </a:r>
                      <a:endParaRPr lang="zh-CN" altLang="en-US" dirty="0"/>
                    </a:p>
                  </a:txBody>
                  <a:tcPr anchor="ctr"/>
                </a:tc>
                <a:tc>
                  <a:txBody>
                    <a:bodyPr/>
                    <a:lstStyle/>
                    <a:p>
                      <a:pPr algn="ctr"/>
                      <a:r>
                        <a:rPr lang="zh-CN" altLang="en-US" dirty="0" smtClean="0"/>
                        <a:t>攻</a:t>
                      </a:r>
                      <a:endParaRPr lang="zh-CN" altLang="en-US" dirty="0"/>
                    </a:p>
                  </a:txBody>
                  <a:tcPr anchor="ctr"/>
                </a:tc>
                <a:tc>
                  <a:txBody>
                    <a:bodyPr/>
                    <a:lstStyle/>
                    <a:p>
                      <a:pPr algn="ctr"/>
                      <a:r>
                        <a:rPr lang="zh-CN" altLang="en-US" dirty="0" smtClean="0"/>
                        <a:t>击</a:t>
                      </a:r>
                      <a:endParaRPr lang="zh-CN" altLang="en-US" dirty="0"/>
                    </a:p>
                  </a:txBody>
                  <a:tcPr anchor="ctr"/>
                </a:tc>
                <a:tc>
                  <a:txBody>
                    <a:bodyPr/>
                    <a:lstStyle/>
                    <a:p>
                      <a:pPr algn="ctr"/>
                      <a:r>
                        <a:rPr lang="zh-CN" altLang="en-US" dirty="0" smtClean="0"/>
                        <a:t>着</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zh-CN" altLang="en-US" dirty="0" smtClean="0"/>
                        <a:t>我</a:t>
                      </a:r>
                      <a:endParaRPr lang="zh-CN" altLang="en-US" dirty="0"/>
                    </a:p>
                  </a:txBody>
                  <a:tcPr anchor="ctr"/>
                </a:tc>
                <a:tc>
                  <a:txBody>
                    <a:bodyPr/>
                    <a:lstStyle/>
                    <a:p>
                      <a:pPr algn="ctr"/>
                      <a:r>
                        <a:rPr lang="zh-CN" altLang="en-US" dirty="0" smtClean="0"/>
                        <a:t>们</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的</a:t>
                      </a:r>
                    </a:p>
                  </a:txBody>
                  <a:tcPr anchor="ctr"/>
                </a:tc>
                <a:tc>
                  <a:txBody>
                    <a:bodyPr/>
                    <a:lstStyle/>
                    <a:p>
                      <a:pPr algn="ctr"/>
                      <a:r>
                        <a:rPr lang="zh-CN" altLang="en-US" dirty="0" smtClean="0"/>
                        <a:t>肌</a:t>
                      </a:r>
                      <a:endParaRPr lang="zh-CN" altLang="en-US" dirty="0"/>
                    </a:p>
                  </a:txBody>
                  <a:tcPr anchor="ctr"/>
                </a:tc>
                <a:tc>
                  <a:txBody>
                    <a:bodyPr/>
                    <a:lstStyle/>
                    <a:p>
                      <a:pPr algn="ctr"/>
                      <a:r>
                        <a:rPr lang="zh-CN" altLang="en-US" dirty="0" smtClean="0"/>
                        <a:t>体</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r>
                        <a:rPr lang="zh-CN" altLang="en-US" dirty="0" smtClean="0"/>
                        <a:t>预</a:t>
                      </a:r>
                      <a:endParaRPr lang="zh-CN" altLang="en-US" dirty="0"/>
                    </a:p>
                  </a:txBody>
                  <a:tcPr anchor="ctr"/>
                </a:tc>
                <a:tc>
                  <a:txBody>
                    <a:bodyPr/>
                    <a:lstStyle/>
                    <a:p>
                      <a:pPr algn="ctr"/>
                      <a:r>
                        <a:rPr lang="zh-CN" altLang="en-US" dirty="0" smtClean="0"/>
                        <a:t>示</a:t>
                      </a:r>
                      <a:endParaRPr lang="zh-CN" altLang="en-US" dirty="0"/>
                    </a:p>
                  </a:txBody>
                  <a:tcPr anchor="ctr"/>
                </a:tc>
                <a:tc>
                  <a:txBody>
                    <a:bodyPr/>
                    <a:lstStyle/>
                    <a:p>
                      <a:pPr algn="ctr"/>
                      <a:r>
                        <a:rPr lang="zh-CN" altLang="en-US" dirty="0" smtClean="0"/>
                        <a:t>明</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天</a:t>
                      </a:r>
                    </a:p>
                  </a:txBody>
                  <a:tcPr anchor="ctr"/>
                </a:tc>
                <a:extLst>
                  <a:ext uri="{0D108BD9-81ED-4DB2-BD59-A6C34878D82A}">
                    <a16:rowId xmlns:a16="http://schemas.microsoft.com/office/drawing/2014/main" val="10001"/>
                  </a:ext>
                </a:extLst>
              </a:tr>
              <a:tr h="370840">
                <a:tc>
                  <a:txBody>
                    <a:bodyPr/>
                    <a:lstStyle/>
                    <a:p>
                      <a:pPr algn="ctr"/>
                      <a:r>
                        <a:rPr lang="en-US" altLang="zh-CN" dirty="0" smtClean="0"/>
                        <a:t>5</a:t>
                      </a:r>
                      <a:endParaRPr lang="zh-CN" altLang="en-US" dirty="0"/>
                    </a:p>
                  </a:txBody>
                  <a:tcPr anchor="ctr"/>
                </a:tc>
                <a:tc>
                  <a:txBody>
                    <a:bodyPr/>
                    <a:lstStyle/>
                    <a:p>
                      <a:pPr algn="ctr"/>
                      <a:r>
                        <a:rPr lang="zh-CN" altLang="en-US" dirty="0" smtClean="0"/>
                        <a:t>点</a:t>
                      </a:r>
                      <a:endParaRPr lang="zh-CN" altLang="en-US" dirty="0"/>
                    </a:p>
                  </a:txBody>
                  <a:tcPr anchor="ctr"/>
                </a:tc>
                <a:tc>
                  <a:txBody>
                    <a:bodyPr/>
                    <a:lstStyle/>
                    <a:p>
                      <a:pPr algn="ctr"/>
                      <a:r>
                        <a:rPr lang="zh-CN" altLang="en-US" dirty="0" smtClean="0"/>
                        <a:t>的</a:t>
                      </a:r>
                      <a:endParaRPr lang="zh-CN" altLang="en-US" dirty="0"/>
                    </a:p>
                  </a:txBody>
                  <a:tcPr anchor="ctr"/>
                </a:tc>
                <a:tc>
                  <a:txBody>
                    <a:bodyPr/>
                    <a:lstStyle/>
                    <a:p>
                      <a:pPr algn="ctr"/>
                      <a:r>
                        <a:rPr lang="zh-CN" altLang="en-US" dirty="0" smtClean="0"/>
                        <a:t>活</a:t>
                      </a:r>
                      <a:endParaRPr lang="zh-CN" altLang="en-US" dirty="0"/>
                    </a:p>
                  </a:txBody>
                  <a:tcPr anchor="ctr"/>
                </a:tc>
                <a:tc>
                  <a:txBody>
                    <a:bodyPr/>
                    <a:lstStyle/>
                    <a:p>
                      <a:pPr algn="ctr"/>
                      <a:r>
                        <a:rPr lang="zh-CN" altLang="en-US" dirty="0" smtClean="0"/>
                        <a:t>动</a:t>
                      </a:r>
                      <a:endParaRPr lang="zh-CN" altLang="en-US" dirty="0"/>
                    </a:p>
                  </a:txBody>
                  <a:tcPr anchor="ctr"/>
                </a:tc>
                <a:tc>
                  <a:txBody>
                    <a:bodyPr/>
                    <a:lstStyle/>
                    <a:p>
                      <a:pPr algn="ctr"/>
                      <a:r>
                        <a:rPr lang="zh-CN" altLang="en-US" dirty="0" smtClean="0"/>
                        <a:t>开</a:t>
                      </a:r>
                      <a:endParaRPr lang="zh-CN" altLang="en-US" dirty="0"/>
                    </a:p>
                  </a:txBody>
                  <a:tcPr anchor="ctr"/>
                </a:tc>
                <a:tc>
                  <a:txBody>
                    <a:bodyPr/>
                    <a:lstStyle/>
                    <a:p>
                      <a:pPr algn="ctr"/>
                      <a:r>
                        <a:rPr lang="zh-CN" altLang="en-US" dirty="0" smtClean="0"/>
                        <a:t>始</a:t>
                      </a:r>
                      <a:endParaRPr lang="zh-CN" altLang="en-US" dirty="0"/>
                    </a:p>
                  </a:txBody>
                  <a:tcPr anchor="ctr"/>
                </a:tc>
                <a:tc>
                  <a:txBody>
                    <a:bodyPr/>
                    <a:lstStyle/>
                    <a:p>
                      <a:pPr algn="ctr"/>
                      <a:r>
                        <a:rPr lang="zh-CN" altLang="en-US" dirty="0" smtClean="0"/>
                        <a:t>时</a:t>
                      </a:r>
                      <a:endParaRPr lang="zh-CN" altLang="en-US" dirty="0"/>
                    </a:p>
                  </a:txBody>
                  <a:tcPr anchor="ctr"/>
                </a:tc>
                <a:tc>
                  <a:txBody>
                    <a:bodyPr/>
                    <a:lstStyle/>
                    <a:p>
                      <a:pPr algn="ctr"/>
                      <a:r>
                        <a:rPr lang="zh-CN" altLang="en-US" dirty="0" smtClean="0"/>
                        <a:t>会</a:t>
                      </a:r>
                      <a:endParaRPr lang="zh-CN" altLang="en-US" dirty="0"/>
                    </a:p>
                  </a:txBody>
                  <a:tcPr anchor="ctr"/>
                </a:tc>
                <a:tc>
                  <a:txBody>
                    <a:bodyPr/>
                    <a:lstStyle/>
                    <a:p>
                      <a:pPr algn="ctr"/>
                      <a:r>
                        <a:rPr lang="zh-CN" altLang="en-US" dirty="0" smtClean="0"/>
                        <a:t>有</a:t>
                      </a:r>
                      <a:endParaRPr lang="zh-CN" altLang="en-US" dirty="0"/>
                    </a:p>
                  </a:txBody>
                  <a:tcPr anchor="ctr"/>
                </a:tc>
                <a:extLst>
                  <a:ext uri="{0D108BD9-81ED-4DB2-BD59-A6C34878D82A}">
                    <a16:rowId xmlns:a16="http://schemas.microsoft.com/office/drawing/2014/main" val="10002"/>
                  </a:ext>
                </a:extLst>
              </a:tr>
              <a:tr h="370840">
                <a:tc>
                  <a:txBody>
                    <a:bodyPr/>
                    <a:lstStyle/>
                    <a:p>
                      <a:pPr algn="ctr"/>
                      <a:r>
                        <a:rPr lang="zh-CN" altLang="en-US" dirty="0" smtClean="0"/>
                        <a:t>困</a:t>
                      </a:r>
                      <a:endParaRPr lang="zh-CN" altLang="en-US" dirty="0"/>
                    </a:p>
                  </a:txBody>
                  <a:tcPr anchor="ctr"/>
                </a:tc>
                <a:tc>
                  <a:txBody>
                    <a:bodyPr/>
                    <a:lstStyle/>
                    <a:p>
                      <a:pPr algn="ctr"/>
                      <a:r>
                        <a:rPr lang="zh-CN" altLang="en-US" dirty="0" smtClean="0"/>
                        <a:t>难</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3"/>
                  </a:ext>
                </a:extLst>
              </a:tr>
            </a:tbl>
          </a:graphicData>
        </a:graphic>
      </p:graphicFrame>
      <p:grpSp>
        <p:nvGrpSpPr>
          <p:cNvPr id="19" name="组合 18"/>
          <p:cNvGrpSpPr/>
          <p:nvPr/>
        </p:nvGrpSpPr>
        <p:grpSpPr>
          <a:xfrm>
            <a:off x="1600200" y="2895600"/>
            <a:ext cx="6096000" cy="1524000"/>
            <a:chOff x="1676400" y="4724400"/>
            <a:chExt cx="6096000" cy="1524000"/>
          </a:xfrm>
        </p:grpSpPr>
        <p:sp>
          <p:nvSpPr>
            <p:cNvPr id="20" name="矩形 19"/>
            <p:cNvSpPr/>
            <p:nvPr/>
          </p:nvSpPr>
          <p:spPr bwMode="auto">
            <a:xfrm>
              <a:off x="2895600" y="5486400"/>
              <a:ext cx="18288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nvGrpSpPr>
            <p:cNvPr id="21" name="组合 19"/>
            <p:cNvGrpSpPr/>
            <p:nvPr/>
          </p:nvGrpSpPr>
          <p:grpSpPr>
            <a:xfrm>
              <a:off x="1676400" y="4724400"/>
              <a:ext cx="6096000" cy="1524000"/>
              <a:chOff x="1676400" y="4724400"/>
              <a:chExt cx="6096000" cy="1524000"/>
            </a:xfrm>
          </p:grpSpPr>
          <p:grpSp>
            <p:nvGrpSpPr>
              <p:cNvPr id="22" name="组合 15"/>
              <p:cNvGrpSpPr/>
              <p:nvPr/>
            </p:nvGrpSpPr>
            <p:grpSpPr>
              <a:xfrm>
                <a:off x="1676400" y="4724400"/>
                <a:ext cx="6096000" cy="1524000"/>
                <a:chOff x="1676400" y="4724400"/>
                <a:chExt cx="6096000" cy="1524000"/>
              </a:xfrm>
            </p:grpSpPr>
            <p:sp>
              <p:nvSpPr>
                <p:cNvPr id="25" name="矩形 24"/>
                <p:cNvSpPr/>
                <p:nvPr/>
              </p:nvSpPr>
              <p:spPr bwMode="auto">
                <a:xfrm>
                  <a:off x="1676400" y="4724400"/>
                  <a:ext cx="42672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6" name="矩形 25"/>
                <p:cNvSpPr/>
                <p:nvPr/>
              </p:nvSpPr>
              <p:spPr bwMode="auto">
                <a:xfrm>
                  <a:off x="7162800" y="4724400"/>
                  <a:ext cx="6096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7" name="矩形 26"/>
                <p:cNvSpPr/>
                <p:nvPr/>
              </p:nvSpPr>
              <p:spPr bwMode="auto">
                <a:xfrm>
                  <a:off x="5943600" y="5105400"/>
                  <a:ext cx="6096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8" name="矩形 27"/>
                <p:cNvSpPr/>
                <p:nvPr/>
              </p:nvSpPr>
              <p:spPr bwMode="auto">
                <a:xfrm>
                  <a:off x="1676400" y="5867400"/>
                  <a:ext cx="12192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sp>
            <p:nvSpPr>
              <p:cNvPr id="23" name="矩形 22"/>
              <p:cNvSpPr/>
              <p:nvPr/>
            </p:nvSpPr>
            <p:spPr bwMode="auto">
              <a:xfrm>
                <a:off x="5943600" y="5486400"/>
                <a:ext cx="18288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4" name="矩形 23"/>
              <p:cNvSpPr/>
              <p:nvPr/>
            </p:nvSpPr>
            <p:spPr bwMode="auto">
              <a:xfrm>
                <a:off x="4724400" y="5867400"/>
                <a:ext cx="12954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33333E-6 -2.22222E-6 L 3.33333E-6 0.27778 " pathEditMode="relative" rAng="0" ptsTypes="AA">
                                      <p:cBhvr>
                                        <p:cTn id="11" dur="2000" fill="hold"/>
                                        <p:tgtEl>
                                          <p:spTgt spid="19"/>
                                        </p:tgtEl>
                                        <p:attrNameLst>
                                          <p:attrName>ppt_x</p:attrName>
                                          <p:attrName>ppt_y</p:attrName>
                                        </p:attrNameLst>
                                      </p:cBhvr>
                                      <p:rCtr x="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中国的藏头诗</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dirty="0" smtClean="0">
                <a:solidFill>
                  <a:srgbClr val="FF0000"/>
                </a:solidFill>
              </a:rPr>
              <a:t>《</a:t>
            </a:r>
            <a:r>
              <a:rPr lang="zh-CN" altLang="en-US" dirty="0" smtClean="0">
                <a:solidFill>
                  <a:srgbClr val="FF0000"/>
                </a:solidFill>
              </a:rPr>
              <a:t>水浒传</a:t>
            </a:r>
            <a:r>
              <a:rPr lang="en-US" altLang="zh-CN" dirty="0" smtClean="0">
                <a:solidFill>
                  <a:srgbClr val="FF0000"/>
                </a:solidFill>
              </a:rPr>
              <a:t>》</a:t>
            </a:r>
            <a:r>
              <a:rPr lang="zh-CN" altLang="en-US" dirty="0" smtClean="0"/>
              <a:t>中梁山为了拉卢俊义入伙，“智多星”吴用和宋江便生出一段“吴用智赚玉麒麟”的故事来，利用卢俊义正为躲避“血光之灾”的惶恐心理，口占四句卦歌：</a:t>
            </a:r>
          </a:p>
          <a:p>
            <a:pPr>
              <a:buNone/>
            </a:pPr>
            <a:r>
              <a:rPr lang="zh-CN" altLang="en-US" dirty="0" smtClean="0"/>
              <a:t>           </a:t>
            </a:r>
            <a:r>
              <a:rPr lang="zh-CN" altLang="en-US" dirty="0" smtClean="0">
                <a:solidFill>
                  <a:srgbClr val="FF0000"/>
                </a:solidFill>
              </a:rPr>
              <a:t>芦</a:t>
            </a:r>
            <a:r>
              <a:rPr lang="zh-CN" altLang="en-US" dirty="0" smtClean="0"/>
              <a:t>花丛中一扁舟，</a:t>
            </a:r>
            <a:r>
              <a:rPr lang="zh-CN" altLang="en-US" dirty="0" smtClean="0">
                <a:solidFill>
                  <a:srgbClr val="FF0000"/>
                </a:solidFill>
              </a:rPr>
              <a:t>俊</a:t>
            </a:r>
            <a:r>
              <a:rPr lang="zh-CN" altLang="en-US" dirty="0" smtClean="0"/>
              <a:t>杰俄从此地游。</a:t>
            </a:r>
            <a:endParaRPr lang="en-US" altLang="zh-CN" dirty="0" smtClean="0"/>
          </a:p>
          <a:p>
            <a:pPr>
              <a:buNone/>
            </a:pPr>
            <a:r>
              <a:rPr lang="en-US" altLang="zh-CN" dirty="0" smtClean="0"/>
              <a:t>           </a:t>
            </a:r>
            <a:r>
              <a:rPr lang="zh-CN" altLang="en-US" dirty="0" smtClean="0">
                <a:solidFill>
                  <a:srgbClr val="FF0000"/>
                </a:solidFill>
              </a:rPr>
              <a:t>义</a:t>
            </a:r>
            <a:r>
              <a:rPr lang="zh-CN" altLang="en-US" dirty="0" smtClean="0"/>
              <a:t>士若能知此理，</a:t>
            </a:r>
            <a:r>
              <a:rPr lang="zh-CN" altLang="en-US" dirty="0" smtClean="0">
                <a:solidFill>
                  <a:srgbClr val="FF0000"/>
                </a:solidFill>
              </a:rPr>
              <a:t>反</a:t>
            </a:r>
            <a:r>
              <a:rPr lang="zh-CN" altLang="en-US" dirty="0" smtClean="0"/>
              <a:t>躬难逃可无忧。</a:t>
            </a:r>
            <a:endParaRPr lang="en-US" altLang="zh-CN" dirty="0" smtClean="0"/>
          </a:p>
          <a:p>
            <a:endParaRPr lang="en-US" altLang="zh-CN" dirty="0" smtClean="0"/>
          </a:p>
          <a:p>
            <a:endParaRPr lang="en-US" altLang="zh-CN" dirty="0"/>
          </a:p>
          <a:p>
            <a:r>
              <a:rPr lang="zh-CN" altLang="en-US" dirty="0" smtClean="0"/>
              <a:t>电影：</a:t>
            </a:r>
            <a:r>
              <a:rPr lang="zh-CN" altLang="en-US" b="1" dirty="0" smtClean="0">
                <a:solidFill>
                  <a:srgbClr val="FF0000"/>
                </a:solidFill>
              </a:rPr>
              <a:t>唐伯虎点秋香</a:t>
            </a:r>
            <a:endParaRPr lang="en-US" altLang="zh-CN" b="1" dirty="0" smtClean="0">
              <a:solidFill>
                <a:srgbClr val="FF0000"/>
              </a:solidFill>
            </a:endParaRPr>
          </a:p>
          <a:p>
            <a:endParaRPr lang="zh-CN" altLang="en-US" b="1" dirty="0" smtClean="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86000"/>
            <a:ext cx="7162800" cy="4021015"/>
          </a:xfrm>
          <a:prstGeom prst="rect">
            <a:avLst/>
          </a:prstGeom>
        </p:spPr>
      </p:pic>
      <p:cxnSp>
        <p:nvCxnSpPr>
          <p:cNvPr id="9" name="直接连接符 8"/>
          <p:cNvCxnSpPr/>
          <p:nvPr/>
        </p:nvCxnSpPr>
        <p:spPr bwMode="auto">
          <a:xfrm flipH="1">
            <a:off x="1447800" y="2971800"/>
            <a:ext cx="1447800" cy="1324707"/>
          </a:xfrm>
          <a:prstGeom prst="line">
            <a:avLst/>
          </a:prstGeom>
          <a:ln w="57150">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3783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楷体_GB2312" pitchFamily="49" charset="-122"/>
                <a:ea typeface="楷体_GB2312" pitchFamily="49" charset="-122"/>
              </a:rPr>
              <a:t>现代的信息</a:t>
            </a:r>
            <a:r>
              <a:rPr lang="zh-CN" altLang="en-US" dirty="0">
                <a:latin typeface="楷体_GB2312" pitchFamily="49" charset="-122"/>
                <a:ea typeface="楷体_GB2312" pitchFamily="49" charset="-122"/>
              </a:rPr>
              <a:t>隐藏</a:t>
            </a:r>
            <a:endParaRPr lang="zh-CN" altLang="en-US" dirty="0"/>
          </a:p>
        </p:txBody>
      </p:sp>
      <p:sp>
        <p:nvSpPr>
          <p:cNvPr id="3" name="内容占位符 2"/>
          <p:cNvSpPr>
            <a:spLocks noGrp="1"/>
          </p:cNvSpPr>
          <p:nvPr>
            <p:ph idx="1"/>
          </p:nvPr>
        </p:nvSpPr>
        <p:spPr>
          <a:xfrm>
            <a:off x="457200" y="3810000"/>
            <a:ext cx="8229600" cy="2514600"/>
          </a:xfrm>
        </p:spPr>
        <p:txBody>
          <a:bodyPr/>
          <a:lstStyle/>
          <a:p>
            <a:r>
              <a:rPr lang="zh-CN" altLang="en-US" b="1" dirty="0">
                <a:solidFill>
                  <a:srgbClr val="FF0000"/>
                </a:solidFill>
                <a:latin typeface="楷体_GB2312" pitchFamily="49" charset="-122"/>
                <a:ea typeface="楷体_GB2312" pitchFamily="49" charset="-122"/>
              </a:rPr>
              <a:t>信息隐藏</a:t>
            </a:r>
            <a:r>
              <a:rPr lang="en-US" altLang="zh-CN" b="1" dirty="0">
                <a:solidFill>
                  <a:srgbClr val="FF0000"/>
                </a:solidFill>
                <a:ea typeface="楷体_GB2312" pitchFamily="49" charset="-122"/>
              </a:rPr>
              <a:t>(Information Hiding</a:t>
            </a:r>
            <a:r>
              <a:rPr lang="en-US" altLang="zh-CN" b="1" dirty="0" smtClean="0">
                <a:solidFill>
                  <a:srgbClr val="FF0000"/>
                </a:solidFill>
                <a:ea typeface="楷体_GB2312" pitchFamily="49" charset="-122"/>
              </a:rPr>
              <a:t>)</a:t>
            </a:r>
            <a:r>
              <a:rPr lang="en-US" altLang="zh-CN"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将</a:t>
            </a:r>
            <a:r>
              <a:rPr lang="zh-CN" altLang="en-US" sz="2400" dirty="0">
                <a:latin typeface="楷体_GB2312" pitchFamily="49" charset="-122"/>
                <a:ea typeface="楷体_GB2312" pitchFamily="49" charset="-122"/>
              </a:rPr>
              <a:t>秘密</a:t>
            </a:r>
            <a:r>
              <a:rPr lang="zh-CN" altLang="en-US" sz="2400" dirty="0" smtClean="0">
                <a:latin typeface="楷体_GB2312" pitchFamily="49" charset="-122"/>
                <a:ea typeface="楷体_GB2312" pitchFamily="49" charset="-122"/>
              </a:rPr>
              <a:t>信息隐藏</a:t>
            </a:r>
            <a:r>
              <a:rPr lang="zh-CN" altLang="en-US" sz="2400" dirty="0">
                <a:latin typeface="楷体_GB2312" pitchFamily="49" charset="-122"/>
                <a:ea typeface="楷体_GB2312" pitchFamily="49" charset="-122"/>
              </a:rPr>
              <a:t>于另一非机密的文件内容之中</a:t>
            </a:r>
            <a:r>
              <a:rPr lang="zh-CN" altLang="en-US" sz="2400" dirty="0" smtClean="0">
                <a:latin typeface="楷体_GB2312" pitchFamily="49" charset="-122"/>
                <a:ea typeface="楷体_GB2312" pitchFamily="49" charset="-122"/>
              </a:rPr>
              <a:t>。形式</a:t>
            </a:r>
            <a:r>
              <a:rPr lang="zh-CN" altLang="en-US" sz="2400" dirty="0">
                <a:latin typeface="楷体_GB2312" pitchFamily="49" charset="-122"/>
                <a:ea typeface="楷体_GB2312" pitchFamily="49" charset="-122"/>
              </a:rPr>
              <a:t>可为任何一种数字媒体，如图像、声音、视频或一般的文档等</a:t>
            </a:r>
            <a:r>
              <a:rPr lang="zh-CN" altLang="en-US" sz="2400" dirty="0" smtClean="0">
                <a:latin typeface="楷体_GB2312" pitchFamily="49" charset="-122"/>
                <a:ea typeface="楷体_GB2312" pitchFamily="49" charset="-122"/>
              </a:rPr>
              <a:t>。首要</a:t>
            </a:r>
            <a:r>
              <a:rPr lang="zh-CN" altLang="en-US" sz="2400" dirty="0">
                <a:latin typeface="楷体_GB2312" pitchFamily="49" charset="-122"/>
                <a:ea typeface="楷体_GB2312" pitchFamily="49" charset="-122"/>
              </a:rPr>
              <a:t>目标是隐藏的技术要好，也就是使加入隐藏信息后的媒体目标的降质尽可能小，使人无法看到或听到隐藏的数据，达到令人难以察觉的目的</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92263"/>
            <a:ext cx="18923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3435351" y="1592263"/>
            <a:ext cx="2187574" cy="1969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0" rIns="0" bIns="0">
            <a:spAutoFit/>
          </a:bodyPr>
          <a:lstStyle/>
          <a:p>
            <a:pPr algn="l"/>
            <a:r>
              <a:rPr kumimoji="0" lang="en-US" altLang="zh-CN" sz="1600" dirty="0"/>
              <a:t>101101011010101010100101000101101101101010100101011010101011110000101010100101110101101011010100101001000010011101010011110110111101110111010001</a:t>
            </a:r>
          </a:p>
        </p:txBody>
      </p:sp>
      <p:sp>
        <p:nvSpPr>
          <p:cNvPr id="9" name="Text Box 7"/>
          <p:cNvSpPr txBox="1">
            <a:spLocks noChangeArrowheads="1"/>
          </p:cNvSpPr>
          <p:nvPr/>
        </p:nvSpPr>
        <p:spPr bwMode="auto">
          <a:xfrm>
            <a:off x="2962275" y="2201863"/>
            <a:ext cx="473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4000" b="1"/>
              <a:t>+</a:t>
            </a:r>
          </a:p>
        </p:txBody>
      </p:sp>
      <p:sp>
        <p:nvSpPr>
          <p:cNvPr id="10" name="Text Box 8"/>
          <p:cNvSpPr txBox="1">
            <a:spLocks noChangeArrowheads="1"/>
          </p:cNvSpPr>
          <p:nvPr/>
        </p:nvSpPr>
        <p:spPr bwMode="auto">
          <a:xfrm>
            <a:off x="5622925" y="2201863"/>
            <a:ext cx="473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4000" b="1"/>
              <a:t>=</a:t>
            </a:r>
          </a:p>
        </p:txBody>
      </p:sp>
      <p:pic>
        <p:nvPicPr>
          <p:cNvPr id="1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100" y="1592263"/>
            <a:ext cx="18923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196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密码学发展史</a:t>
            </a:r>
            <a:endParaRPr lang="zh-CN" altLang="en-US" dirty="0"/>
          </a:p>
        </p:txBody>
      </p:sp>
      <p:sp>
        <p:nvSpPr>
          <p:cNvPr id="3" name="内容占位符 2"/>
          <p:cNvSpPr>
            <a:spLocks noGrp="1"/>
          </p:cNvSpPr>
          <p:nvPr>
            <p:ph idx="1"/>
          </p:nvPr>
        </p:nvSpPr>
        <p:spPr/>
        <p:txBody>
          <a:bodyPr/>
          <a:lstStyle/>
          <a:p>
            <a:pPr>
              <a:lnSpc>
                <a:spcPct val="90000"/>
              </a:lnSpc>
            </a:pPr>
            <a:r>
              <a:rPr lang="zh-CN" altLang="en-US" b="1" dirty="0" smtClean="0">
                <a:solidFill>
                  <a:srgbClr val="FF0000"/>
                </a:solidFill>
              </a:rPr>
              <a:t>公元前</a:t>
            </a:r>
            <a:r>
              <a:rPr lang="en-US" altLang="zh-CN" b="1" dirty="0" smtClean="0">
                <a:solidFill>
                  <a:srgbClr val="FF0000"/>
                </a:solidFill>
              </a:rPr>
              <a:t>1</a:t>
            </a:r>
            <a:r>
              <a:rPr lang="zh-CN" altLang="en-US" b="1" dirty="0" smtClean="0">
                <a:solidFill>
                  <a:srgbClr val="FF0000"/>
                </a:solidFill>
              </a:rPr>
              <a:t>世纪</a:t>
            </a:r>
            <a:r>
              <a:rPr lang="zh-CN" altLang="en-US" b="1" dirty="0" smtClean="0"/>
              <a:t>，著名的</a:t>
            </a:r>
            <a:r>
              <a:rPr lang="zh-CN" altLang="en-US" b="1" dirty="0" smtClean="0">
                <a:solidFill>
                  <a:srgbClr val="FF0000"/>
                </a:solidFill>
              </a:rPr>
              <a:t>恺撒</a:t>
            </a:r>
            <a:r>
              <a:rPr lang="en-US" altLang="zh-CN" b="1" dirty="0" smtClean="0">
                <a:solidFill>
                  <a:srgbClr val="FF0000"/>
                </a:solidFill>
              </a:rPr>
              <a:t>(Caesar)</a:t>
            </a:r>
            <a:r>
              <a:rPr lang="zh-CN" altLang="en-US" b="1" dirty="0" smtClean="0">
                <a:solidFill>
                  <a:srgbClr val="FF0000"/>
                </a:solidFill>
              </a:rPr>
              <a:t>密码</a:t>
            </a:r>
            <a:r>
              <a:rPr lang="zh-CN" altLang="en-US" b="1" dirty="0" smtClean="0"/>
              <a:t>被用于高卢战争中，这是一种简单易行的单字母替代密码 </a:t>
            </a:r>
          </a:p>
          <a:p>
            <a:pPr>
              <a:lnSpc>
                <a:spcPct val="90000"/>
              </a:lnSpc>
            </a:pPr>
            <a:r>
              <a:rPr lang="zh-CN" altLang="en-US" b="1" dirty="0" smtClean="0"/>
              <a:t>它是将字母表中的字母依次后移一定的位置得到的</a:t>
            </a:r>
            <a:endParaRPr lang="en-US" altLang="zh-CN" b="1" dirty="0" smtClean="0"/>
          </a:p>
          <a:p>
            <a:pPr>
              <a:lnSpc>
                <a:spcPct val="90000"/>
              </a:lnSpc>
            </a:pPr>
            <a:endParaRPr lang="en-US" altLang="zh-CN" b="1" dirty="0" smtClean="0"/>
          </a:p>
          <a:p>
            <a:pPr>
              <a:lnSpc>
                <a:spcPct val="90000"/>
              </a:lnSpc>
              <a:buNone/>
            </a:pPr>
            <a:r>
              <a:rPr lang="zh-CN" altLang="en-US" b="1" dirty="0" smtClean="0">
                <a:solidFill>
                  <a:srgbClr val="FF0000"/>
                </a:solidFill>
              </a:rPr>
              <a:t>明码表： </a:t>
            </a:r>
            <a:r>
              <a:rPr lang="en-US" altLang="zh-CN" sz="2000" b="1" dirty="0" smtClean="0"/>
              <a:t>A B C D E F G H I J K L M N O P Q R S T U V W X Y Z </a:t>
            </a:r>
          </a:p>
          <a:p>
            <a:pPr>
              <a:lnSpc>
                <a:spcPct val="90000"/>
              </a:lnSpc>
              <a:buNone/>
            </a:pPr>
            <a:r>
              <a:rPr lang="zh-CN" altLang="en-US" b="1" dirty="0" smtClean="0">
                <a:solidFill>
                  <a:srgbClr val="FF0000"/>
                </a:solidFill>
              </a:rPr>
              <a:t>密码表： </a:t>
            </a:r>
            <a:r>
              <a:rPr lang="en-US" altLang="zh-CN" sz="2000" b="1" dirty="0" smtClean="0"/>
              <a:t>F G H I J K L M N O P Q R S T U V W X Y Z A B C D E</a:t>
            </a:r>
          </a:p>
          <a:p>
            <a:pPr>
              <a:lnSpc>
                <a:spcPct val="90000"/>
              </a:lnSpc>
              <a:buNone/>
            </a:pPr>
            <a:endParaRPr lang="en-US" altLang="zh-CN" sz="2000" b="1" dirty="0" smtClean="0"/>
          </a:p>
          <a:p>
            <a:pPr>
              <a:lnSpc>
                <a:spcPct val="90000"/>
              </a:lnSpc>
              <a:buNone/>
            </a:pPr>
            <a:r>
              <a:rPr lang="zh-CN" altLang="en-US" sz="2000" b="1" dirty="0" smtClean="0">
                <a:solidFill>
                  <a:srgbClr val="FF0000"/>
                </a:solidFill>
              </a:rPr>
              <a:t>视频演示</a:t>
            </a:r>
            <a:endParaRPr lang="en-US" altLang="zh-CN" sz="2000" b="1" dirty="0" smtClean="0">
              <a:solidFill>
                <a:srgbClr val="FF0000"/>
              </a:solidFill>
            </a:endParaRPr>
          </a:p>
          <a:p>
            <a:pPr>
              <a:lnSpc>
                <a:spcPct val="90000"/>
              </a:lnSpc>
              <a:buNone/>
            </a:pPr>
            <a:endParaRPr lang="en-US" altLang="zh-CN" sz="2000" b="1" dirty="0" smtClean="0"/>
          </a:p>
          <a:p>
            <a:pPr>
              <a:lnSpc>
                <a:spcPct val="90000"/>
              </a:lnSpc>
              <a:buNone/>
            </a:pP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D923AA2-E48D-4441-BB4A-2A271403523D}" type="datetime1">
              <a:rPr lang="zh-CN" altLang="en-US"/>
              <a:pPr/>
              <a:t>2019/11/4</a:t>
            </a:fld>
            <a:endParaRPr lang="en-US" altLang="zh-CN"/>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667C3A63-44C6-47C4-B29F-8E340294A97A}" type="slidenum">
              <a:rPr lang="en-US" altLang="zh-CN"/>
              <a:pPr/>
              <a:t>4</a:t>
            </a:fld>
            <a:endParaRPr lang="en-US" altLang="zh-CN"/>
          </a:p>
        </p:txBody>
      </p:sp>
      <p:sp>
        <p:nvSpPr>
          <p:cNvPr id="142338" name="Rectangle 2"/>
          <p:cNvSpPr>
            <a:spLocks noGrp="1" noChangeArrowheads="1"/>
          </p:cNvSpPr>
          <p:nvPr>
            <p:ph type="title"/>
          </p:nvPr>
        </p:nvSpPr>
        <p:spPr/>
        <p:txBody>
          <a:bodyPr/>
          <a:lstStyle/>
          <a:p>
            <a:r>
              <a:rPr lang="zh-CN" altLang="en-GB" sz="3600" dirty="0" smtClean="0"/>
              <a:t>网络</a:t>
            </a:r>
            <a:r>
              <a:rPr lang="zh-CN" altLang="en-GB" sz="3600" dirty="0"/>
              <a:t>安全事件摘要（</a:t>
            </a:r>
            <a:r>
              <a:rPr lang="zh-CN" altLang="en-US" sz="3600" dirty="0"/>
              <a:t>续）</a:t>
            </a:r>
          </a:p>
        </p:txBody>
      </p:sp>
      <p:sp>
        <p:nvSpPr>
          <p:cNvPr id="142339" name="Rectangle 3"/>
          <p:cNvSpPr>
            <a:spLocks noGrp="1" noChangeArrowheads="1"/>
          </p:cNvSpPr>
          <p:nvPr>
            <p:ph type="body" idx="1"/>
          </p:nvPr>
        </p:nvSpPr>
        <p:spPr/>
        <p:txBody>
          <a:bodyPr/>
          <a:lstStyle/>
          <a:p>
            <a:pPr>
              <a:lnSpc>
                <a:spcPct val="90000"/>
              </a:lnSpc>
              <a:buSzPct val="59000"/>
            </a:pPr>
            <a:r>
              <a:rPr lang="en-GB" sz="2400" dirty="0" err="1" smtClean="0"/>
              <a:t>攻击者针对</a:t>
            </a:r>
            <a:r>
              <a:rPr lang="en-GB" sz="2400" dirty="0" err="1"/>
              <a:t>Microsoft的以色列网站发起了一次拒绝服务攻击</a:t>
            </a:r>
            <a:endParaRPr lang="en-GB" sz="2400" dirty="0"/>
          </a:p>
          <a:p>
            <a:pPr>
              <a:lnSpc>
                <a:spcPct val="90000"/>
              </a:lnSpc>
              <a:buSzPct val="59000"/>
            </a:pPr>
            <a:r>
              <a:rPr lang="en-GB" sz="2400" dirty="0"/>
              <a:t>Microsoft </a:t>
            </a:r>
            <a:r>
              <a:rPr lang="en-US" altLang="zh-CN" sz="2400" dirty="0" smtClean="0"/>
              <a:t>IE </a:t>
            </a:r>
            <a:r>
              <a:rPr lang="en-GB" sz="2400" dirty="0" smtClean="0"/>
              <a:t>5.0</a:t>
            </a:r>
            <a:r>
              <a:rPr lang="en-GB" sz="2400" dirty="0"/>
              <a:t>中的缺陷允许攻击者建立一个网页来执行访问者计算机中的任何程序</a:t>
            </a:r>
          </a:p>
          <a:p>
            <a:pPr>
              <a:lnSpc>
                <a:spcPct val="90000"/>
              </a:lnSpc>
              <a:buSzPct val="59000"/>
            </a:pPr>
            <a:r>
              <a:rPr lang="en-GB" sz="2400" dirty="0" err="1" smtClean="0"/>
              <a:t>向</a:t>
            </a:r>
            <a:r>
              <a:rPr lang="en-GB" sz="2400" dirty="0" err="1"/>
              <a:t>Netscape</a:t>
            </a:r>
            <a:r>
              <a:rPr lang="en-GB" sz="2400" dirty="0"/>
              <a:t> Enterprise Server 3.6发送特定的长消息，就会造成溢出，从而控制服务器</a:t>
            </a:r>
          </a:p>
          <a:p>
            <a:pPr>
              <a:lnSpc>
                <a:spcPct val="90000"/>
              </a:lnSpc>
              <a:buSzPct val="59000"/>
            </a:pPr>
            <a:r>
              <a:rPr lang="en-GB" sz="2400" dirty="0" err="1"/>
              <a:t>Microsoft的剪贴画功能可以让用户从网络上下载剪贴画文件</a:t>
            </a:r>
            <a:r>
              <a:rPr lang="en-GB" sz="2400" dirty="0"/>
              <a:t>。</a:t>
            </a:r>
            <a:r>
              <a:rPr lang="en-GB" sz="2400" dirty="0" err="1"/>
              <a:t>在特定的环境下，一个变形的剪贴画文件可以让任何代码在用户的计算机上运行</a:t>
            </a:r>
            <a:endParaRPr lang="en-GB" sz="2400" dirty="0"/>
          </a:p>
          <a:p>
            <a:pPr>
              <a:lnSpc>
                <a:spcPct val="90000"/>
              </a:lnSpc>
              <a:buSzPct val="59000"/>
            </a:pPr>
            <a:r>
              <a:rPr lang="en-GB" sz="2400" dirty="0" err="1"/>
              <a:t>入侵者可以使用特殊编码的URL，令Windows</a:t>
            </a:r>
            <a:r>
              <a:rPr lang="en-GB" sz="2400" dirty="0"/>
              <a:t> 95和98计算机崩溃</a:t>
            </a:r>
            <a:endParaRPr lang="en-GB" altLang="zh-CN" sz="2400" dirty="0"/>
          </a:p>
          <a:p>
            <a:pPr>
              <a:lnSpc>
                <a:spcPct val="90000"/>
              </a:lnSpc>
              <a:buSzPct val="59000"/>
            </a:pPr>
            <a:r>
              <a:rPr lang="en-US" altLang="zh-CN" sz="2400" dirty="0">
                <a:solidFill>
                  <a:schemeClr val="hlink"/>
                </a:solidFill>
                <a:latin typeface="Arial"/>
              </a:rPr>
              <a:t>……</a:t>
            </a:r>
            <a:endParaRPr lang="en-US" altLang="zh-CN" sz="2400" dirty="0">
              <a:solidFill>
                <a:schemeClr val="hlink"/>
              </a:solidFill>
            </a:endParaRPr>
          </a:p>
          <a:p>
            <a:pPr>
              <a:lnSpc>
                <a:spcPct val="90000"/>
              </a:lnSpc>
            </a:pPr>
            <a:endParaRPr lang="en-US" altLang="zh-CN" sz="2400" dirty="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endCondLst>
                                    <p:cond evt="onNext" delay="0">
                                      <p:tgtEl>
                                        <p:sldTgt/>
                                      </p:tgtEl>
                                    </p:cond>
                                  </p:endCondLst>
                                  <p:childTnLst>
                                    <p:animScale>
                                      <p:cBhvr>
                                        <p:cTn id="6" dur="2000" fill="hold"/>
                                        <p:tgtEl>
                                          <p:spTgt spid="142339">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b="1" dirty="0" smtClean="0"/>
              <a:t>公元</a:t>
            </a:r>
            <a:r>
              <a:rPr lang="en-US" altLang="zh-CN" b="1" dirty="0" smtClean="0"/>
              <a:t>16</a:t>
            </a:r>
            <a:r>
              <a:rPr lang="zh-CN" altLang="en-US" b="1" dirty="0" smtClean="0"/>
              <a:t>世纪晚期，英国的</a:t>
            </a:r>
            <a:r>
              <a:rPr lang="zh-CN" altLang="en-US" b="1" dirty="0" smtClean="0">
                <a:solidFill>
                  <a:srgbClr val="FF0000"/>
                </a:solidFill>
              </a:rPr>
              <a:t>菲利普斯</a:t>
            </a:r>
            <a:r>
              <a:rPr lang="en-US" altLang="zh-CN" b="1" dirty="0" smtClean="0">
                <a:solidFill>
                  <a:srgbClr val="FF0000"/>
                </a:solidFill>
              </a:rPr>
              <a:t>(Philips)</a:t>
            </a:r>
            <a:r>
              <a:rPr lang="zh-CN" altLang="en-US" b="1" dirty="0" smtClean="0"/>
              <a:t>利用</a:t>
            </a:r>
            <a:r>
              <a:rPr lang="zh-CN" altLang="en-US" b="1" dirty="0" smtClean="0">
                <a:solidFill>
                  <a:srgbClr val="FF0000"/>
                </a:solidFill>
              </a:rPr>
              <a:t>频度分析法</a:t>
            </a:r>
            <a:r>
              <a:rPr lang="zh-CN" altLang="en-US" b="1" dirty="0" smtClean="0"/>
              <a:t>成功破解苏格兰女王玛丽的密码信，信中策划暗杀英国女王伊丽莎白，这次解密将玛丽送上了断头台 </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pic>
        <p:nvPicPr>
          <p:cNvPr id="7" name="Picture 5" descr="4abc62a6629cb"/>
          <p:cNvPicPr>
            <a:picLocks noChangeAspect="1" noChangeArrowheads="1"/>
          </p:cNvPicPr>
          <p:nvPr/>
        </p:nvPicPr>
        <p:blipFill>
          <a:blip r:embed="rId2"/>
          <a:srcRect/>
          <a:stretch>
            <a:fillRect/>
          </a:stretch>
        </p:blipFill>
        <p:spPr bwMode="auto">
          <a:xfrm>
            <a:off x="3505200" y="3352800"/>
            <a:ext cx="4840677" cy="2667000"/>
          </a:xfrm>
          <a:prstGeom prst="rect">
            <a:avLst/>
          </a:prstGeom>
          <a:noFill/>
        </p:spPr>
      </p:pic>
      <p:sp>
        <p:nvSpPr>
          <p:cNvPr id="8" name="TextBox 7"/>
          <p:cNvSpPr txBox="1"/>
          <p:nvPr/>
        </p:nvSpPr>
        <p:spPr>
          <a:xfrm>
            <a:off x="4038600" y="6096000"/>
            <a:ext cx="2928958" cy="307777"/>
          </a:xfrm>
          <a:prstGeom prst="rect">
            <a:avLst/>
          </a:prstGeom>
          <a:noFill/>
        </p:spPr>
        <p:txBody>
          <a:bodyPr wrap="square" rtlCol="0">
            <a:spAutoFit/>
          </a:bodyPr>
          <a:lstStyle/>
          <a:p>
            <a:r>
              <a:rPr lang="zh-CN" altLang="en-US" b="1" dirty="0" smtClean="0">
                <a:solidFill>
                  <a:srgbClr val="FF0000"/>
                </a:solidFill>
              </a:rPr>
              <a:t>電影</a:t>
            </a:r>
            <a:r>
              <a:rPr lang="en-US" altLang="zh-CN" b="1" dirty="0" smtClean="0">
                <a:solidFill>
                  <a:srgbClr val="FF0000"/>
                </a:solidFill>
              </a:rPr>
              <a:t>《</a:t>
            </a:r>
            <a:r>
              <a:rPr lang="zh-CN" altLang="en-US" b="1" dirty="0" smtClean="0">
                <a:solidFill>
                  <a:srgbClr val="FF0000"/>
                </a:solidFill>
              </a:rPr>
              <a:t>伊莉莎白：輝煌年代</a:t>
            </a:r>
            <a:r>
              <a:rPr lang="en-US" altLang="zh-CN" b="1" dirty="0" smtClean="0">
                <a:solidFill>
                  <a:srgbClr val="FF0000"/>
                </a:solidFill>
              </a:rPr>
              <a:t>》</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7" name="内容占位符 6" descr="莫尔斯密码.jpg"/>
          <p:cNvPicPr>
            <a:picLocks noGrp="1" noChangeAspect="1"/>
          </p:cNvPicPr>
          <p:nvPr>
            <p:ph idx="1"/>
          </p:nvPr>
        </p:nvPicPr>
        <p:blipFill>
          <a:blip r:embed="rId2"/>
          <a:stretch>
            <a:fillRect/>
          </a:stretch>
        </p:blipFill>
        <p:spPr>
          <a:xfrm>
            <a:off x="3962400" y="2209800"/>
            <a:ext cx="4865877" cy="2590800"/>
          </a:xfrm>
        </p:spPr>
      </p:pic>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sp>
        <p:nvSpPr>
          <p:cNvPr id="8" name="TextBox 7"/>
          <p:cNvSpPr txBox="1"/>
          <p:nvPr/>
        </p:nvSpPr>
        <p:spPr>
          <a:xfrm>
            <a:off x="381000" y="1828800"/>
            <a:ext cx="3429000" cy="4401205"/>
          </a:xfrm>
          <a:prstGeom prst="rect">
            <a:avLst/>
          </a:prstGeom>
          <a:noFill/>
        </p:spPr>
        <p:txBody>
          <a:bodyPr wrap="square" rtlCol="0">
            <a:spAutoFit/>
          </a:bodyPr>
          <a:lstStyle/>
          <a:p>
            <a:r>
              <a:rPr lang="zh-CN" altLang="en-US" sz="2800" dirty="0" smtClean="0">
                <a:solidFill>
                  <a:srgbClr val="FF0000"/>
                </a:solidFill>
              </a:rPr>
              <a:t>摩尔斯电码</a:t>
            </a:r>
            <a:r>
              <a:rPr lang="en-US" altLang="zh-CN" sz="2800" dirty="0" smtClean="0"/>
              <a:t>: </a:t>
            </a:r>
            <a:r>
              <a:rPr lang="zh-CN" altLang="en-US" sz="2800" dirty="0" smtClean="0"/>
              <a:t>信号代码，通过不同的排列顺序来表达不同的英文字母、数字和标点符号等。由美国人艾尔菲德</a:t>
            </a:r>
            <a:r>
              <a:rPr lang="en-US" altLang="zh-CN" sz="2800" dirty="0" smtClean="0"/>
              <a:t>·</a:t>
            </a:r>
            <a:r>
              <a:rPr lang="zh-CN" altLang="en-US" sz="2800" dirty="0" smtClean="0"/>
              <a:t>维尔发明，当时他正在协助</a:t>
            </a:r>
            <a:r>
              <a:rPr lang="en-US" altLang="zh-CN" sz="2800" dirty="0" smtClean="0"/>
              <a:t>Samuel </a:t>
            </a:r>
            <a:r>
              <a:rPr lang="en-US" altLang="zh-CN" sz="2800" dirty="0" smtClean="0">
                <a:solidFill>
                  <a:srgbClr val="FF0000"/>
                </a:solidFill>
              </a:rPr>
              <a:t>Morse</a:t>
            </a:r>
            <a:r>
              <a:rPr lang="zh-CN" altLang="en-US" sz="2800" dirty="0" smtClean="0"/>
              <a:t>进行摩尔斯电报机的发明（</a:t>
            </a:r>
            <a:r>
              <a:rPr lang="en-US" altLang="zh-CN" sz="2800" dirty="0" smtClean="0"/>
              <a:t>1835</a:t>
            </a:r>
            <a:r>
              <a:rPr lang="zh-CN" altLang="en-US" sz="2800" dirty="0" smtClean="0"/>
              <a:t>年）</a:t>
            </a:r>
            <a:endParaRPr lang="zh-CN" altLang="en-US" sz="2800" dirty="0"/>
          </a:p>
        </p:txBody>
      </p:sp>
      <p:sp>
        <p:nvSpPr>
          <p:cNvPr id="9" name="矩形 8"/>
          <p:cNvSpPr/>
          <p:nvPr/>
        </p:nvSpPr>
        <p:spPr>
          <a:xfrm>
            <a:off x="5257800" y="5257800"/>
            <a:ext cx="2590800" cy="535531"/>
          </a:xfrm>
          <a:prstGeom prst="rect">
            <a:avLst/>
          </a:prstGeom>
        </p:spPr>
        <p:txBody>
          <a:bodyPr wrap="square">
            <a:spAutoFit/>
          </a:bodyPr>
          <a:lstStyle/>
          <a:p>
            <a:pPr>
              <a:lnSpc>
                <a:spcPct val="90000"/>
              </a:lnSpc>
              <a:buNone/>
            </a:pPr>
            <a:r>
              <a:rPr lang="zh-CN" altLang="en-US" sz="3200" b="1" dirty="0" smtClean="0">
                <a:solidFill>
                  <a:srgbClr val="FF0000"/>
                </a:solidFill>
              </a:rPr>
              <a:t>视频演示</a:t>
            </a:r>
            <a:endParaRPr lang="en-US" altLang="zh-CN" sz="3200" b="1" dirty="0" smtClean="0">
              <a:solidFill>
                <a:srgbClr val="FF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80000"/>
              </a:lnSpc>
            </a:pPr>
            <a:r>
              <a:rPr lang="en-US" altLang="zh-CN" dirty="0" smtClean="0"/>
              <a:t>1917-1-17: </a:t>
            </a:r>
            <a:r>
              <a:rPr lang="zh-CN" altLang="en-US" dirty="0" smtClean="0">
                <a:solidFill>
                  <a:srgbClr val="CC0000"/>
                </a:solidFill>
              </a:rPr>
              <a:t>齐默尔曼电报</a:t>
            </a:r>
            <a:r>
              <a:rPr lang="zh-CN" altLang="en-US" dirty="0" smtClean="0"/>
              <a:t>被“</a:t>
            </a:r>
            <a:r>
              <a:rPr lang="en-US" altLang="zh-CN" dirty="0" smtClean="0">
                <a:solidFill>
                  <a:srgbClr val="CC0000"/>
                </a:solidFill>
              </a:rPr>
              <a:t>40</a:t>
            </a:r>
            <a:r>
              <a:rPr lang="zh-CN" altLang="en-US" dirty="0" smtClean="0">
                <a:solidFill>
                  <a:srgbClr val="CC0000"/>
                </a:solidFill>
              </a:rPr>
              <a:t>号房间</a:t>
            </a:r>
            <a:r>
              <a:rPr lang="zh-CN" altLang="en-US" dirty="0" smtClean="0"/>
              <a:t>”截获。</a:t>
            </a:r>
            <a:r>
              <a:rPr lang="en-US" altLang="zh-CN" dirty="0" smtClean="0"/>
              <a:t>2</a:t>
            </a:r>
            <a:r>
              <a:rPr lang="zh-CN" altLang="en-US" dirty="0" smtClean="0"/>
              <a:t>月</a:t>
            </a:r>
            <a:r>
              <a:rPr lang="en-US" altLang="zh-CN" dirty="0" smtClean="0"/>
              <a:t>23</a:t>
            </a:r>
            <a:r>
              <a:rPr lang="zh-CN" altLang="en-US" dirty="0" smtClean="0"/>
              <a:t>日，密电揭开：</a:t>
            </a:r>
            <a:endParaRPr lang="en-US" altLang="zh-CN" dirty="0" smtClean="0"/>
          </a:p>
          <a:p>
            <a:pPr lvl="1">
              <a:lnSpc>
                <a:spcPct val="80000"/>
              </a:lnSpc>
            </a:pPr>
            <a:r>
              <a:rPr lang="zh-CN" altLang="en-US" dirty="0" smtClean="0"/>
              <a:t>德国将在</a:t>
            </a:r>
            <a:r>
              <a:rPr lang="en-US" altLang="zh-CN" dirty="0" smtClean="0"/>
              <a:t>1917</a:t>
            </a:r>
            <a:r>
              <a:rPr lang="zh-CN" altLang="en-US" dirty="0" smtClean="0"/>
              <a:t>年</a:t>
            </a:r>
            <a:r>
              <a:rPr lang="en-US" altLang="zh-CN" dirty="0" smtClean="0"/>
              <a:t>2</a:t>
            </a:r>
            <a:r>
              <a:rPr lang="zh-CN" altLang="en-US" dirty="0" smtClean="0"/>
              <a:t>月</a:t>
            </a:r>
            <a:r>
              <a:rPr lang="en-US" altLang="zh-CN" dirty="0" smtClean="0"/>
              <a:t>1</a:t>
            </a:r>
            <a:r>
              <a:rPr lang="zh-CN" altLang="en-US" dirty="0" smtClean="0"/>
              <a:t>日开始‘无限制潜艇战’，用潜艇攻击战时包括中立国在内的海上商运船</a:t>
            </a:r>
            <a:endParaRPr lang="en-US" altLang="zh-CN" dirty="0" smtClean="0"/>
          </a:p>
          <a:p>
            <a:pPr lvl="1">
              <a:lnSpc>
                <a:spcPct val="80000"/>
              </a:lnSpc>
            </a:pPr>
            <a:r>
              <a:rPr lang="zh-CN" altLang="en-US" dirty="0" smtClean="0"/>
              <a:t>为阻止美国参战，德国建议墨西哥入侵美国，并承诺帮助墨西哥从美国手中夺回得克萨斯、新墨西哥和亚利桑那三州</a:t>
            </a:r>
          </a:p>
          <a:p>
            <a:pPr lvl="1">
              <a:lnSpc>
                <a:spcPct val="80000"/>
              </a:lnSpc>
            </a:pPr>
            <a:r>
              <a:rPr lang="zh-CN" altLang="en-US" dirty="0" smtClean="0"/>
              <a:t>德国还要</a:t>
            </a:r>
            <a:r>
              <a:rPr lang="zh-CN" altLang="en-US" dirty="0" smtClean="0">
                <a:solidFill>
                  <a:srgbClr val="CC0000"/>
                </a:solidFill>
              </a:rPr>
              <a:t>墨西哥</a:t>
            </a:r>
            <a:r>
              <a:rPr lang="zh-CN" altLang="en-US" dirty="0" smtClean="0"/>
              <a:t>说服</a:t>
            </a:r>
            <a:r>
              <a:rPr lang="zh-CN" altLang="en-US" dirty="0" smtClean="0">
                <a:solidFill>
                  <a:srgbClr val="CC0000"/>
                </a:solidFill>
              </a:rPr>
              <a:t>日本</a:t>
            </a:r>
            <a:r>
              <a:rPr lang="zh-CN" altLang="en-US" dirty="0" smtClean="0"/>
              <a:t>共同进攻美国，德国将提供军事和资金援助</a:t>
            </a:r>
            <a:endParaRPr lang="en-US" altLang="zh-CN" dirty="0" smtClean="0"/>
          </a:p>
          <a:p>
            <a:pPr lvl="1">
              <a:lnSpc>
                <a:spcPct val="80000"/>
              </a:lnSpc>
            </a:pPr>
            <a:endParaRPr lang="en-US" altLang="zh-CN" dirty="0" smtClean="0"/>
          </a:p>
          <a:p>
            <a:pPr>
              <a:lnSpc>
                <a:spcPct val="80000"/>
              </a:lnSpc>
            </a:pPr>
            <a:r>
              <a:rPr lang="zh-CN" altLang="en-US" dirty="0" smtClean="0"/>
              <a:t>密电揭开后，</a:t>
            </a:r>
            <a:r>
              <a:rPr lang="zh-CN" altLang="en-US" dirty="0" smtClean="0">
                <a:solidFill>
                  <a:srgbClr val="CC0000"/>
                </a:solidFill>
              </a:rPr>
              <a:t>美国在</a:t>
            </a:r>
            <a:r>
              <a:rPr lang="en-US" altLang="zh-CN" dirty="0" smtClean="0">
                <a:solidFill>
                  <a:srgbClr val="CC0000"/>
                </a:solidFill>
              </a:rPr>
              <a:t>4</a:t>
            </a:r>
            <a:r>
              <a:rPr lang="zh-CN" altLang="en-US" dirty="0" smtClean="0">
                <a:solidFill>
                  <a:srgbClr val="CC0000"/>
                </a:solidFill>
              </a:rPr>
              <a:t>月</a:t>
            </a:r>
            <a:r>
              <a:rPr lang="en-US" altLang="zh-CN" dirty="0" smtClean="0">
                <a:solidFill>
                  <a:srgbClr val="CC0000"/>
                </a:solidFill>
              </a:rPr>
              <a:t>16</a:t>
            </a:r>
            <a:r>
              <a:rPr lang="zh-CN" altLang="en-US" dirty="0" smtClean="0">
                <a:solidFill>
                  <a:srgbClr val="CC0000"/>
                </a:solidFill>
              </a:rPr>
              <a:t>日向德国宣战 </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9600" y="5562600"/>
            <a:ext cx="4572000" cy="563563"/>
          </a:xfrm>
        </p:spPr>
        <p:txBody>
          <a:bodyPr/>
          <a:lstStyle/>
          <a:p>
            <a:r>
              <a:rPr lang="zh-CN" altLang="en-US" sz="2800" dirty="0" smtClean="0"/>
              <a:t>齐默尔曼电报</a:t>
            </a:r>
            <a:endParaRPr lang="zh-CN" altLang="en-US" sz="28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pic>
        <p:nvPicPr>
          <p:cNvPr id="7" name="Picture 5" descr="W020090901556016349430"/>
          <p:cNvPicPr>
            <a:picLocks noChangeAspect="1" noChangeArrowheads="1"/>
          </p:cNvPicPr>
          <p:nvPr/>
        </p:nvPicPr>
        <p:blipFill>
          <a:blip r:embed="rId2"/>
          <a:srcRect/>
          <a:stretch>
            <a:fillRect/>
          </a:stretch>
        </p:blipFill>
        <p:spPr bwMode="auto">
          <a:xfrm>
            <a:off x="4343400" y="2286000"/>
            <a:ext cx="4572000" cy="3063370"/>
          </a:xfrm>
          <a:prstGeom prst="rect">
            <a:avLst/>
          </a:prstGeom>
          <a:noFill/>
        </p:spPr>
      </p:pic>
      <p:sp>
        <p:nvSpPr>
          <p:cNvPr id="8" name="TextBox 7"/>
          <p:cNvSpPr txBox="1"/>
          <p:nvPr/>
        </p:nvSpPr>
        <p:spPr>
          <a:xfrm>
            <a:off x="381000" y="1905000"/>
            <a:ext cx="3886200" cy="3797963"/>
          </a:xfrm>
          <a:prstGeom prst="rect">
            <a:avLst/>
          </a:prstGeom>
          <a:noFill/>
        </p:spPr>
        <p:txBody>
          <a:bodyPr wrap="square" rtlCol="0">
            <a:spAutoFit/>
          </a:bodyPr>
          <a:lstStyle/>
          <a:p>
            <a:pPr>
              <a:lnSpc>
                <a:spcPct val="90000"/>
              </a:lnSpc>
              <a:buFont typeface="Arial" pitchFamily="34" charset="0"/>
              <a:buChar char="•"/>
            </a:pPr>
            <a:r>
              <a:rPr lang="zh-CN" altLang="en-US" sz="2800" b="1" dirty="0" smtClean="0">
                <a:solidFill>
                  <a:srgbClr val="0000FF"/>
                </a:solidFill>
                <a:latin typeface="宋体" pitchFamily="2" charset="-122"/>
              </a:rPr>
              <a:t>德国方面在一战结束十年之后才知道真相：</a:t>
            </a:r>
            <a:endParaRPr lang="zh-CN" altLang="en-US" sz="2800" b="1" dirty="0" smtClean="0">
              <a:latin typeface="宋体" pitchFamily="2" charset="-122"/>
            </a:endParaRPr>
          </a:p>
          <a:p>
            <a:pPr lvl="1">
              <a:lnSpc>
                <a:spcPct val="90000"/>
              </a:lnSpc>
              <a:buFont typeface="Arial" pitchFamily="34" charset="0"/>
              <a:buChar char="•"/>
            </a:pPr>
            <a:r>
              <a:rPr lang="en-US" altLang="zh-CN" sz="2800" b="1" dirty="0" smtClean="0">
                <a:latin typeface="宋体" pitchFamily="2" charset="-122"/>
              </a:rPr>
              <a:t>1923</a:t>
            </a:r>
            <a:r>
              <a:rPr lang="zh-CN" altLang="en-US" sz="2800" b="1" dirty="0" smtClean="0">
                <a:latin typeface="宋体" pitchFamily="2" charset="-122"/>
              </a:rPr>
              <a:t>年出版的</a:t>
            </a:r>
            <a:r>
              <a:rPr lang="zh-CN" altLang="en-US" sz="2800" b="1" dirty="0" smtClean="0">
                <a:solidFill>
                  <a:srgbClr val="CC00CC"/>
                </a:solidFill>
                <a:latin typeface="宋体" pitchFamily="2" charset="-122"/>
              </a:rPr>
              <a:t>温斯顿</a:t>
            </a:r>
            <a:r>
              <a:rPr lang="en-US" altLang="zh-CN" sz="2800" b="1" dirty="0" smtClean="0">
                <a:solidFill>
                  <a:srgbClr val="CC00CC"/>
                </a:solidFill>
                <a:latin typeface="宋体" pitchFamily="2" charset="-122"/>
              </a:rPr>
              <a:t>·</a:t>
            </a:r>
            <a:r>
              <a:rPr lang="zh-CN" altLang="en-US" sz="2800" b="1" dirty="0" smtClean="0">
                <a:solidFill>
                  <a:srgbClr val="CC00CC"/>
                </a:solidFill>
                <a:latin typeface="宋体" pitchFamily="2" charset="-122"/>
              </a:rPr>
              <a:t>丘吉尔</a:t>
            </a:r>
            <a:r>
              <a:rPr lang="zh-CN" altLang="en-US" sz="2800" b="1" dirty="0" smtClean="0">
                <a:latin typeface="宋体" pitchFamily="2" charset="-122"/>
              </a:rPr>
              <a:t>的著作</a:t>
            </a:r>
            <a:r>
              <a:rPr lang="en-US" altLang="zh-CN" sz="2800" b="1" dirty="0" smtClean="0">
                <a:latin typeface="宋体" pitchFamily="2" charset="-122"/>
              </a:rPr>
              <a:t>《</a:t>
            </a:r>
            <a:r>
              <a:rPr lang="zh-CN" altLang="en-US" sz="2800" b="1" dirty="0" smtClean="0">
                <a:solidFill>
                  <a:srgbClr val="CC00CC"/>
                </a:solidFill>
                <a:latin typeface="宋体" pitchFamily="2" charset="-122"/>
              </a:rPr>
              <a:t>世界危机</a:t>
            </a:r>
            <a:r>
              <a:rPr lang="en-US" altLang="zh-CN" sz="2800" b="1" dirty="0" smtClean="0">
                <a:latin typeface="宋体" pitchFamily="2" charset="-122"/>
              </a:rPr>
              <a:t>》</a:t>
            </a:r>
            <a:r>
              <a:rPr lang="zh-CN" altLang="en-US" sz="2800" b="1" dirty="0" smtClean="0">
                <a:latin typeface="宋体" pitchFamily="2" charset="-122"/>
              </a:rPr>
              <a:t>，提到了英俄在军事方面的合作，指出俄国人在一战中曾经成功地破译了某些德军密码</a:t>
            </a:r>
          </a:p>
          <a:p>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524000"/>
            <a:ext cx="8229600" cy="4800600"/>
          </a:xfrm>
        </p:spPr>
        <p:txBody>
          <a:bodyPr/>
          <a:lstStyle/>
          <a:p>
            <a:r>
              <a:rPr lang="zh-CN" altLang="en-US" sz="2400" dirty="0" smtClean="0"/>
              <a:t>德国的</a:t>
            </a:r>
            <a:r>
              <a:rPr lang="zh-CN" altLang="en-US" sz="2400" b="1" dirty="0" smtClean="0">
                <a:solidFill>
                  <a:srgbClr val="FF0000"/>
                </a:solidFill>
              </a:rPr>
              <a:t>亚瑟</a:t>
            </a:r>
            <a:r>
              <a:rPr lang="en-US" altLang="zh-CN" sz="2400" b="1" dirty="0" smtClean="0">
                <a:solidFill>
                  <a:srgbClr val="FF0000"/>
                </a:solidFill>
              </a:rPr>
              <a:t>·</a:t>
            </a:r>
            <a:r>
              <a:rPr lang="zh-CN" altLang="en-US" sz="2400" b="1" dirty="0" smtClean="0">
                <a:solidFill>
                  <a:srgbClr val="FF0000"/>
                </a:solidFill>
              </a:rPr>
              <a:t>歇尔比乌斯</a:t>
            </a:r>
            <a:r>
              <a:rPr lang="zh-CN" altLang="en-US" sz="2400" dirty="0" smtClean="0"/>
              <a:t>（</a:t>
            </a:r>
            <a:r>
              <a:rPr lang="en-US" altLang="zh-CN" sz="2400" dirty="0" smtClean="0"/>
              <a:t>Arthur </a:t>
            </a:r>
            <a:r>
              <a:rPr lang="en-US" altLang="zh-CN" sz="2400" dirty="0" err="1" smtClean="0"/>
              <a:t>Scherbius</a:t>
            </a:r>
            <a:r>
              <a:rPr lang="zh-CN" altLang="en-US" sz="2400" dirty="0" smtClean="0"/>
              <a:t>）发明了“谜”（</a:t>
            </a:r>
            <a:r>
              <a:rPr lang="en-US" altLang="zh-CN" sz="2400" dirty="0" smtClean="0"/>
              <a:t>ENIGMA</a:t>
            </a:r>
            <a:r>
              <a:rPr lang="zh-CN" altLang="en-US" sz="2400" dirty="0" smtClean="0"/>
              <a:t>，</a:t>
            </a:r>
            <a:r>
              <a:rPr lang="zh-CN" altLang="en-US" sz="2400" dirty="0" smtClean="0">
                <a:solidFill>
                  <a:srgbClr val="FF0000"/>
                </a:solidFill>
              </a:rPr>
              <a:t>恩格玛密码机</a:t>
            </a:r>
            <a:r>
              <a:rPr lang="zh-CN" altLang="en-US" sz="2400" dirty="0" smtClean="0"/>
              <a:t>），用于军事和商业上。</a:t>
            </a:r>
            <a:r>
              <a:rPr lang="en-US" altLang="zh-CN" sz="2400" dirty="0" smtClean="0"/>
              <a:t>1925</a:t>
            </a:r>
            <a:r>
              <a:rPr lang="zh-CN" altLang="en-US" sz="2400" dirty="0" smtClean="0"/>
              <a:t>年，“谜”开始系列生产，在</a:t>
            </a:r>
            <a:r>
              <a:rPr lang="en-US" altLang="zh-CN" sz="2400" dirty="0" smtClean="0"/>
              <a:t>20</a:t>
            </a:r>
            <a:r>
              <a:rPr lang="zh-CN" altLang="en-US" sz="2400" dirty="0" smtClean="0"/>
              <a:t>年间，德国军方购入了</a:t>
            </a:r>
            <a:r>
              <a:rPr lang="en-US" altLang="zh-CN" sz="2400" dirty="0" smtClean="0"/>
              <a:t>3</a:t>
            </a:r>
            <a:r>
              <a:rPr lang="zh-CN" altLang="en-US" sz="2400" dirty="0" smtClean="0"/>
              <a:t>万多台“谜”，亦难倒了</a:t>
            </a:r>
            <a:r>
              <a:rPr lang="zh-CN" altLang="en-US" sz="2400" dirty="0" smtClean="0">
                <a:solidFill>
                  <a:srgbClr val="CC00CC"/>
                </a:solidFill>
              </a:rPr>
              <a:t>“</a:t>
            </a:r>
            <a:r>
              <a:rPr lang="en-US" altLang="zh-CN" sz="2400" b="1" dirty="0" smtClean="0">
                <a:solidFill>
                  <a:srgbClr val="FF0000"/>
                </a:solidFill>
              </a:rPr>
              <a:t>40</a:t>
            </a:r>
            <a:r>
              <a:rPr lang="zh-CN" altLang="en-US" sz="2400" b="1" dirty="0" smtClean="0">
                <a:solidFill>
                  <a:srgbClr val="FF0000"/>
                </a:solidFill>
              </a:rPr>
              <a:t>号房</a:t>
            </a:r>
            <a:r>
              <a:rPr lang="zh-CN" altLang="en-US" sz="2400" dirty="0" smtClean="0">
                <a:solidFill>
                  <a:srgbClr val="CC00CC"/>
                </a:solidFill>
              </a:rPr>
              <a:t>”，</a:t>
            </a:r>
            <a:r>
              <a:rPr lang="zh-CN" altLang="en-US" sz="2400" dirty="0" smtClean="0"/>
              <a:t>成为德国在</a:t>
            </a:r>
            <a:r>
              <a:rPr lang="zh-CN" altLang="en-US" sz="2400" dirty="0" smtClean="0">
                <a:solidFill>
                  <a:srgbClr val="CC0000"/>
                </a:solidFill>
              </a:rPr>
              <a:t>二次大战的重要工具</a:t>
            </a:r>
            <a:endParaRPr lang="en-US" altLang="zh-CN" sz="2400" dirty="0" smtClean="0">
              <a:solidFill>
                <a:srgbClr val="CC0000"/>
              </a:solidFill>
            </a:endParaRPr>
          </a:p>
          <a:p>
            <a:r>
              <a:rPr lang="zh-CN" altLang="en-US" sz="2400" dirty="0" smtClean="0">
                <a:solidFill>
                  <a:srgbClr val="FF0000"/>
                </a:solidFill>
              </a:rPr>
              <a:t>（视频演示）</a:t>
            </a:r>
            <a:endParaRPr lang="zh-CN" altLang="en-US" sz="2400"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pic>
        <p:nvPicPr>
          <p:cNvPr id="7" name="内容占位符 6" descr="Enigma.jpg"/>
          <p:cNvPicPr>
            <a:picLocks noChangeAspect="1"/>
          </p:cNvPicPr>
          <p:nvPr/>
        </p:nvPicPr>
        <p:blipFill>
          <a:blip r:embed="rId2"/>
          <a:stretch>
            <a:fillRect/>
          </a:stretch>
        </p:blipFill>
        <p:spPr bwMode="auto">
          <a:xfrm>
            <a:off x="6248400" y="3124200"/>
            <a:ext cx="2667000" cy="3496733"/>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a:stretch>
            <a:fillRect/>
          </a:stretch>
        </p:blipFill>
        <p:spPr bwMode="auto">
          <a:xfrm>
            <a:off x="2590800" y="3810000"/>
            <a:ext cx="3581400" cy="2376443"/>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a:stretch>
            <a:fillRect/>
          </a:stretch>
        </p:blipFill>
        <p:spPr bwMode="auto">
          <a:xfrm>
            <a:off x="304800" y="4191000"/>
            <a:ext cx="2074333" cy="18726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sp>
        <p:nvSpPr>
          <p:cNvPr id="7" name="TextBox 6"/>
          <p:cNvSpPr txBox="1"/>
          <p:nvPr/>
        </p:nvSpPr>
        <p:spPr>
          <a:xfrm>
            <a:off x="609600" y="5181600"/>
            <a:ext cx="1905000" cy="738664"/>
          </a:xfrm>
          <a:prstGeom prst="rect">
            <a:avLst/>
          </a:prstGeom>
          <a:noFill/>
        </p:spPr>
        <p:txBody>
          <a:bodyPr wrap="square" rtlCol="0">
            <a:spAutoFit/>
          </a:bodyPr>
          <a:lstStyle/>
          <a:p>
            <a:pPr algn="ctr">
              <a:buNone/>
            </a:pPr>
            <a:r>
              <a:rPr lang="zh-CN" altLang="en-US" b="1" dirty="0" smtClean="0">
                <a:solidFill>
                  <a:srgbClr val="FF0000"/>
                </a:solidFill>
              </a:rPr>
              <a:t> 亚瑟</a:t>
            </a:r>
            <a:r>
              <a:rPr lang="en-US" altLang="zh-CN" b="1" dirty="0" smtClean="0">
                <a:solidFill>
                  <a:srgbClr val="FF0000"/>
                </a:solidFill>
              </a:rPr>
              <a:t>·</a:t>
            </a:r>
            <a:r>
              <a:rPr lang="zh-CN" altLang="en-US" b="1" dirty="0" smtClean="0">
                <a:solidFill>
                  <a:srgbClr val="FF0000"/>
                </a:solidFill>
              </a:rPr>
              <a:t>歇尔比乌斯</a:t>
            </a:r>
            <a:endParaRPr lang="en-US" altLang="zh-CN" b="1" dirty="0" smtClean="0">
              <a:solidFill>
                <a:srgbClr val="FF0000"/>
              </a:solidFill>
            </a:endParaRPr>
          </a:p>
          <a:p>
            <a:pPr algn="ctr">
              <a:buNone/>
            </a:pPr>
            <a:r>
              <a:rPr lang="zh-CN" altLang="en-US" b="1" dirty="0" smtClean="0">
                <a:solidFill>
                  <a:srgbClr val="FF0000"/>
                </a:solidFill>
              </a:rPr>
              <a:t>（</a:t>
            </a:r>
            <a:r>
              <a:rPr lang="en-US" altLang="zh-CN" b="1" dirty="0" smtClean="0">
                <a:solidFill>
                  <a:srgbClr val="FF0000"/>
                </a:solidFill>
              </a:rPr>
              <a:t>Arthur </a:t>
            </a:r>
            <a:r>
              <a:rPr lang="en-US" altLang="zh-CN" b="1" dirty="0" err="1" smtClean="0">
                <a:solidFill>
                  <a:srgbClr val="FF0000"/>
                </a:solidFill>
              </a:rPr>
              <a:t>Scherbius</a:t>
            </a:r>
            <a:r>
              <a:rPr lang="zh-CN" altLang="en-US" b="1" dirty="0" smtClean="0">
                <a:solidFill>
                  <a:srgbClr val="FF0000"/>
                </a:solidFill>
              </a:rPr>
              <a:t>）</a:t>
            </a:r>
            <a:endParaRPr lang="en-US" altLang="zh-CN" b="1" dirty="0" smtClean="0">
              <a:solidFill>
                <a:srgbClr val="FF0000"/>
              </a:solidFill>
            </a:endParaRPr>
          </a:p>
          <a:p>
            <a:pPr algn="ctr">
              <a:buNone/>
            </a:pPr>
            <a:r>
              <a:rPr lang="zh-CN" altLang="en-US" b="1" dirty="0" smtClean="0"/>
              <a:t>德国人 </a:t>
            </a:r>
            <a:endParaRPr lang="zh-CN" altLang="en-US" dirty="0"/>
          </a:p>
        </p:txBody>
      </p:sp>
      <p:sp>
        <p:nvSpPr>
          <p:cNvPr id="8" name="TextBox 7"/>
          <p:cNvSpPr txBox="1"/>
          <p:nvPr/>
        </p:nvSpPr>
        <p:spPr>
          <a:xfrm>
            <a:off x="6248400" y="5486400"/>
            <a:ext cx="1905000" cy="738664"/>
          </a:xfrm>
          <a:prstGeom prst="rect">
            <a:avLst/>
          </a:prstGeom>
          <a:noFill/>
        </p:spPr>
        <p:txBody>
          <a:bodyPr wrap="square" rtlCol="0">
            <a:spAutoFit/>
          </a:bodyPr>
          <a:lstStyle/>
          <a:p>
            <a:pPr algn="ctr">
              <a:buNone/>
            </a:pPr>
            <a:r>
              <a:rPr lang="zh-CN" altLang="en-US" b="1" dirty="0" smtClean="0">
                <a:solidFill>
                  <a:srgbClr val="FF0000"/>
                </a:solidFill>
              </a:rPr>
              <a:t> 阿兰</a:t>
            </a:r>
            <a:r>
              <a:rPr lang="en-US" altLang="zh-CN" b="1" dirty="0" smtClean="0">
                <a:solidFill>
                  <a:srgbClr val="FF0000"/>
                </a:solidFill>
              </a:rPr>
              <a:t>·</a:t>
            </a:r>
            <a:r>
              <a:rPr lang="zh-CN" altLang="en-US" b="1" dirty="0" smtClean="0">
                <a:solidFill>
                  <a:srgbClr val="FF0000"/>
                </a:solidFill>
              </a:rPr>
              <a:t>图灵</a:t>
            </a:r>
            <a:endParaRPr lang="en-US" altLang="zh-CN" b="1" dirty="0" smtClean="0">
              <a:solidFill>
                <a:srgbClr val="FF0000"/>
              </a:solidFill>
            </a:endParaRPr>
          </a:p>
          <a:p>
            <a:pPr algn="ctr">
              <a:buNone/>
            </a:pPr>
            <a:r>
              <a:rPr lang="zh-CN" altLang="en-US" b="1" dirty="0" smtClean="0">
                <a:solidFill>
                  <a:srgbClr val="FF0000"/>
                </a:solidFill>
              </a:rPr>
              <a:t>（</a:t>
            </a:r>
            <a:r>
              <a:rPr lang="en-US" altLang="zh-CN" b="1" dirty="0" smtClean="0">
                <a:solidFill>
                  <a:srgbClr val="FF0000"/>
                </a:solidFill>
              </a:rPr>
              <a:t>Alan Turing</a:t>
            </a:r>
            <a:r>
              <a:rPr lang="zh-CN" altLang="en-US" b="1" dirty="0" smtClean="0">
                <a:solidFill>
                  <a:srgbClr val="FF0000"/>
                </a:solidFill>
              </a:rPr>
              <a:t>）</a:t>
            </a:r>
            <a:endParaRPr lang="en-US" altLang="zh-CN" b="1" dirty="0" smtClean="0">
              <a:solidFill>
                <a:srgbClr val="FF0000"/>
              </a:solidFill>
            </a:endParaRPr>
          </a:p>
          <a:p>
            <a:pPr algn="ctr">
              <a:buNone/>
            </a:pPr>
            <a:r>
              <a:rPr lang="zh-CN" altLang="en-US" b="1" dirty="0" smtClean="0"/>
              <a:t>英国人</a:t>
            </a:r>
            <a:r>
              <a:rPr lang="zh-CN" altLang="en-US" b="1" dirty="0" smtClean="0">
                <a:solidFill>
                  <a:srgbClr val="FF0000"/>
                </a:solidFill>
              </a:rPr>
              <a:t> </a:t>
            </a:r>
            <a:endParaRPr lang="zh-CN" altLang="en-US" dirty="0"/>
          </a:p>
        </p:txBody>
      </p:sp>
      <p:sp>
        <p:nvSpPr>
          <p:cNvPr id="9" name="TextBox 8"/>
          <p:cNvSpPr txBox="1"/>
          <p:nvPr/>
        </p:nvSpPr>
        <p:spPr>
          <a:xfrm>
            <a:off x="3352800" y="5334000"/>
            <a:ext cx="1905000" cy="738664"/>
          </a:xfrm>
          <a:prstGeom prst="rect">
            <a:avLst/>
          </a:prstGeom>
          <a:noFill/>
        </p:spPr>
        <p:txBody>
          <a:bodyPr wrap="square" rtlCol="0">
            <a:spAutoFit/>
          </a:bodyPr>
          <a:lstStyle/>
          <a:p>
            <a:pPr algn="ctr">
              <a:buNone/>
            </a:pPr>
            <a:r>
              <a:rPr lang="zh-CN" altLang="en-US" b="1" dirty="0" smtClean="0">
                <a:solidFill>
                  <a:srgbClr val="FF0000"/>
                </a:solidFill>
              </a:rPr>
              <a:t> 马里安</a:t>
            </a:r>
            <a:r>
              <a:rPr lang="en-US" altLang="zh-CN" b="1" dirty="0" smtClean="0">
                <a:solidFill>
                  <a:srgbClr val="FF0000"/>
                </a:solidFill>
              </a:rPr>
              <a:t>·</a:t>
            </a:r>
            <a:r>
              <a:rPr lang="zh-CN" altLang="en-US" b="1" dirty="0" smtClean="0">
                <a:solidFill>
                  <a:srgbClr val="FF0000"/>
                </a:solidFill>
              </a:rPr>
              <a:t>雷耶夫斯基</a:t>
            </a:r>
            <a:endParaRPr lang="en-US" altLang="zh-CN" b="1" dirty="0" smtClean="0">
              <a:solidFill>
                <a:srgbClr val="FF0000"/>
              </a:solidFill>
            </a:endParaRPr>
          </a:p>
          <a:p>
            <a:pPr algn="ctr">
              <a:buNone/>
            </a:pPr>
            <a:r>
              <a:rPr lang="zh-CN" altLang="en-US" b="1" dirty="0" smtClean="0">
                <a:solidFill>
                  <a:srgbClr val="FF0000"/>
                </a:solidFill>
              </a:rPr>
              <a:t>（</a:t>
            </a:r>
            <a:r>
              <a:rPr lang="en-US" altLang="zh-CN" b="1" dirty="0" smtClean="0">
                <a:solidFill>
                  <a:srgbClr val="FF0000"/>
                </a:solidFill>
              </a:rPr>
              <a:t>Marian </a:t>
            </a:r>
            <a:r>
              <a:rPr lang="en-US" altLang="zh-CN" b="1" dirty="0" err="1" smtClean="0">
                <a:solidFill>
                  <a:srgbClr val="FF0000"/>
                </a:solidFill>
              </a:rPr>
              <a:t>Rejewski</a:t>
            </a:r>
            <a:r>
              <a:rPr lang="zh-CN" altLang="en-US" b="1" dirty="0" smtClean="0">
                <a:solidFill>
                  <a:srgbClr val="FF0000"/>
                </a:solidFill>
              </a:rPr>
              <a:t>）</a:t>
            </a:r>
            <a:endParaRPr lang="en-US" altLang="zh-CN" b="1" dirty="0" smtClean="0">
              <a:solidFill>
                <a:srgbClr val="FF0000"/>
              </a:solidFill>
            </a:endParaRPr>
          </a:p>
          <a:p>
            <a:pPr algn="ctr">
              <a:buNone/>
            </a:pPr>
            <a:r>
              <a:rPr lang="zh-CN" altLang="en-US" b="1" dirty="0" smtClean="0"/>
              <a:t>波兰人 </a:t>
            </a:r>
            <a:endParaRPr lang="zh-CN" altLang="en-US" dirty="0"/>
          </a:p>
        </p:txBody>
      </p:sp>
      <p:pic>
        <p:nvPicPr>
          <p:cNvPr id="10" name="图片 9" descr="亚瑟·歇尔比乌斯.jpg"/>
          <p:cNvPicPr>
            <a:picLocks noChangeAspect="1"/>
          </p:cNvPicPr>
          <p:nvPr/>
        </p:nvPicPr>
        <p:blipFill>
          <a:blip r:embed="rId3"/>
          <a:stretch>
            <a:fillRect/>
          </a:stretch>
        </p:blipFill>
        <p:spPr>
          <a:xfrm>
            <a:off x="685800" y="2590800"/>
            <a:ext cx="1905000" cy="2524125"/>
          </a:xfrm>
          <a:prstGeom prst="rect">
            <a:avLst/>
          </a:prstGeom>
        </p:spPr>
      </p:pic>
      <p:pic>
        <p:nvPicPr>
          <p:cNvPr id="11" name="图片 10" descr="图灵.jpg"/>
          <p:cNvPicPr>
            <a:picLocks noChangeAspect="1"/>
          </p:cNvPicPr>
          <p:nvPr/>
        </p:nvPicPr>
        <p:blipFill>
          <a:blip r:embed="rId4"/>
          <a:stretch>
            <a:fillRect/>
          </a:stretch>
        </p:blipFill>
        <p:spPr>
          <a:xfrm>
            <a:off x="6019800" y="2209800"/>
            <a:ext cx="2556510" cy="3197438"/>
          </a:xfrm>
          <a:prstGeom prst="rect">
            <a:avLst/>
          </a:prstGeom>
        </p:spPr>
      </p:pic>
      <p:pic>
        <p:nvPicPr>
          <p:cNvPr id="12" name="图片 11" descr="马里安·雷耶夫斯基.jpg"/>
          <p:cNvPicPr>
            <a:picLocks noChangeAspect="1"/>
          </p:cNvPicPr>
          <p:nvPr/>
        </p:nvPicPr>
        <p:blipFill>
          <a:blip r:embed="rId5"/>
          <a:stretch>
            <a:fillRect/>
          </a:stretch>
        </p:blipFill>
        <p:spPr>
          <a:xfrm>
            <a:off x="3124200" y="2286000"/>
            <a:ext cx="2286000" cy="3017520"/>
          </a:xfrm>
          <a:prstGeom prst="rect">
            <a:avLst/>
          </a:prstGeom>
        </p:spPr>
      </p:pic>
      <p:sp>
        <p:nvSpPr>
          <p:cNvPr id="13" name="圆角矩形 12"/>
          <p:cNvSpPr/>
          <p:nvPr/>
        </p:nvSpPr>
        <p:spPr bwMode="auto">
          <a:xfrm>
            <a:off x="5105400" y="1905000"/>
            <a:ext cx="1143000" cy="53340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宋体" pitchFamily="2" charset="-122"/>
              </a:rPr>
              <a:t>伽罗华</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pic>
        <p:nvPicPr>
          <p:cNvPr id="7" name="Picture 2"/>
          <p:cNvPicPr>
            <a:picLocks noChangeAspect="1" noChangeArrowheads="1"/>
          </p:cNvPicPr>
          <p:nvPr/>
        </p:nvPicPr>
        <p:blipFill>
          <a:blip r:embed="rId2"/>
          <a:srcRect/>
          <a:stretch>
            <a:fillRect/>
          </a:stretch>
        </p:blipFill>
        <p:spPr bwMode="auto">
          <a:xfrm>
            <a:off x="838200" y="533400"/>
            <a:ext cx="73914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pic>
        <p:nvPicPr>
          <p:cNvPr id="7" name="Picture 2"/>
          <p:cNvPicPr>
            <a:picLocks noChangeAspect="1" noChangeArrowheads="1"/>
          </p:cNvPicPr>
          <p:nvPr/>
        </p:nvPicPr>
        <p:blipFill>
          <a:blip r:embed="rId2"/>
          <a:srcRect/>
          <a:stretch>
            <a:fillRect/>
          </a:stretch>
        </p:blipFill>
        <p:spPr bwMode="auto">
          <a:xfrm>
            <a:off x="1219200" y="1066800"/>
            <a:ext cx="6705600" cy="4038600"/>
          </a:xfrm>
          <a:prstGeom prst="rect">
            <a:avLst/>
          </a:prstGeom>
          <a:noFill/>
          <a:ln w="9525">
            <a:noFill/>
            <a:miter lim="800000"/>
            <a:headEnd/>
            <a:tailEnd/>
          </a:ln>
          <a:effectLst/>
        </p:spPr>
      </p:pic>
      <p:sp>
        <p:nvSpPr>
          <p:cNvPr id="8" name="Text Box 3"/>
          <p:cNvSpPr txBox="1">
            <a:spLocks noChangeArrowheads="1"/>
          </p:cNvSpPr>
          <p:nvPr/>
        </p:nvSpPr>
        <p:spPr bwMode="auto">
          <a:xfrm>
            <a:off x="381000" y="5257800"/>
            <a:ext cx="8458200" cy="914400"/>
          </a:xfrm>
          <a:prstGeom prst="rect">
            <a:avLst/>
          </a:prstGeom>
          <a:solidFill>
            <a:schemeClr val="bg1"/>
          </a:solidFill>
          <a:ln w="9525">
            <a:solidFill>
              <a:srgbClr val="FF0000"/>
            </a:solidFill>
            <a:miter lim="800000"/>
            <a:headEnd/>
            <a:tailEnd/>
          </a:ln>
          <a:effectLst/>
        </p:spPr>
        <p:txBody>
          <a:bodyPr/>
          <a:lstStyle/>
          <a:p>
            <a:pPr marL="342900" indent="-342900">
              <a:lnSpc>
                <a:spcPct val="90000"/>
              </a:lnSpc>
              <a:spcBef>
                <a:spcPct val="20000"/>
              </a:spcBef>
              <a:buClr>
                <a:schemeClr val="folHlink"/>
              </a:buClr>
              <a:buSzPct val="75000"/>
              <a:buFont typeface="Wingdings" pitchFamily="2" charset="2"/>
              <a:buChar char="n"/>
            </a:pPr>
            <a:r>
              <a:rPr kumimoji="1" lang="zh-CN" altLang="en-US" sz="2800" b="1" dirty="0">
                <a:solidFill>
                  <a:srgbClr val="000000"/>
                </a:solidFill>
                <a:latin typeface="楷体_GB2312" pitchFamily="49" charset="-122"/>
                <a:ea typeface="楷体_GB2312" pitchFamily="49" charset="-122"/>
              </a:rPr>
              <a:t>一台图灵</a:t>
            </a:r>
            <a:r>
              <a:rPr kumimoji="1" lang="zh-CN" altLang="en-US" sz="2800" b="1" dirty="0">
                <a:solidFill>
                  <a:srgbClr val="000000"/>
                </a:solidFill>
                <a:latin typeface="Courier New"/>
                <a:ea typeface="楷体_GB2312" pitchFamily="49" charset="-122"/>
              </a:rPr>
              <a:t>“</a:t>
            </a:r>
            <a:r>
              <a:rPr kumimoji="1" lang="zh-CN" altLang="en-US" sz="2800" b="1" dirty="0">
                <a:solidFill>
                  <a:srgbClr val="FF0000"/>
                </a:solidFill>
                <a:latin typeface="楷体_GB2312" pitchFamily="49" charset="-122"/>
                <a:ea typeface="楷体_GB2312" pitchFamily="49" charset="-122"/>
              </a:rPr>
              <a:t>炸弹</a:t>
            </a:r>
            <a:r>
              <a:rPr kumimoji="1" lang="zh-CN" altLang="en-US" sz="2800" b="1" dirty="0">
                <a:solidFill>
                  <a:srgbClr val="000000"/>
                </a:solidFill>
                <a:latin typeface="Courier New"/>
                <a:ea typeface="楷体_GB2312" pitchFamily="49" charset="-122"/>
              </a:rPr>
              <a:t>”</a:t>
            </a:r>
            <a:r>
              <a:rPr kumimoji="1" lang="zh-CN" altLang="en-US" sz="2800" b="1" dirty="0">
                <a:solidFill>
                  <a:srgbClr val="000000"/>
                </a:solidFill>
                <a:latin typeface="楷体_GB2312" pitchFamily="49" charset="-122"/>
                <a:ea typeface="楷体_GB2312" pitchFamily="49" charset="-122"/>
              </a:rPr>
              <a:t>高</a:t>
            </a:r>
            <a:r>
              <a:rPr kumimoji="1" lang="en-US" altLang="zh-CN" sz="2800" b="1" dirty="0" smtClean="0">
                <a:solidFill>
                  <a:srgbClr val="000000"/>
                </a:solidFill>
                <a:latin typeface="楷体_GB2312" pitchFamily="49" charset="-122"/>
                <a:ea typeface="楷体_GB2312" pitchFamily="49" charset="-122"/>
              </a:rPr>
              <a:t>2m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长</a:t>
            </a:r>
            <a:r>
              <a:rPr kumimoji="1" lang="en-US" altLang="zh-CN" sz="2800" b="1" dirty="0" smtClean="0">
                <a:solidFill>
                  <a:srgbClr val="000000"/>
                </a:solidFill>
                <a:latin typeface="楷体_GB2312" pitchFamily="49" charset="-122"/>
                <a:ea typeface="楷体_GB2312" pitchFamily="49" charset="-122"/>
              </a:rPr>
              <a:t>2m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宽</a:t>
            </a:r>
            <a:r>
              <a:rPr kumimoji="1" lang="en-US" altLang="zh-CN" sz="2800" b="1" dirty="0" smtClean="0">
                <a:solidFill>
                  <a:srgbClr val="000000"/>
                </a:solidFill>
                <a:latin typeface="楷体_GB2312" pitchFamily="49" charset="-122"/>
                <a:ea typeface="楷体_GB2312" pitchFamily="49" charset="-122"/>
              </a:rPr>
              <a:t>1m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图灵的研究于</a:t>
            </a:r>
            <a:r>
              <a:rPr kumimoji="1" lang="en-US" altLang="zh-CN" sz="2800" b="1" dirty="0">
                <a:solidFill>
                  <a:srgbClr val="000000"/>
                </a:solidFill>
                <a:latin typeface="楷体_GB2312" pitchFamily="49" charset="-122"/>
                <a:ea typeface="楷体_GB2312" pitchFamily="49" charset="-122"/>
              </a:rPr>
              <a:t>1940</a:t>
            </a:r>
            <a:r>
              <a:rPr kumimoji="1" lang="zh-CN" altLang="en-US" sz="2800" b="1" dirty="0">
                <a:solidFill>
                  <a:srgbClr val="000000"/>
                </a:solidFill>
                <a:latin typeface="楷体_GB2312" pitchFamily="49" charset="-122"/>
                <a:ea typeface="楷体_GB2312" pitchFamily="49" charset="-122"/>
              </a:rPr>
              <a:t>年初完成，机器由英国塔布拉丁机械厂</a:t>
            </a:r>
            <a:r>
              <a:rPr kumimoji="1" lang="zh-CN" altLang="en-US" sz="2800" b="1" dirty="0" smtClean="0">
                <a:solidFill>
                  <a:srgbClr val="000000"/>
                </a:solidFill>
                <a:latin typeface="楷体_GB2312" pitchFamily="49" charset="-122"/>
                <a:ea typeface="楷体_GB2312" pitchFamily="49" charset="-122"/>
              </a:rPr>
              <a:t>制造 </a:t>
            </a:r>
            <a:endParaRPr kumimoji="1" lang="zh-CN" altLang="en-US" sz="2800"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Alan Turing</a:t>
            </a:r>
            <a:endParaRPr lang="zh-CN" altLang="en-US" dirty="0"/>
          </a:p>
        </p:txBody>
      </p:sp>
      <p:sp>
        <p:nvSpPr>
          <p:cNvPr id="3" name="内容占位符 2"/>
          <p:cNvSpPr>
            <a:spLocks noGrp="1"/>
          </p:cNvSpPr>
          <p:nvPr>
            <p:ph idx="1"/>
          </p:nvPr>
        </p:nvSpPr>
        <p:spPr>
          <a:xfrm>
            <a:off x="457200" y="1828800"/>
            <a:ext cx="5105400" cy="4495800"/>
          </a:xfrm>
        </p:spPr>
        <p:txBody>
          <a:bodyPr/>
          <a:lstStyle/>
          <a:p>
            <a:r>
              <a:rPr lang="zh-CN" altLang="en-US" dirty="0" smtClean="0">
                <a:solidFill>
                  <a:srgbClr val="FF0000"/>
                </a:solidFill>
              </a:rPr>
              <a:t>图灵</a:t>
            </a:r>
            <a:r>
              <a:rPr lang="zh-CN" altLang="en-US" dirty="0" smtClean="0"/>
              <a:t>（</a:t>
            </a:r>
            <a:r>
              <a:rPr lang="en-US" altLang="zh-CN" dirty="0" smtClean="0"/>
              <a:t>1912-1954</a:t>
            </a:r>
            <a:r>
              <a:rPr lang="zh-CN" altLang="en-US" dirty="0" smtClean="0"/>
              <a:t>），毕业于剑桥大学国王学院。是英国著名的</a:t>
            </a:r>
            <a:r>
              <a:rPr lang="zh-CN" altLang="en-US" dirty="0" smtClean="0">
                <a:solidFill>
                  <a:srgbClr val="FF0000"/>
                </a:solidFill>
              </a:rPr>
              <a:t>数学家</a:t>
            </a:r>
            <a:r>
              <a:rPr lang="zh-CN" altLang="en-US" dirty="0" smtClean="0"/>
              <a:t>和</a:t>
            </a:r>
            <a:r>
              <a:rPr lang="zh-CN" altLang="en-US" dirty="0" smtClean="0">
                <a:solidFill>
                  <a:srgbClr val="FF0000"/>
                </a:solidFill>
              </a:rPr>
              <a:t>逻辑学家</a:t>
            </a:r>
            <a:r>
              <a:rPr lang="zh-CN" altLang="en-US" dirty="0" smtClean="0"/>
              <a:t>，被称为</a:t>
            </a:r>
            <a:r>
              <a:rPr lang="zh-CN" altLang="en-US" dirty="0" smtClean="0">
                <a:solidFill>
                  <a:srgbClr val="FF0000"/>
                </a:solidFill>
              </a:rPr>
              <a:t>计算机科学之父</a:t>
            </a:r>
            <a:r>
              <a:rPr lang="zh-CN" altLang="en-US" dirty="0" smtClean="0"/>
              <a:t>、</a:t>
            </a:r>
            <a:r>
              <a:rPr lang="zh-CN" altLang="en-US" dirty="0" smtClean="0">
                <a:solidFill>
                  <a:srgbClr val="FF0000"/>
                </a:solidFill>
              </a:rPr>
              <a:t>人工智能之父</a:t>
            </a:r>
            <a:r>
              <a:rPr lang="zh-CN" altLang="en-US" dirty="0" smtClean="0"/>
              <a:t>，是计算机逻辑的奠基者，提出了“图灵机”和“图灵测试”等重要概念。人们为纪念其在计算机领域的卓越贡献而设立</a:t>
            </a:r>
            <a:r>
              <a:rPr lang="zh-CN" altLang="en-US" dirty="0" smtClean="0">
                <a:solidFill>
                  <a:srgbClr val="FF0000"/>
                </a:solidFill>
              </a:rPr>
              <a:t>“图灵奖”</a:t>
            </a:r>
            <a:endParaRPr lang="en-US" altLang="zh-CN" dirty="0" smtClean="0">
              <a:solidFill>
                <a:srgbClr val="FF0000"/>
              </a:solidFill>
            </a:endParaRPr>
          </a:p>
          <a:p>
            <a:endParaRPr lang="zh-CN" altLang="en-US"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48</a:t>
            </a:fld>
            <a:endParaRPr lang="en-US" altLang="zh-CN" dirty="0"/>
          </a:p>
        </p:txBody>
      </p:sp>
      <p:pic>
        <p:nvPicPr>
          <p:cNvPr id="8" name="图片 7" descr="apple.jpg"/>
          <p:cNvPicPr>
            <a:picLocks noChangeAspect="1"/>
          </p:cNvPicPr>
          <p:nvPr/>
        </p:nvPicPr>
        <p:blipFill>
          <a:blip r:embed="rId2"/>
          <a:stretch>
            <a:fillRect/>
          </a:stretch>
        </p:blipFill>
        <p:spPr>
          <a:xfrm>
            <a:off x="6172200" y="4419600"/>
            <a:ext cx="1790700" cy="2170545"/>
          </a:xfrm>
          <a:prstGeom prst="rect">
            <a:avLst/>
          </a:prstGeom>
        </p:spPr>
      </p:pic>
      <p:pic>
        <p:nvPicPr>
          <p:cNvPr id="9" name="图片 8" descr="图灵2.jpg"/>
          <p:cNvPicPr>
            <a:picLocks noChangeAspect="1"/>
          </p:cNvPicPr>
          <p:nvPr/>
        </p:nvPicPr>
        <p:blipFill>
          <a:blip r:embed="rId3"/>
          <a:stretch>
            <a:fillRect/>
          </a:stretch>
        </p:blipFill>
        <p:spPr>
          <a:xfrm>
            <a:off x="5867400" y="1600200"/>
            <a:ext cx="2524125" cy="28575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图灵奖获得者（部分）</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sz="2600" dirty="0">
                <a:solidFill>
                  <a:srgbClr val="FF0000"/>
                </a:solidFill>
              </a:rPr>
              <a:t>1968</a:t>
            </a:r>
            <a:r>
              <a:rPr lang="zh-CN" altLang="en-US" sz="2600" dirty="0">
                <a:solidFill>
                  <a:srgbClr val="FF0000"/>
                </a:solidFill>
              </a:rPr>
              <a:t>年 ，</a:t>
            </a:r>
            <a:r>
              <a:rPr lang="en-US" altLang="zh-CN" sz="2600" dirty="0">
                <a:solidFill>
                  <a:srgbClr val="FF0000"/>
                </a:solidFill>
              </a:rPr>
              <a:t>Richard Hamming </a:t>
            </a:r>
            <a:endParaRPr lang="en-US" sz="2600" dirty="0">
              <a:solidFill>
                <a:srgbClr val="FF0000"/>
              </a:solidFill>
            </a:endParaRPr>
          </a:p>
          <a:p>
            <a:r>
              <a:rPr lang="en-US" sz="2600" dirty="0">
                <a:solidFill>
                  <a:srgbClr val="FF0000"/>
                </a:solidFill>
              </a:rPr>
              <a:t>1974</a:t>
            </a:r>
            <a:r>
              <a:rPr lang="zh-CN" altLang="en-US" sz="2600" dirty="0">
                <a:solidFill>
                  <a:srgbClr val="FF0000"/>
                </a:solidFill>
              </a:rPr>
              <a:t>年 ，高德纳（</a:t>
            </a:r>
            <a:r>
              <a:rPr lang="en-US" sz="2600" dirty="0">
                <a:solidFill>
                  <a:srgbClr val="FF0000"/>
                </a:solidFill>
              </a:rPr>
              <a:t>Donald Ervin </a:t>
            </a:r>
            <a:r>
              <a:rPr lang="en-US" sz="2400" dirty="0" smtClean="0">
                <a:solidFill>
                  <a:srgbClr val="FF0000"/>
                </a:solidFill>
              </a:rPr>
              <a:t>Knuth</a:t>
            </a:r>
            <a:r>
              <a:rPr lang="zh-CN" altLang="en-US" sz="2600" dirty="0" smtClean="0">
                <a:solidFill>
                  <a:srgbClr val="FF0000"/>
                </a:solidFill>
              </a:rPr>
              <a:t>）；</a:t>
            </a:r>
            <a:endParaRPr lang="en-US" altLang="zh-CN" sz="2600" dirty="0" smtClean="0">
              <a:solidFill>
                <a:srgbClr val="FF0000"/>
              </a:solidFill>
            </a:endParaRPr>
          </a:p>
          <a:p>
            <a:pPr>
              <a:lnSpc>
                <a:spcPct val="80000"/>
              </a:lnSpc>
            </a:pPr>
            <a:r>
              <a:rPr lang="en-US" altLang="zh-CN" sz="2600" dirty="0" smtClean="0">
                <a:solidFill>
                  <a:srgbClr val="FF0000"/>
                </a:solidFill>
              </a:rPr>
              <a:t>2000</a:t>
            </a:r>
            <a:r>
              <a:rPr lang="zh-CN" altLang="en-US" sz="2600" dirty="0" smtClean="0">
                <a:solidFill>
                  <a:srgbClr val="FF0000"/>
                </a:solidFill>
              </a:rPr>
              <a:t>年 ，姚期智</a:t>
            </a:r>
            <a:r>
              <a:rPr lang="en-US" altLang="zh-CN" sz="2600" dirty="0" smtClean="0">
                <a:solidFill>
                  <a:srgbClr val="FF0000"/>
                </a:solidFill>
              </a:rPr>
              <a:t>(Andrew Chi-</a:t>
            </a:r>
            <a:r>
              <a:rPr lang="en-US" altLang="zh-CN" sz="2600" dirty="0" err="1" smtClean="0">
                <a:solidFill>
                  <a:srgbClr val="FF0000"/>
                </a:solidFill>
              </a:rPr>
              <a:t>Chih</a:t>
            </a:r>
            <a:r>
              <a:rPr lang="en-US" altLang="zh-CN" sz="2600" dirty="0" smtClean="0">
                <a:solidFill>
                  <a:srgbClr val="FF0000"/>
                </a:solidFill>
              </a:rPr>
              <a:t> Yao)</a:t>
            </a:r>
          </a:p>
          <a:p>
            <a:pPr>
              <a:lnSpc>
                <a:spcPct val="80000"/>
              </a:lnSpc>
            </a:pPr>
            <a:r>
              <a:rPr lang="en-US" altLang="zh-CN" sz="2600" dirty="0" smtClean="0"/>
              <a:t>2001</a:t>
            </a:r>
            <a:r>
              <a:rPr lang="zh-CN" altLang="en-US" sz="2600" dirty="0" smtClean="0"/>
              <a:t>年 ，</a:t>
            </a:r>
            <a:r>
              <a:rPr lang="en-US" altLang="zh-CN" sz="2600" dirty="0" smtClean="0"/>
              <a:t>Ole-Johan Dahl </a:t>
            </a:r>
          </a:p>
          <a:p>
            <a:pPr>
              <a:lnSpc>
                <a:spcPct val="80000"/>
              </a:lnSpc>
            </a:pPr>
            <a:r>
              <a:rPr lang="en-US" altLang="zh-CN" sz="2600" dirty="0" smtClean="0"/>
              <a:t>2001</a:t>
            </a:r>
            <a:r>
              <a:rPr lang="zh-CN" altLang="en-US" sz="2600" dirty="0" smtClean="0"/>
              <a:t>年 ，</a:t>
            </a:r>
            <a:r>
              <a:rPr lang="en-US" altLang="zh-CN" sz="2600" dirty="0" smtClean="0"/>
              <a:t>Kristen </a:t>
            </a:r>
            <a:r>
              <a:rPr lang="en-US" altLang="zh-CN" sz="2600" dirty="0" err="1" smtClean="0"/>
              <a:t>Nygaard</a:t>
            </a:r>
            <a:r>
              <a:rPr lang="en-US" altLang="zh-CN" sz="2600" dirty="0" smtClean="0"/>
              <a:t> </a:t>
            </a:r>
          </a:p>
          <a:p>
            <a:pPr>
              <a:lnSpc>
                <a:spcPct val="80000"/>
              </a:lnSpc>
            </a:pPr>
            <a:r>
              <a:rPr lang="en-US" altLang="zh-CN" sz="2600" dirty="0" smtClean="0">
                <a:solidFill>
                  <a:srgbClr val="FF0000"/>
                </a:solidFill>
              </a:rPr>
              <a:t>2002</a:t>
            </a:r>
            <a:r>
              <a:rPr lang="zh-CN" altLang="en-US" sz="2600" dirty="0" smtClean="0">
                <a:solidFill>
                  <a:srgbClr val="FF0000"/>
                </a:solidFill>
              </a:rPr>
              <a:t>年 ，</a:t>
            </a:r>
            <a:r>
              <a:rPr lang="en-US" altLang="zh-CN" sz="2600" dirty="0" smtClean="0">
                <a:solidFill>
                  <a:srgbClr val="FF0000"/>
                </a:solidFill>
              </a:rPr>
              <a:t>Ronald </a:t>
            </a:r>
            <a:r>
              <a:rPr lang="en-US" altLang="zh-CN" sz="2600" dirty="0" err="1" smtClean="0">
                <a:solidFill>
                  <a:srgbClr val="FF0000"/>
                </a:solidFill>
              </a:rPr>
              <a:t>Rivest</a:t>
            </a:r>
            <a:r>
              <a:rPr lang="zh-CN" altLang="en-US" sz="2600" dirty="0" smtClean="0">
                <a:solidFill>
                  <a:srgbClr val="FF0000"/>
                </a:solidFill>
              </a:rPr>
              <a:t>，</a:t>
            </a:r>
            <a:r>
              <a:rPr lang="en-US" altLang="zh-CN" sz="2600" dirty="0" err="1" smtClean="0">
                <a:solidFill>
                  <a:srgbClr val="FF0000"/>
                </a:solidFill>
              </a:rPr>
              <a:t>Adi</a:t>
            </a:r>
            <a:r>
              <a:rPr lang="en-US" altLang="zh-CN" sz="2600" dirty="0" smtClean="0">
                <a:solidFill>
                  <a:srgbClr val="FF0000"/>
                </a:solidFill>
              </a:rPr>
              <a:t> Shamir</a:t>
            </a:r>
            <a:r>
              <a:rPr lang="zh-CN" altLang="en-US" sz="2600" dirty="0" smtClean="0">
                <a:solidFill>
                  <a:srgbClr val="FF0000"/>
                </a:solidFill>
              </a:rPr>
              <a:t>，</a:t>
            </a:r>
            <a:r>
              <a:rPr lang="en-US" altLang="zh-CN" sz="2600" dirty="0" smtClean="0">
                <a:solidFill>
                  <a:srgbClr val="FF0000"/>
                </a:solidFill>
              </a:rPr>
              <a:t>Lenard M. </a:t>
            </a:r>
            <a:r>
              <a:rPr lang="en-US" altLang="zh-CN" sz="2600" dirty="0" err="1" smtClean="0">
                <a:solidFill>
                  <a:srgbClr val="FF0000"/>
                </a:solidFill>
              </a:rPr>
              <a:t>Adleman</a:t>
            </a:r>
            <a:r>
              <a:rPr lang="en-US" altLang="zh-CN" sz="2600" dirty="0" smtClean="0">
                <a:solidFill>
                  <a:srgbClr val="FF0000"/>
                </a:solidFill>
              </a:rPr>
              <a:t> </a:t>
            </a:r>
          </a:p>
          <a:p>
            <a:pPr>
              <a:lnSpc>
                <a:spcPct val="80000"/>
              </a:lnSpc>
            </a:pPr>
            <a:r>
              <a:rPr lang="en-US" altLang="zh-CN" sz="2600" dirty="0" smtClean="0"/>
              <a:t>2003</a:t>
            </a:r>
            <a:r>
              <a:rPr lang="zh-CN" altLang="en-US" sz="2600" dirty="0" smtClean="0"/>
              <a:t>年 ，</a:t>
            </a:r>
            <a:r>
              <a:rPr lang="en-US" altLang="zh-CN" sz="2600" dirty="0" smtClean="0"/>
              <a:t>Alan Kay </a:t>
            </a:r>
          </a:p>
          <a:p>
            <a:pPr>
              <a:lnSpc>
                <a:spcPct val="80000"/>
              </a:lnSpc>
            </a:pPr>
            <a:r>
              <a:rPr lang="en-US" altLang="zh-CN" sz="2600" dirty="0" smtClean="0"/>
              <a:t>2004</a:t>
            </a:r>
            <a:r>
              <a:rPr lang="zh-CN" altLang="en-US" sz="2600" dirty="0" smtClean="0"/>
              <a:t>年 ，</a:t>
            </a:r>
            <a:r>
              <a:rPr lang="en-US" altLang="zh-CN" sz="2600" dirty="0" smtClean="0"/>
              <a:t>Vinton G. Cerf </a:t>
            </a:r>
          </a:p>
          <a:p>
            <a:pPr>
              <a:lnSpc>
                <a:spcPct val="80000"/>
              </a:lnSpc>
            </a:pPr>
            <a:r>
              <a:rPr lang="en-US" altLang="zh-CN" sz="2600" dirty="0" smtClean="0"/>
              <a:t>2004</a:t>
            </a:r>
            <a:r>
              <a:rPr lang="zh-CN" altLang="en-US" sz="2600" dirty="0" smtClean="0"/>
              <a:t>年 ，</a:t>
            </a:r>
            <a:r>
              <a:rPr lang="en-US" altLang="zh-CN" sz="2600" dirty="0" smtClean="0"/>
              <a:t>Robert E. Kahn </a:t>
            </a:r>
          </a:p>
          <a:p>
            <a:pPr>
              <a:lnSpc>
                <a:spcPct val="80000"/>
              </a:lnSpc>
            </a:pPr>
            <a:r>
              <a:rPr lang="en-US" altLang="zh-CN" sz="2600" dirty="0" smtClean="0"/>
              <a:t>2005</a:t>
            </a:r>
            <a:r>
              <a:rPr lang="zh-CN" altLang="en-US" sz="2600" dirty="0" smtClean="0"/>
              <a:t>年 ，</a:t>
            </a:r>
            <a:r>
              <a:rPr lang="en-US" altLang="zh-CN" sz="2600" dirty="0" smtClean="0"/>
              <a:t>Peter </a:t>
            </a:r>
            <a:r>
              <a:rPr lang="en-US" altLang="zh-CN" sz="2600" dirty="0" err="1" smtClean="0"/>
              <a:t>Naur</a:t>
            </a:r>
            <a:r>
              <a:rPr lang="en-US" altLang="zh-CN" sz="2600" dirty="0" smtClean="0"/>
              <a:t> </a:t>
            </a:r>
          </a:p>
          <a:p>
            <a:pPr>
              <a:lnSpc>
                <a:spcPct val="80000"/>
              </a:lnSpc>
            </a:pPr>
            <a:r>
              <a:rPr lang="en-US" altLang="zh-CN" sz="2600" dirty="0" smtClean="0"/>
              <a:t>2006</a:t>
            </a:r>
            <a:r>
              <a:rPr lang="zh-CN" altLang="en-US" sz="2600" dirty="0" smtClean="0"/>
              <a:t>年 ，</a:t>
            </a:r>
            <a:r>
              <a:rPr lang="en-US" altLang="zh-CN" sz="2600" dirty="0" smtClean="0"/>
              <a:t>Frances E. Allen</a:t>
            </a:r>
            <a:r>
              <a:rPr lang="zh-CN" altLang="en-US" sz="2600" dirty="0" smtClean="0"/>
              <a:t>（女） </a:t>
            </a:r>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49</a:t>
            </a:fld>
            <a:endParaRPr lang="en-US" altLang="zh-CN" dirty="0"/>
          </a:p>
        </p:txBody>
      </p:sp>
      <p:pic>
        <p:nvPicPr>
          <p:cNvPr id="7" name="图片 6" descr="566d0fdf6176c6006327988b.jpg"/>
          <p:cNvPicPr>
            <a:picLocks noChangeAspect="1"/>
          </p:cNvPicPr>
          <p:nvPr/>
        </p:nvPicPr>
        <p:blipFill>
          <a:blip r:embed="rId3"/>
          <a:stretch>
            <a:fillRect/>
          </a:stretch>
        </p:blipFill>
        <p:spPr>
          <a:xfrm>
            <a:off x="7162800" y="1600200"/>
            <a:ext cx="1352550" cy="18573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3F085A22-0268-49E6-8140-A60CFCD904C4}" type="datetime1">
              <a:rPr lang="zh-CN" altLang="en-US"/>
              <a:pPr/>
              <a:t>2019/11/4</a:t>
            </a:fld>
            <a:endParaRPr lang="en-US" altLang="zh-CN"/>
          </a:p>
        </p:txBody>
      </p:sp>
      <p:sp>
        <p:nvSpPr>
          <p:cNvPr id="8" name="页脚占位符 4"/>
          <p:cNvSpPr>
            <a:spLocks noGrp="1"/>
          </p:cNvSpPr>
          <p:nvPr>
            <p:ph type="ftr" sz="quarter" idx="11"/>
          </p:nvPr>
        </p:nvSpPr>
        <p:spPr/>
        <p:txBody>
          <a:bodyPr/>
          <a:lstStyle/>
          <a:p>
            <a:r>
              <a:rPr lang="en-US" altLang="zh-CN"/>
              <a:t>计算机科学与技术学院</a:t>
            </a:r>
          </a:p>
        </p:txBody>
      </p:sp>
      <p:sp>
        <p:nvSpPr>
          <p:cNvPr id="9" name="灯片编号占位符 5"/>
          <p:cNvSpPr>
            <a:spLocks noGrp="1"/>
          </p:cNvSpPr>
          <p:nvPr>
            <p:ph type="sldNum" sz="quarter" idx="12"/>
          </p:nvPr>
        </p:nvSpPr>
        <p:spPr/>
        <p:txBody>
          <a:bodyPr/>
          <a:lstStyle/>
          <a:p>
            <a:fld id="{1E853645-49F4-4E7D-BEC1-5F399C67D6A9}" type="slidenum">
              <a:rPr lang="en-US" altLang="zh-CN"/>
              <a:pPr/>
              <a:t>5</a:t>
            </a:fld>
            <a:endParaRPr lang="en-US" altLang="zh-CN"/>
          </a:p>
        </p:txBody>
      </p:sp>
      <p:sp>
        <p:nvSpPr>
          <p:cNvPr id="344066" name="Rectangle 2"/>
          <p:cNvSpPr>
            <a:spLocks noGrp="1" noChangeArrowheads="1"/>
          </p:cNvSpPr>
          <p:nvPr>
            <p:ph type="title"/>
          </p:nvPr>
        </p:nvSpPr>
        <p:spPr>
          <a:xfrm>
            <a:off x="1042988" y="476250"/>
            <a:ext cx="7793037" cy="647700"/>
          </a:xfrm>
        </p:spPr>
        <p:txBody>
          <a:bodyPr/>
          <a:lstStyle/>
          <a:p>
            <a:r>
              <a:rPr lang="zh-CN" altLang="en-US" sz="3000" dirty="0"/>
              <a:t>传奇黑客：凯文</a:t>
            </a:r>
            <a:r>
              <a:rPr lang="en-US" altLang="zh-CN" sz="3000" dirty="0">
                <a:latin typeface="Arial"/>
              </a:rPr>
              <a:t>·</a:t>
            </a:r>
            <a:r>
              <a:rPr lang="zh-CN" altLang="en-US" sz="3000" dirty="0"/>
              <a:t>米特尼克（</a:t>
            </a:r>
            <a:r>
              <a:rPr lang="en-US" altLang="zh-CN" sz="3000" dirty="0"/>
              <a:t>Kevin </a:t>
            </a:r>
            <a:r>
              <a:rPr lang="en-US" altLang="zh-CN" sz="3000" dirty="0" err="1" smtClean="0"/>
              <a:t>Mitnick</a:t>
            </a:r>
            <a:r>
              <a:rPr lang="zh-CN" altLang="en-US" sz="3000" dirty="0" smtClean="0"/>
              <a:t>，</a:t>
            </a:r>
            <a:r>
              <a:rPr lang="en-US" altLang="zh-CN" sz="3000" dirty="0" smtClean="0"/>
              <a:t>1963~</a:t>
            </a:r>
            <a:r>
              <a:rPr lang="zh-CN" altLang="en-US" sz="3000" dirty="0" smtClean="0"/>
              <a:t>） </a:t>
            </a:r>
            <a:r>
              <a:rPr lang="en-US" altLang="zh-CN" sz="3000" i="1" dirty="0"/>
              <a:t>---</a:t>
            </a:r>
            <a:r>
              <a:rPr lang="zh-CN" altLang="en-US" sz="3000" b="1" i="1" u="sng" dirty="0"/>
              <a:t>头号电脑</a:t>
            </a:r>
            <a:r>
              <a:rPr lang="zh-CN" altLang="en-US" sz="3000" b="1" i="1" u="sng" dirty="0">
                <a:solidFill>
                  <a:srgbClr val="C6062F"/>
                </a:solidFill>
              </a:rPr>
              <a:t>骇客</a:t>
            </a:r>
            <a:r>
              <a:rPr lang="zh-CN" altLang="en-US" sz="3000" i="1" dirty="0"/>
              <a:t> </a:t>
            </a:r>
          </a:p>
        </p:txBody>
      </p:sp>
      <p:sp>
        <p:nvSpPr>
          <p:cNvPr id="344069" name="Text Box 5"/>
          <p:cNvSpPr txBox="1">
            <a:spLocks noChangeArrowheads="1"/>
          </p:cNvSpPr>
          <p:nvPr/>
        </p:nvSpPr>
        <p:spPr bwMode="auto">
          <a:xfrm>
            <a:off x="357187" y="1689125"/>
            <a:ext cx="8534400" cy="861774"/>
          </a:xfrm>
          <a:prstGeom prst="rect">
            <a:avLst/>
          </a:prstGeom>
          <a:noFill/>
          <a:ln w="38100">
            <a:noFill/>
            <a:miter lim="800000"/>
            <a:headEnd/>
            <a:tailEnd/>
          </a:ln>
          <a:effectLst/>
        </p:spPr>
        <p:txBody>
          <a:bodyPr wrap="square">
            <a:spAutoFit/>
          </a:bodyPr>
          <a:lstStyle/>
          <a:p>
            <a:pPr>
              <a:spcBef>
                <a:spcPct val="50000"/>
              </a:spcBef>
            </a:pPr>
            <a:r>
              <a:rPr lang="en-US" altLang="zh-CN" sz="2000" b="1" dirty="0">
                <a:solidFill>
                  <a:srgbClr val="F50B21"/>
                </a:solidFill>
              </a:rPr>
              <a:t>3</a:t>
            </a:r>
            <a:r>
              <a:rPr lang="zh-CN" altLang="en-US" sz="2000" b="1" dirty="0">
                <a:solidFill>
                  <a:srgbClr val="F50B21"/>
                </a:solidFill>
              </a:rPr>
              <a:t>岁：</a:t>
            </a:r>
            <a:r>
              <a:rPr lang="zh-CN" altLang="en-US" sz="2000" b="1" dirty="0"/>
              <a:t>父母离异</a:t>
            </a:r>
            <a:r>
              <a:rPr lang="zh-CN" altLang="en-US" sz="2000" b="1" dirty="0" smtClean="0"/>
              <a:t>。自立</a:t>
            </a:r>
            <a:r>
              <a:rPr lang="zh-CN" altLang="en-US" sz="2000" b="1" dirty="0"/>
              <a:t>，但</a:t>
            </a:r>
            <a:r>
              <a:rPr lang="zh-CN" altLang="en-US" sz="2000" b="1" dirty="0" smtClean="0"/>
              <a:t>性格孤僻</a:t>
            </a:r>
            <a:endParaRPr lang="en-US" altLang="zh-CN" sz="2000" b="1" dirty="0" smtClean="0"/>
          </a:p>
          <a:p>
            <a:pPr>
              <a:spcBef>
                <a:spcPct val="50000"/>
              </a:spcBef>
            </a:pPr>
            <a:r>
              <a:rPr lang="en-US" altLang="zh-CN" sz="2000" b="1" dirty="0" smtClean="0">
                <a:solidFill>
                  <a:srgbClr val="F50B21"/>
                </a:solidFill>
              </a:rPr>
              <a:t>13</a:t>
            </a:r>
            <a:r>
              <a:rPr lang="zh-CN" altLang="en-US" sz="2000" b="1" dirty="0">
                <a:solidFill>
                  <a:srgbClr val="F50B21"/>
                </a:solidFill>
              </a:rPr>
              <a:t>岁</a:t>
            </a:r>
            <a:r>
              <a:rPr lang="zh-CN" altLang="en-US" sz="2000" b="1" dirty="0" smtClean="0">
                <a:solidFill>
                  <a:srgbClr val="F50B21"/>
                </a:solidFill>
              </a:rPr>
              <a:t>：</a:t>
            </a:r>
            <a:r>
              <a:rPr lang="zh-CN" altLang="en-US" sz="2000" b="1" dirty="0" smtClean="0"/>
              <a:t>小学，喜欢无线电，使用</a:t>
            </a:r>
            <a:r>
              <a:rPr lang="zh-CN" altLang="en-US" sz="2000" b="1" dirty="0"/>
              <a:t>计算机闯入其他学校的网络</a:t>
            </a:r>
            <a:r>
              <a:rPr lang="zh-CN" altLang="en-US" sz="2000" b="1" dirty="0" smtClean="0"/>
              <a:t>，被退学</a:t>
            </a:r>
            <a:r>
              <a:rPr lang="zh-CN" altLang="en-US" sz="2000" dirty="0" smtClean="0"/>
              <a:t> </a:t>
            </a:r>
            <a:endParaRPr lang="zh-CN" alt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5895975" cy="3509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其他转轮密码机</a:t>
            </a:r>
            <a:endParaRPr lang="zh-CN" altLang="en-US" dirty="0"/>
          </a:p>
        </p:txBody>
      </p:sp>
      <p:pic>
        <p:nvPicPr>
          <p:cNvPr id="7" name="内容占位符 6" descr="typex.jpg"/>
          <p:cNvPicPr>
            <a:picLocks noGrp="1" noChangeAspect="1"/>
          </p:cNvPicPr>
          <p:nvPr>
            <p:ph idx="1"/>
          </p:nvPr>
        </p:nvPicPr>
        <p:blipFill>
          <a:blip r:embed="rId2"/>
          <a:stretch>
            <a:fillRect/>
          </a:stretch>
        </p:blipFill>
        <p:spPr>
          <a:xfrm>
            <a:off x="0" y="1600200"/>
            <a:ext cx="3886200" cy="2632901"/>
          </a:xfrm>
        </p:spPr>
      </p:pic>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50</a:t>
            </a:fld>
            <a:endParaRPr lang="en-US" altLang="zh-CN" dirty="0"/>
          </a:p>
        </p:txBody>
      </p:sp>
      <p:sp>
        <p:nvSpPr>
          <p:cNvPr id="8" name="TextBox 7"/>
          <p:cNvSpPr txBox="1"/>
          <p:nvPr/>
        </p:nvSpPr>
        <p:spPr>
          <a:xfrm>
            <a:off x="152400" y="4343400"/>
            <a:ext cx="2362200" cy="369332"/>
          </a:xfrm>
          <a:prstGeom prst="rect">
            <a:avLst/>
          </a:prstGeom>
          <a:noFill/>
        </p:spPr>
        <p:txBody>
          <a:bodyPr wrap="square" rtlCol="0">
            <a:spAutoFit/>
          </a:bodyPr>
          <a:lstStyle/>
          <a:p>
            <a:r>
              <a:rPr lang="en-US" altLang="zh-CN" sz="1800" b="1" dirty="0" smtClean="0">
                <a:solidFill>
                  <a:srgbClr val="FF0000"/>
                </a:solidFill>
              </a:rPr>
              <a:t>TYPEX</a:t>
            </a:r>
            <a:r>
              <a:rPr lang="zh-CN" altLang="en-US" sz="1800" b="1" dirty="0" smtClean="0">
                <a:solidFill>
                  <a:srgbClr val="FF0000"/>
                </a:solidFill>
              </a:rPr>
              <a:t>打字密码机</a:t>
            </a:r>
            <a:endParaRPr lang="zh-CN" altLang="en-US" sz="1800" b="1" dirty="0">
              <a:solidFill>
                <a:srgbClr val="FF0000"/>
              </a:solidFill>
            </a:endParaRPr>
          </a:p>
        </p:txBody>
      </p:sp>
      <p:pic>
        <p:nvPicPr>
          <p:cNvPr id="9" name="图片 8" descr="u=2890841325,1749030245&amp;fm=15&amp;gp=0.jpg"/>
          <p:cNvPicPr>
            <a:picLocks noChangeAspect="1"/>
          </p:cNvPicPr>
          <p:nvPr/>
        </p:nvPicPr>
        <p:blipFill>
          <a:blip r:embed="rId3"/>
          <a:stretch>
            <a:fillRect/>
          </a:stretch>
        </p:blipFill>
        <p:spPr>
          <a:xfrm>
            <a:off x="3886200" y="4038600"/>
            <a:ext cx="1905000" cy="2424545"/>
          </a:xfrm>
          <a:prstGeom prst="rect">
            <a:avLst/>
          </a:prstGeom>
        </p:spPr>
      </p:pic>
      <p:sp>
        <p:nvSpPr>
          <p:cNvPr id="10" name="TextBox 9"/>
          <p:cNvSpPr txBox="1"/>
          <p:nvPr/>
        </p:nvSpPr>
        <p:spPr>
          <a:xfrm>
            <a:off x="2133600" y="5638800"/>
            <a:ext cx="1828800" cy="646331"/>
          </a:xfrm>
          <a:prstGeom prst="rect">
            <a:avLst/>
          </a:prstGeom>
          <a:noFill/>
        </p:spPr>
        <p:txBody>
          <a:bodyPr wrap="square" rtlCol="0">
            <a:spAutoFit/>
          </a:bodyPr>
          <a:lstStyle/>
          <a:p>
            <a:r>
              <a:rPr lang="en-US" altLang="zh-CN" sz="1800" b="1" dirty="0" err="1" smtClean="0">
                <a:solidFill>
                  <a:srgbClr val="FF0000"/>
                </a:solidFill>
              </a:rPr>
              <a:t>Hagelin</a:t>
            </a:r>
            <a:r>
              <a:rPr lang="zh-CN" altLang="en-US" sz="1800" b="1" dirty="0" smtClean="0">
                <a:solidFill>
                  <a:srgbClr val="FF0000"/>
                </a:solidFill>
              </a:rPr>
              <a:t>（哈格林）密码机</a:t>
            </a:r>
            <a:endParaRPr lang="zh-CN" altLang="en-US" sz="1800" b="1" dirty="0">
              <a:solidFill>
                <a:srgbClr val="FF0000"/>
              </a:solidFill>
            </a:endParaRPr>
          </a:p>
        </p:txBody>
      </p:sp>
      <p:pic>
        <p:nvPicPr>
          <p:cNvPr id="11" name="图片 10" descr="TUNNY.jpg"/>
          <p:cNvPicPr>
            <a:picLocks noChangeAspect="1"/>
          </p:cNvPicPr>
          <p:nvPr/>
        </p:nvPicPr>
        <p:blipFill>
          <a:blip r:embed="rId4"/>
          <a:stretch>
            <a:fillRect/>
          </a:stretch>
        </p:blipFill>
        <p:spPr>
          <a:xfrm>
            <a:off x="5562600" y="1524000"/>
            <a:ext cx="3505200" cy="2628900"/>
          </a:xfrm>
          <a:prstGeom prst="rect">
            <a:avLst/>
          </a:prstGeom>
        </p:spPr>
      </p:pic>
      <p:sp>
        <p:nvSpPr>
          <p:cNvPr id="12" name="TextBox 11"/>
          <p:cNvSpPr txBox="1"/>
          <p:nvPr/>
        </p:nvSpPr>
        <p:spPr>
          <a:xfrm>
            <a:off x="6324600" y="4343400"/>
            <a:ext cx="2362200" cy="369332"/>
          </a:xfrm>
          <a:prstGeom prst="rect">
            <a:avLst/>
          </a:prstGeom>
          <a:noFill/>
        </p:spPr>
        <p:txBody>
          <a:bodyPr wrap="square" rtlCol="0">
            <a:spAutoFit/>
          </a:bodyPr>
          <a:lstStyle/>
          <a:p>
            <a:r>
              <a:rPr lang="en-US" altLang="zh-CN" sz="1800" b="1" dirty="0" smtClean="0">
                <a:solidFill>
                  <a:srgbClr val="FF0000"/>
                </a:solidFill>
              </a:rPr>
              <a:t>TUNNY</a:t>
            </a:r>
            <a:r>
              <a:rPr lang="zh-CN" altLang="en-US" sz="1800" b="1" dirty="0" smtClean="0">
                <a:solidFill>
                  <a:srgbClr val="FF0000"/>
                </a:solidFill>
              </a:rPr>
              <a:t>密码机</a:t>
            </a:r>
            <a:endParaRPr lang="zh-CN" altLang="en-US" sz="1800" b="1" dirty="0">
              <a:solidFill>
                <a:srgbClr val="FF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81000" y="1676400"/>
            <a:ext cx="5562600" cy="3581400"/>
          </a:xfrm>
        </p:spPr>
        <p:txBody>
          <a:bodyPr/>
          <a:lstStyle/>
          <a:p>
            <a:r>
              <a:rPr lang="zh-CN" altLang="en-US" b="1" dirty="0" smtClean="0"/>
              <a:t>同样在第二次世界大战中，</a:t>
            </a:r>
            <a:r>
              <a:rPr lang="zh-CN" altLang="en-US" b="1" dirty="0" smtClean="0">
                <a:solidFill>
                  <a:srgbClr val="FF0000"/>
                </a:solidFill>
              </a:rPr>
              <a:t>美国人</a:t>
            </a:r>
            <a:r>
              <a:rPr lang="zh-CN" altLang="en-US" b="1" dirty="0" smtClean="0"/>
              <a:t>破译了被称为“紫密”的日本“九七式”密码机密码</a:t>
            </a:r>
            <a:endParaRPr lang="en-US" altLang="zh-CN" b="1" dirty="0" smtClean="0"/>
          </a:p>
          <a:p>
            <a:endParaRPr lang="en-US" altLang="zh-CN" b="1" dirty="0" smtClean="0"/>
          </a:p>
          <a:p>
            <a:r>
              <a:rPr lang="zh-CN" altLang="en-US" b="1" dirty="0" smtClean="0"/>
              <a:t>靠此，美军在中途岛海战中炸死了偷袭珍珠港的元凶日本舰队总司令</a:t>
            </a:r>
            <a:r>
              <a:rPr lang="zh-CN" altLang="en-US" b="1" dirty="0" smtClean="0">
                <a:solidFill>
                  <a:srgbClr val="FF0000"/>
                </a:solidFill>
              </a:rPr>
              <a:t>山本五十六</a:t>
            </a:r>
            <a:endParaRPr lang="en-US" altLang="zh-CN" b="1" dirty="0" smtClean="0">
              <a:solidFill>
                <a:srgbClr val="FF0000"/>
              </a:solidFill>
            </a:endParaRPr>
          </a:p>
          <a:p>
            <a:endParaRPr lang="zh-CN" altLang="en-US"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51</a:t>
            </a:fld>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86000"/>
            <a:ext cx="2857500" cy="318135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1975--</a:t>
            </a:r>
            <a:r>
              <a:rPr lang="zh-CN" altLang="en-US" dirty="0" smtClean="0"/>
              <a:t>现代密码学的开端</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en-US" altLang="zh-CN" sz="2400" b="1" dirty="0" smtClean="0">
                <a:solidFill>
                  <a:srgbClr val="FF0000"/>
                </a:solidFill>
              </a:rPr>
              <a:t>1975</a:t>
            </a:r>
            <a:r>
              <a:rPr lang="zh-CN" altLang="en-US" sz="2400" b="1" dirty="0" smtClean="0">
                <a:solidFill>
                  <a:srgbClr val="FF0000"/>
                </a:solidFill>
              </a:rPr>
              <a:t>年</a:t>
            </a:r>
            <a:r>
              <a:rPr lang="en-US" altLang="zh-CN" sz="2400" b="1" dirty="0" smtClean="0"/>
              <a:t>1</a:t>
            </a:r>
            <a:r>
              <a:rPr lang="zh-CN" altLang="en-US" sz="2400" b="1" dirty="0" smtClean="0"/>
              <a:t>月</a:t>
            </a:r>
            <a:r>
              <a:rPr lang="en-US" altLang="zh-CN" sz="2400" b="1" dirty="0" smtClean="0"/>
              <a:t>15</a:t>
            </a:r>
            <a:r>
              <a:rPr lang="zh-CN" altLang="en-US" sz="2400" b="1" dirty="0" smtClean="0"/>
              <a:t>日，对计算机系统和网络进行加密的</a:t>
            </a:r>
            <a:r>
              <a:rPr lang="en-US" altLang="zh-CN" sz="2400" b="1" dirty="0" smtClean="0">
                <a:solidFill>
                  <a:srgbClr val="FF0000"/>
                </a:solidFill>
              </a:rPr>
              <a:t>DES</a:t>
            </a:r>
            <a:r>
              <a:rPr lang="zh-CN" altLang="en-US" sz="2400" b="1" dirty="0" smtClean="0"/>
              <a:t>（</a:t>
            </a:r>
            <a:r>
              <a:rPr lang="en-US" altLang="zh-CN" sz="2400" b="1" dirty="0" smtClean="0"/>
              <a:t>Data Encryption Standard</a:t>
            </a:r>
            <a:r>
              <a:rPr lang="zh-CN" altLang="en-US" sz="2400" b="1" dirty="0" smtClean="0"/>
              <a:t>，数据加密标准）由美国国家标准局</a:t>
            </a:r>
            <a:r>
              <a:rPr lang="en-US" altLang="zh-CN" sz="2400" b="1" dirty="0" smtClean="0"/>
              <a:t>NIST</a:t>
            </a:r>
            <a:r>
              <a:rPr lang="zh-CN" altLang="en-US" sz="2400" b="1" dirty="0" smtClean="0"/>
              <a:t>颁布为国家标准</a:t>
            </a:r>
            <a:r>
              <a:rPr lang="en-US" altLang="zh-CN" sz="2400" b="1" dirty="0" smtClean="0"/>
              <a:t>—</a:t>
            </a:r>
            <a:r>
              <a:rPr lang="zh-CN" altLang="en-US" sz="2400" b="1" dirty="0" smtClean="0"/>
              <a:t>密码术历史上具有</a:t>
            </a:r>
            <a:r>
              <a:rPr lang="zh-CN" altLang="en-US" sz="2400" b="1" dirty="0" smtClean="0">
                <a:solidFill>
                  <a:srgbClr val="FF0000"/>
                </a:solidFill>
              </a:rPr>
              <a:t>里程碑意义</a:t>
            </a:r>
            <a:r>
              <a:rPr lang="zh-CN" altLang="en-US" sz="2400" b="1" dirty="0" smtClean="0"/>
              <a:t>的事件</a:t>
            </a:r>
            <a:r>
              <a:rPr lang="zh-CN" altLang="en-US" sz="2400" dirty="0" smtClean="0"/>
              <a:t> </a:t>
            </a:r>
          </a:p>
          <a:p>
            <a:r>
              <a:rPr lang="en-US" altLang="zh-CN" sz="2400" b="1" dirty="0" smtClean="0">
                <a:solidFill>
                  <a:srgbClr val="FF0000"/>
                </a:solidFill>
              </a:rPr>
              <a:t>1976</a:t>
            </a:r>
            <a:r>
              <a:rPr lang="zh-CN" altLang="en-US" sz="2400" b="1" dirty="0" smtClean="0">
                <a:solidFill>
                  <a:srgbClr val="FF0000"/>
                </a:solidFill>
              </a:rPr>
              <a:t>年</a:t>
            </a:r>
            <a:r>
              <a:rPr lang="zh-CN" altLang="en-US" sz="2400" b="1" dirty="0" smtClean="0"/>
              <a:t>，当时在美国斯坦福大学的</a:t>
            </a:r>
            <a:r>
              <a:rPr lang="en-US" altLang="zh-CN" sz="2400" b="1" dirty="0" err="1" smtClean="0"/>
              <a:t>Diffie</a:t>
            </a:r>
            <a:r>
              <a:rPr lang="zh-CN" altLang="en-US" sz="2400" b="1" dirty="0" smtClean="0"/>
              <a:t>和</a:t>
            </a:r>
            <a:r>
              <a:rPr lang="en-US" altLang="zh-CN" sz="2400" b="1" dirty="0" smtClean="0"/>
              <a:t>Hellman</a:t>
            </a:r>
            <a:r>
              <a:rPr lang="zh-CN" altLang="en-US" sz="2400" b="1" dirty="0" smtClean="0"/>
              <a:t>两人提出了</a:t>
            </a:r>
            <a:r>
              <a:rPr lang="zh-CN" altLang="en-US" sz="2400" b="1" dirty="0" smtClean="0">
                <a:solidFill>
                  <a:srgbClr val="FF0000"/>
                </a:solidFill>
              </a:rPr>
              <a:t>公钥密码</a:t>
            </a:r>
            <a:r>
              <a:rPr lang="zh-CN" altLang="en-US" sz="2400" b="1" dirty="0" smtClean="0"/>
              <a:t>的新思想（</a:t>
            </a:r>
            <a:r>
              <a:rPr lang="en-US" altLang="zh-CN" sz="2400" b="1" dirty="0" smtClean="0"/>
              <a:t>“</a:t>
            </a:r>
            <a:r>
              <a:rPr lang="en-US" altLang="zh-CN" sz="2400" b="1" dirty="0" smtClean="0">
                <a:solidFill>
                  <a:srgbClr val="FF0000"/>
                </a:solidFill>
              </a:rPr>
              <a:t>New Direction in Cryptography</a:t>
            </a:r>
            <a:r>
              <a:rPr lang="en-US" altLang="zh-CN" sz="2400" b="1" dirty="0" smtClean="0"/>
              <a:t>”</a:t>
            </a:r>
            <a:r>
              <a:rPr lang="zh-CN" altLang="en-US" sz="2400" b="1" dirty="0" smtClean="0"/>
              <a:t>），把密钥分为加密公钥和解密私钥，这是密码学的一场</a:t>
            </a:r>
            <a:r>
              <a:rPr lang="zh-CN" altLang="en-US" sz="2400" b="1" dirty="0" smtClean="0">
                <a:solidFill>
                  <a:srgbClr val="FF0000"/>
                </a:solidFill>
              </a:rPr>
              <a:t>革命</a:t>
            </a:r>
            <a:r>
              <a:rPr lang="zh-CN" altLang="en-US" sz="2400" b="1" dirty="0" smtClean="0"/>
              <a:t> </a:t>
            </a:r>
            <a:endParaRPr lang="en-US" altLang="zh-CN" sz="2400" b="1" dirty="0" smtClean="0"/>
          </a:p>
          <a:p>
            <a:r>
              <a:rPr lang="en-US" altLang="zh-CN" sz="2400" b="1" dirty="0" smtClean="0">
                <a:solidFill>
                  <a:srgbClr val="FF0000"/>
                </a:solidFill>
              </a:rPr>
              <a:t>1977</a:t>
            </a:r>
            <a:r>
              <a:rPr lang="zh-CN" altLang="en-US" sz="2400" b="1" dirty="0" smtClean="0">
                <a:solidFill>
                  <a:srgbClr val="FF0000"/>
                </a:solidFill>
              </a:rPr>
              <a:t>年</a:t>
            </a:r>
            <a:r>
              <a:rPr lang="zh-CN" altLang="en-US" sz="2400" b="1" dirty="0" smtClean="0"/>
              <a:t>，美国的</a:t>
            </a:r>
            <a:r>
              <a:rPr lang="en-US" altLang="zh-CN" sz="2400" b="1" dirty="0" smtClean="0"/>
              <a:t>Ronald </a:t>
            </a:r>
            <a:r>
              <a:rPr lang="en-US" altLang="zh-CN" sz="2400" b="1" dirty="0" err="1" smtClean="0"/>
              <a:t>Rivest</a:t>
            </a:r>
            <a:r>
              <a:rPr lang="zh-CN" altLang="en-US" sz="2400" b="1" dirty="0" smtClean="0"/>
              <a:t>、</a:t>
            </a:r>
            <a:r>
              <a:rPr lang="en-US" altLang="zh-CN" sz="2400" b="1" dirty="0" err="1" smtClean="0"/>
              <a:t>Adi</a:t>
            </a:r>
            <a:r>
              <a:rPr lang="en-US" altLang="zh-CN" sz="2400" b="1" dirty="0" smtClean="0"/>
              <a:t> Shamir</a:t>
            </a:r>
            <a:r>
              <a:rPr lang="zh-CN" altLang="en-US" sz="2400" b="1" dirty="0" smtClean="0"/>
              <a:t>和</a:t>
            </a:r>
            <a:r>
              <a:rPr lang="en-US" altLang="zh-CN" sz="2400" b="1" dirty="0" smtClean="0"/>
              <a:t>Len </a:t>
            </a:r>
            <a:r>
              <a:rPr lang="en-US" altLang="zh-CN" sz="2400" b="1" dirty="0" err="1" smtClean="0"/>
              <a:t>Adleman</a:t>
            </a:r>
            <a:r>
              <a:rPr lang="zh-CN" altLang="en-US" sz="2400" b="1" dirty="0" smtClean="0"/>
              <a:t>提出第一个较完善的公钥密码体制</a:t>
            </a:r>
            <a:r>
              <a:rPr lang="en-US" altLang="zh-CN" sz="2400" b="1" dirty="0" smtClean="0"/>
              <a:t>——</a:t>
            </a:r>
            <a:r>
              <a:rPr lang="en-US" altLang="zh-CN" sz="2400" b="1" dirty="0" smtClean="0">
                <a:solidFill>
                  <a:srgbClr val="FF0000"/>
                </a:solidFill>
              </a:rPr>
              <a:t>RSA</a:t>
            </a:r>
            <a:r>
              <a:rPr lang="zh-CN" altLang="en-US" sz="2400" b="1" dirty="0" smtClean="0">
                <a:solidFill>
                  <a:srgbClr val="FF0000"/>
                </a:solidFill>
              </a:rPr>
              <a:t>体制</a:t>
            </a:r>
            <a:r>
              <a:rPr lang="zh-CN" altLang="en-US" sz="2400" b="1" dirty="0" smtClean="0"/>
              <a:t>，这是一种建立在大数因子分解基础上的算法</a:t>
            </a:r>
            <a:r>
              <a:rPr lang="zh-CN" altLang="en-US" sz="2400" dirty="0" smtClean="0"/>
              <a:t> </a:t>
            </a:r>
            <a:endParaRPr lang="zh-CN" altLang="en-US" sz="2400" b="1"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52</a:t>
            </a:fld>
            <a:endParaRPr lang="en-US" altLang="zh-C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密码学历史总结</a:t>
            </a:r>
            <a:endParaRPr lang="zh-CN" altLang="en-US" dirty="0"/>
          </a:p>
        </p:txBody>
      </p:sp>
      <p:sp>
        <p:nvSpPr>
          <p:cNvPr id="3" name="内容占位符 2"/>
          <p:cNvSpPr>
            <a:spLocks noGrp="1"/>
          </p:cNvSpPr>
          <p:nvPr>
            <p:ph idx="1"/>
          </p:nvPr>
        </p:nvSpPr>
        <p:spPr>
          <a:xfrm>
            <a:off x="152400" y="1828800"/>
            <a:ext cx="5943600" cy="4495800"/>
          </a:xfrm>
        </p:spPr>
        <p:txBody>
          <a:bodyPr/>
          <a:lstStyle/>
          <a:p>
            <a:r>
              <a:rPr lang="zh-CN" altLang="en-US" dirty="0" smtClean="0"/>
              <a:t>密码学的发展大致可分为四个阶段：</a:t>
            </a:r>
            <a:endParaRPr lang="en-US" altLang="zh-CN" dirty="0" smtClean="0"/>
          </a:p>
          <a:p>
            <a:pPr marL="914400" lvl="1" indent="-457200">
              <a:buFont typeface="+mj-lt"/>
              <a:buAutoNum type="arabicPeriod"/>
            </a:pPr>
            <a:r>
              <a:rPr lang="zh-CN" altLang="en-US" dirty="0" smtClean="0"/>
              <a:t>古典密码学（</a:t>
            </a:r>
            <a:r>
              <a:rPr lang="en-US" altLang="zh-CN" b="1" dirty="0"/>
              <a:t> </a:t>
            </a:r>
            <a:r>
              <a:rPr lang="en-US" altLang="zh-CN" b="1" dirty="0" smtClean="0"/>
              <a:t>~~</a:t>
            </a:r>
            <a:r>
              <a:rPr lang="en-US" altLang="zh-CN" dirty="0" smtClean="0"/>
              <a:t>1949</a:t>
            </a:r>
            <a:r>
              <a:rPr lang="zh-CN" altLang="en-US" dirty="0" smtClean="0"/>
              <a:t>年）</a:t>
            </a:r>
            <a:r>
              <a:rPr lang="en-US" altLang="zh-CN" b="1"/>
              <a:t> </a:t>
            </a:r>
            <a:r>
              <a:rPr lang="en-US" altLang="zh-CN" b="1" smtClean="0"/>
              <a:t>—</a:t>
            </a:r>
            <a:r>
              <a:rPr lang="zh-CN" altLang="en-US" smtClean="0"/>
              <a:t>是</a:t>
            </a:r>
            <a:r>
              <a:rPr lang="zh-CN" altLang="en-US" dirty="0" smtClean="0"/>
              <a:t>艺术，而不是科学</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r>
              <a:rPr lang="en-US" altLang="zh-CN" dirty="0" smtClean="0"/>
              <a:t>1949-1976</a:t>
            </a:r>
            <a:r>
              <a:rPr lang="zh-CN" altLang="en-US" dirty="0" smtClean="0"/>
              <a:t>：</a:t>
            </a:r>
            <a:r>
              <a:rPr lang="en-US" altLang="zh-CN" dirty="0" smtClean="0"/>
              <a:t>1949</a:t>
            </a:r>
            <a:r>
              <a:rPr lang="zh-CN" altLang="en-US" dirty="0" smtClean="0"/>
              <a:t>年</a:t>
            </a:r>
            <a:r>
              <a:rPr lang="en-US" altLang="zh-CN" dirty="0" smtClean="0">
                <a:solidFill>
                  <a:srgbClr val="FF0000"/>
                </a:solidFill>
              </a:rPr>
              <a:t>Shannon</a:t>
            </a:r>
            <a:r>
              <a:rPr lang="zh-CN" altLang="en-US" dirty="0" smtClean="0"/>
              <a:t>（</a:t>
            </a:r>
            <a:r>
              <a:rPr lang="en-US" altLang="zh-CN" dirty="0" smtClean="0"/>
              <a:t>1916-2001</a:t>
            </a:r>
            <a:r>
              <a:rPr lang="zh-CN" altLang="en-US" dirty="0" smtClean="0"/>
              <a:t>，</a:t>
            </a:r>
            <a:r>
              <a:rPr lang="zh-CN" altLang="en-US" b="1" dirty="0" smtClean="0">
                <a:solidFill>
                  <a:srgbClr val="FF0000"/>
                </a:solidFill>
              </a:rPr>
              <a:t>香农</a:t>
            </a:r>
            <a:r>
              <a:rPr lang="zh-CN" altLang="en-US" dirty="0" smtClean="0"/>
              <a:t>）发表</a:t>
            </a:r>
            <a:r>
              <a:rPr lang="en-US" altLang="zh-CN" dirty="0" smtClean="0"/>
              <a:t>《</a:t>
            </a:r>
            <a:r>
              <a:rPr lang="zh-CN" altLang="en-US" dirty="0" smtClean="0"/>
              <a:t>保密系统的信息理论</a:t>
            </a:r>
            <a:r>
              <a:rPr lang="en-US" altLang="zh-CN" dirty="0" smtClean="0"/>
              <a:t>》</a:t>
            </a:r>
            <a:r>
              <a:rPr lang="zh-CN" altLang="en-US" dirty="0" smtClean="0"/>
              <a:t>（“</a:t>
            </a:r>
            <a:r>
              <a:rPr lang="en-US" dirty="0" smtClean="0"/>
              <a:t>Communication Theory of Secrecy Systems</a:t>
            </a:r>
            <a:r>
              <a:rPr lang="zh-CN" altLang="en-US" dirty="0" smtClean="0"/>
              <a:t>”），产生了</a:t>
            </a:r>
            <a:r>
              <a:rPr lang="zh-CN" altLang="en-US" dirty="0" smtClean="0">
                <a:solidFill>
                  <a:srgbClr val="FF0000"/>
                </a:solidFill>
              </a:rPr>
              <a:t>信息论</a:t>
            </a:r>
            <a:endParaRPr lang="en-US" altLang="zh-CN" dirty="0" smtClean="0"/>
          </a:p>
          <a:p>
            <a:pPr marL="914400" lvl="1" indent="-457200">
              <a:buFont typeface="+mj-lt"/>
              <a:buAutoNum type="arabicPeriod"/>
            </a:pP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53</a:t>
            </a:fld>
            <a:endParaRPr lang="en-US" altLang="zh-CN" dirty="0"/>
          </a:p>
        </p:txBody>
      </p:sp>
      <p:pic>
        <p:nvPicPr>
          <p:cNvPr id="7" name="图片 6" descr="香农.jpg"/>
          <p:cNvPicPr>
            <a:picLocks noChangeAspect="1"/>
          </p:cNvPicPr>
          <p:nvPr/>
        </p:nvPicPr>
        <p:blipFill>
          <a:blip r:embed="rId2"/>
          <a:stretch>
            <a:fillRect/>
          </a:stretch>
        </p:blipFill>
        <p:spPr>
          <a:xfrm>
            <a:off x="6019800" y="1676400"/>
            <a:ext cx="2857500" cy="3933825"/>
          </a:xfrm>
          <a:prstGeom prst="rect">
            <a:avLst/>
          </a:prstGeom>
        </p:spPr>
      </p:pic>
      <p:sp>
        <p:nvSpPr>
          <p:cNvPr id="8" name="TextBox 7"/>
          <p:cNvSpPr txBox="1"/>
          <p:nvPr/>
        </p:nvSpPr>
        <p:spPr>
          <a:xfrm>
            <a:off x="6781800" y="5638800"/>
            <a:ext cx="2133600" cy="307777"/>
          </a:xfrm>
          <a:prstGeom prst="rect">
            <a:avLst/>
          </a:prstGeom>
          <a:noFill/>
        </p:spPr>
        <p:txBody>
          <a:bodyPr wrap="square" rtlCol="0">
            <a:spAutoFit/>
          </a:bodyPr>
          <a:lstStyle/>
          <a:p>
            <a:r>
              <a:rPr lang="zh-CN" altLang="en-US" dirty="0" smtClean="0"/>
              <a:t>香农：</a:t>
            </a:r>
            <a:r>
              <a:rPr lang="en-US" altLang="zh-CN" dirty="0" smtClean="0"/>
              <a:t>1916-2001</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514350" indent="-514350">
              <a:buFont typeface="+mj-lt"/>
              <a:buAutoNum type="arabicPeriod" startAt="3"/>
            </a:pPr>
            <a:r>
              <a:rPr lang="en-US" altLang="zh-CN" dirty="0" smtClean="0"/>
              <a:t>1976-1984</a:t>
            </a:r>
            <a:r>
              <a:rPr lang="zh-CN" altLang="en-US" dirty="0" smtClean="0"/>
              <a:t>：</a:t>
            </a:r>
            <a:r>
              <a:rPr lang="en-US" altLang="zh-CN" dirty="0" err="1" smtClean="0"/>
              <a:t>Diffie</a:t>
            </a:r>
            <a:r>
              <a:rPr lang="zh-CN" altLang="en-US" dirty="0" smtClean="0"/>
              <a:t>和</a:t>
            </a:r>
            <a:r>
              <a:rPr lang="en-US" altLang="zh-CN" dirty="0" smtClean="0"/>
              <a:t>Hellman</a:t>
            </a:r>
            <a:r>
              <a:rPr lang="zh-CN" altLang="en-US" dirty="0" smtClean="0"/>
              <a:t>发表</a:t>
            </a:r>
            <a:r>
              <a:rPr lang="en-US" altLang="zh-CN" dirty="0" smtClean="0"/>
              <a:t>《</a:t>
            </a:r>
            <a:r>
              <a:rPr lang="zh-CN" altLang="en-US" dirty="0" smtClean="0"/>
              <a:t>密码学的新方向</a:t>
            </a:r>
            <a:r>
              <a:rPr lang="en-US" altLang="zh-CN" dirty="0" smtClean="0"/>
              <a:t>》</a:t>
            </a:r>
            <a:r>
              <a:rPr lang="zh-CN" altLang="en-US" dirty="0" smtClean="0"/>
              <a:t>，开创了公钥密码学的新纪元</a:t>
            </a:r>
            <a:endParaRPr lang="en-US" altLang="zh-CN" dirty="0" smtClean="0"/>
          </a:p>
          <a:p>
            <a:pPr marL="514350" indent="-514350">
              <a:buFont typeface="+mj-lt"/>
              <a:buAutoNum type="arabicPeriod" startAt="3"/>
            </a:pPr>
            <a:r>
              <a:rPr lang="en-US" altLang="zh-CN" dirty="0" smtClean="0"/>
              <a:t>1984--</a:t>
            </a:r>
            <a:r>
              <a:rPr lang="zh-CN" altLang="en-US" dirty="0" smtClean="0"/>
              <a:t>：</a:t>
            </a:r>
            <a:r>
              <a:rPr lang="en-US" altLang="zh-CN" dirty="0" smtClean="0"/>
              <a:t>1984</a:t>
            </a:r>
            <a:r>
              <a:rPr lang="zh-CN" altLang="en-US" dirty="0" smtClean="0"/>
              <a:t>年</a:t>
            </a:r>
            <a:r>
              <a:rPr lang="en-US" altLang="zh-CN" dirty="0" err="1" smtClean="0"/>
              <a:t>Goldwasser</a:t>
            </a:r>
            <a:r>
              <a:rPr lang="zh-CN" altLang="en-US" dirty="0" smtClean="0"/>
              <a:t>和</a:t>
            </a:r>
            <a:r>
              <a:rPr lang="en-US" altLang="zh-CN" dirty="0" err="1" smtClean="0"/>
              <a:t>Micali</a:t>
            </a:r>
            <a:r>
              <a:rPr lang="zh-CN" altLang="en-US" dirty="0" smtClean="0"/>
              <a:t>提出</a:t>
            </a:r>
            <a:r>
              <a:rPr lang="zh-CN" altLang="en-US" dirty="0" smtClean="0">
                <a:solidFill>
                  <a:srgbClr val="FF0000"/>
                </a:solidFill>
              </a:rPr>
              <a:t>可证明安全</a:t>
            </a:r>
            <a:r>
              <a:rPr lang="zh-CN" altLang="en-US" dirty="0" smtClean="0"/>
              <a:t>理论</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54</a:t>
            </a:fld>
            <a:endParaRPr lang="en-US" altLang="zh-CN" dirty="0"/>
          </a:p>
        </p:txBody>
      </p:sp>
      <p:pic>
        <p:nvPicPr>
          <p:cNvPr id="7" name="图片 6" descr="Silvio Micali.jpg"/>
          <p:cNvPicPr>
            <a:picLocks noChangeAspect="1"/>
          </p:cNvPicPr>
          <p:nvPr/>
        </p:nvPicPr>
        <p:blipFill>
          <a:blip r:embed="rId2"/>
          <a:stretch>
            <a:fillRect/>
          </a:stretch>
        </p:blipFill>
        <p:spPr>
          <a:xfrm>
            <a:off x="5029200" y="3581400"/>
            <a:ext cx="2743200" cy="2743200"/>
          </a:xfrm>
          <a:prstGeom prst="rect">
            <a:avLst/>
          </a:prstGeom>
        </p:spPr>
      </p:pic>
      <p:pic>
        <p:nvPicPr>
          <p:cNvPr id="8" name="图片 7" descr="Shafi Goldwasser.jpg"/>
          <p:cNvPicPr>
            <a:picLocks noChangeAspect="1"/>
          </p:cNvPicPr>
          <p:nvPr/>
        </p:nvPicPr>
        <p:blipFill>
          <a:blip r:embed="rId3"/>
          <a:stretch>
            <a:fillRect/>
          </a:stretch>
        </p:blipFill>
        <p:spPr>
          <a:xfrm>
            <a:off x="1371600" y="3657600"/>
            <a:ext cx="2514600" cy="25146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相关影视作品</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55</a:t>
            </a:fld>
            <a:endParaRPr lang="en-US" altLang="zh-CN" dirty="0"/>
          </a:p>
        </p:txBody>
      </p:sp>
      <p:pic>
        <p:nvPicPr>
          <p:cNvPr id="7" name="Picture 4" descr="a75fb6d34b7ea904970a16b7">
            <a:hlinkClick r:id="rId2"/>
          </p:cNvPr>
          <p:cNvPicPr>
            <a:picLocks noChangeAspect="1" noChangeArrowheads="1"/>
          </p:cNvPicPr>
          <p:nvPr/>
        </p:nvPicPr>
        <p:blipFill>
          <a:blip r:embed="rId3"/>
          <a:srcRect/>
          <a:stretch>
            <a:fillRect/>
          </a:stretch>
        </p:blipFill>
        <p:spPr bwMode="auto">
          <a:xfrm>
            <a:off x="3200400" y="1295400"/>
            <a:ext cx="2667000" cy="2879843"/>
          </a:xfrm>
          <a:prstGeom prst="rect">
            <a:avLst/>
          </a:prstGeom>
          <a:noFill/>
        </p:spPr>
      </p:pic>
      <p:pic>
        <p:nvPicPr>
          <p:cNvPr id="8" name="Picture 5" descr="s2008-04-08-10-37-17">
            <a:hlinkClick r:id="rId4"/>
          </p:cNvPr>
          <p:cNvPicPr>
            <a:picLocks noChangeAspect="1" noChangeArrowheads="1"/>
          </p:cNvPicPr>
          <p:nvPr/>
        </p:nvPicPr>
        <p:blipFill>
          <a:blip r:embed="rId5"/>
          <a:srcRect/>
          <a:stretch>
            <a:fillRect/>
          </a:stretch>
        </p:blipFill>
        <p:spPr bwMode="auto">
          <a:xfrm>
            <a:off x="6324600" y="1219200"/>
            <a:ext cx="2667000" cy="2945094"/>
          </a:xfrm>
          <a:prstGeom prst="rect">
            <a:avLst/>
          </a:prstGeom>
          <a:noFill/>
        </p:spPr>
      </p:pic>
      <p:pic>
        <p:nvPicPr>
          <p:cNvPr id="9" name="图片 8" descr="东风雨.jpg"/>
          <p:cNvPicPr>
            <a:picLocks noChangeAspect="1"/>
          </p:cNvPicPr>
          <p:nvPr/>
        </p:nvPicPr>
        <p:blipFill>
          <a:blip r:embed="rId6"/>
          <a:stretch>
            <a:fillRect/>
          </a:stretch>
        </p:blipFill>
        <p:spPr>
          <a:xfrm>
            <a:off x="2514600" y="4191000"/>
            <a:ext cx="3733800" cy="2486711"/>
          </a:xfrm>
          <a:prstGeom prst="rect">
            <a:avLst/>
          </a:prstGeom>
        </p:spPr>
      </p:pic>
      <p:pic>
        <p:nvPicPr>
          <p:cNvPr id="10" name="图片 9" descr="潜伏.jpg"/>
          <p:cNvPicPr>
            <a:picLocks noChangeAspect="1"/>
          </p:cNvPicPr>
          <p:nvPr/>
        </p:nvPicPr>
        <p:blipFill>
          <a:blip r:embed="rId7"/>
          <a:stretch>
            <a:fillRect/>
          </a:stretch>
        </p:blipFill>
        <p:spPr>
          <a:xfrm>
            <a:off x="381000" y="1219200"/>
            <a:ext cx="2286000" cy="294894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相关阅读</a:t>
            </a:r>
            <a:endParaRPr lang="zh-CN" altLang="en-US" dirty="0"/>
          </a:p>
        </p:txBody>
      </p:sp>
      <p:pic>
        <p:nvPicPr>
          <p:cNvPr id="7" name="内容占位符 6" descr="密码传奇.gif"/>
          <p:cNvPicPr>
            <a:picLocks noGrp="1" noChangeAspect="1"/>
          </p:cNvPicPr>
          <p:nvPr>
            <p:ph idx="1"/>
          </p:nvPr>
        </p:nvPicPr>
        <p:blipFill>
          <a:blip r:embed="rId2"/>
          <a:stretch>
            <a:fillRect/>
          </a:stretch>
        </p:blipFill>
        <p:spPr>
          <a:xfrm>
            <a:off x="4267200" y="2133600"/>
            <a:ext cx="1981200" cy="2918968"/>
          </a:xfrm>
        </p:spPr>
      </p:pic>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56</a:t>
            </a:fld>
            <a:endParaRPr lang="en-US" altLang="zh-CN" dirty="0"/>
          </a:p>
        </p:txBody>
      </p:sp>
      <p:pic>
        <p:nvPicPr>
          <p:cNvPr id="9" name="Picture 7" descr="20046750-1_o"/>
          <p:cNvPicPr>
            <a:picLocks noChangeAspect="1" noChangeArrowheads="1"/>
          </p:cNvPicPr>
          <p:nvPr/>
        </p:nvPicPr>
        <p:blipFill>
          <a:blip r:embed="rId3"/>
          <a:srcRect/>
          <a:stretch>
            <a:fillRect/>
          </a:stretch>
        </p:blipFill>
        <p:spPr bwMode="auto">
          <a:xfrm>
            <a:off x="6553200" y="3810000"/>
            <a:ext cx="1865618" cy="2667000"/>
          </a:xfrm>
          <a:prstGeom prst="rect">
            <a:avLst/>
          </a:prstGeom>
          <a:noFill/>
        </p:spPr>
      </p:pic>
      <p:pic>
        <p:nvPicPr>
          <p:cNvPr id="10" name="Picture 15">
            <a:hlinkClick r:id="rId4"/>
          </p:cNvPr>
          <p:cNvPicPr>
            <a:picLocks noChangeAspect="1" noChangeArrowheads="1"/>
          </p:cNvPicPr>
          <p:nvPr/>
        </p:nvPicPr>
        <p:blipFill>
          <a:blip r:embed="rId5"/>
          <a:srcRect/>
          <a:stretch>
            <a:fillRect/>
          </a:stretch>
        </p:blipFill>
        <p:spPr bwMode="auto">
          <a:xfrm>
            <a:off x="6553200" y="685800"/>
            <a:ext cx="1905000" cy="3079113"/>
          </a:xfrm>
          <a:prstGeom prst="rect">
            <a:avLst/>
          </a:prstGeom>
          <a:noFill/>
        </p:spPr>
      </p:pic>
      <p:sp>
        <p:nvSpPr>
          <p:cNvPr id="11" name="TextBox 10"/>
          <p:cNvSpPr txBox="1"/>
          <p:nvPr/>
        </p:nvSpPr>
        <p:spPr>
          <a:xfrm>
            <a:off x="381000" y="1981200"/>
            <a:ext cx="3962400" cy="4154984"/>
          </a:xfrm>
          <a:prstGeom prst="rect">
            <a:avLst/>
          </a:prstGeom>
          <a:noFill/>
        </p:spPr>
        <p:txBody>
          <a:bodyPr wrap="square" rtlCol="0">
            <a:spAutoFit/>
          </a:bodyPr>
          <a:lstStyle/>
          <a:p>
            <a:r>
              <a:rPr lang="en-US" altLang="zh-CN" sz="2400" b="1" dirty="0" smtClean="0">
                <a:solidFill>
                  <a:srgbClr val="FF0000"/>
                </a:solidFill>
              </a:rPr>
              <a:t>Code Breaking</a:t>
            </a:r>
            <a:r>
              <a:rPr lang="en-US" altLang="zh-CN" sz="2400" dirty="0" smtClean="0"/>
              <a:t>, Rudolf </a:t>
            </a:r>
            <a:r>
              <a:rPr lang="en-US" altLang="zh-CN" sz="2400" dirty="0" err="1" smtClean="0"/>
              <a:t>Kippenhahn</a:t>
            </a:r>
            <a:r>
              <a:rPr lang="en-US" altLang="zh-CN" sz="2400" dirty="0" smtClean="0"/>
              <a:t>, the Overlook Press;</a:t>
            </a:r>
          </a:p>
          <a:p>
            <a:endParaRPr lang="en-US" altLang="zh-CN" sz="2400" dirty="0" smtClean="0"/>
          </a:p>
          <a:p>
            <a:r>
              <a:rPr lang="zh-CN" altLang="en-US" sz="2400" b="1" dirty="0" smtClean="0">
                <a:solidFill>
                  <a:srgbClr val="FF0000"/>
                </a:solidFill>
              </a:rPr>
              <a:t>密码故事</a:t>
            </a:r>
            <a:r>
              <a:rPr lang="zh-CN" altLang="en-US" sz="2400" dirty="0" smtClean="0"/>
              <a:t>（</a:t>
            </a:r>
            <a:r>
              <a:rPr lang="en-US" altLang="zh-CN" sz="2400" dirty="0" smtClean="0"/>
              <a:t>The Code Book</a:t>
            </a:r>
            <a:r>
              <a:rPr lang="zh-CN" altLang="en-US" sz="2400" dirty="0" smtClean="0"/>
              <a:t>），西蒙</a:t>
            </a:r>
            <a:r>
              <a:rPr lang="en-US" altLang="zh-CN" sz="2400" dirty="0" smtClean="0"/>
              <a:t>·</a:t>
            </a:r>
            <a:r>
              <a:rPr lang="zh-CN" altLang="en-US" sz="2400" dirty="0" smtClean="0"/>
              <a:t>辛格，海南出版社；</a:t>
            </a:r>
            <a:endParaRPr lang="en-US" altLang="zh-CN" sz="2400" dirty="0" smtClean="0"/>
          </a:p>
          <a:p>
            <a:endParaRPr lang="en-US" altLang="zh-CN" sz="2400" dirty="0" smtClean="0"/>
          </a:p>
          <a:p>
            <a:r>
              <a:rPr lang="zh-CN" altLang="en-US" sz="2400" b="1" dirty="0" smtClean="0">
                <a:solidFill>
                  <a:srgbClr val="FF0000"/>
                </a:solidFill>
              </a:rPr>
              <a:t>破译者</a:t>
            </a:r>
            <a:r>
              <a:rPr lang="zh-CN" altLang="en-US" sz="2400" dirty="0" smtClean="0"/>
              <a:t>（</a:t>
            </a:r>
            <a:r>
              <a:rPr lang="en-US" altLang="zh-CN" sz="2400" dirty="0" smtClean="0"/>
              <a:t>The </a:t>
            </a:r>
            <a:r>
              <a:rPr lang="en-US" altLang="zh-CN" sz="2400" dirty="0" err="1" smtClean="0"/>
              <a:t>Codebreakers</a:t>
            </a:r>
            <a:r>
              <a:rPr lang="zh-CN" altLang="en-US" sz="2400" dirty="0" smtClean="0"/>
              <a:t>），戴维</a:t>
            </a:r>
            <a:r>
              <a:rPr lang="en-US" altLang="zh-CN" sz="2400" dirty="0" smtClean="0"/>
              <a:t>·</a:t>
            </a:r>
            <a:r>
              <a:rPr lang="zh-CN" altLang="en-US" sz="2400" dirty="0" smtClean="0"/>
              <a:t>卡恩，群众出版社</a:t>
            </a:r>
            <a:endParaRPr lang="zh-CN" alt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密码学的基本概念</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57</a:t>
            </a:fld>
            <a:endParaRPr lang="en-US" altLang="zh-CN" dirty="0"/>
          </a:p>
        </p:txBody>
      </p:sp>
      <p:sp>
        <p:nvSpPr>
          <p:cNvPr id="8" name="内容占位符 7"/>
          <p:cNvSpPr>
            <a:spLocks noGrp="1"/>
          </p:cNvSpPr>
          <p:nvPr>
            <p:ph idx="1"/>
          </p:nvPr>
        </p:nvSpPr>
        <p:spPr/>
        <p:txBody>
          <a:bodyPr/>
          <a:lstStyle/>
          <a:p>
            <a:r>
              <a:rPr lang="zh-CN" altLang="en-US" dirty="0" smtClean="0">
                <a:solidFill>
                  <a:srgbClr val="990033"/>
                </a:solidFill>
                <a:latin typeface="黑体" pitchFamily="2" charset="-122"/>
                <a:ea typeface="黑体" pitchFamily="2" charset="-122"/>
              </a:rPr>
              <a:t>密码学（</a:t>
            </a:r>
            <a:r>
              <a:rPr lang="en-US" altLang="zh-CN" dirty="0" smtClean="0">
                <a:solidFill>
                  <a:srgbClr val="990033"/>
                </a:solidFill>
                <a:latin typeface="黑体" pitchFamily="2" charset="-122"/>
                <a:ea typeface="黑体" pitchFamily="2" charset="-122"/>
              </a:rPr>
              <a:t>Cryptology</a:t>
            </a:r>
            <a:r>
              <a:rPr lang="zh-CN" altLang="en-US" dirty="0" smtClean="0">
                <a:solidFill>
                  <a:srgbClr val="990033"/>
                </a:solidFill>
                <a:latin typeface="黑体" pitchFamily="2" charset="-122"/>
                <a:ea typeface="黑体" pitchFamily="2" charset="-122"/>
              </a:rPr>
              <a:t>）：</a:t>
            </a:r>
            <a:endParaRPr lang="en-US" altLang="zh-CN" dirty="0" smtClean="0">
              <a:solidFill>
                <a:srgbClr val="990033"/>
              </a:solidFill>
              <a:latin typeface="黑体" pitchFamily="2" charset="-122"/>
              <a:ea typeface="黑体" pitchFamily="2" charset="-122"/>
            </a:endParaRPr>
          </a:p>
          <a:p>
            <a:pPr lvl="1"/>
            <a:r>
              <a:rPr lang="zh-CN" altLang="en-US" dirty="0" smtClean="0">
                <a:solidFill>
                  <a:srgbClr val="FF0000"/>
                </a:solidFill>
              </a:rPr>
              <a:t>密码编码学（</a:t>
            </a:r>
            <a:r>
              <a:rPr lang="en-US" altLang="zh-CN" dirty="0" smtClean="0">
                <a:solidFill>
                  <a:srgbClr val="FF0000"/>
                </a:solidFill>
              </a:rPr>
              <a:t>Cryptography</a:t>
            </a:r>
            <a:r>
              <a:rPr lang="zh-CN" altLang="en-US" dirty="0" smtClean="0">
                <a:solidFill>
                  <a:srgbClr val="FF0000"/>
                </a:solidFill>
              </a:rPr>
              <a:t>）</a:t>
            </a:r>
            <a:r>
              <a:rPr lang="zh-CN" altLang="en-US" dirty="0" smtClean="0"/>
              <a:t>：</a:t>
            </a:r>
            <a:r>
              <a:rPr kumimoji="1" lang="zh-CN" altLang="en-US" dirty="0" smtClean="0"/>
              <a:t>研究密码编制的科学</a:t>
            </a:r>
            <a:r>
              <a:rPr lang="zh-CN" altLang="en-US" dirty="0" smtClean="0"/>
              <a:t> </a:t>
            </a:r>
            <a:endParaRPr lang="en-US" altLang="zh-CN" dirty="0" smtClean="0"/>
          </a:p>
          <a:p>
            <a:pPr lvl="1"/>
            <a:r>
              <a:rPr lang="zh-CN" altLang="en-US" dirty="0" smtClean="0">
                <a:solidFill>
                  <a:srgbClr val="FF0000"/>
                </a:solidFill>
              </a:rPr>
              <a:t>密码分析学（</a:t>
            </a:r>
            <a:r>
              <a:rPr lang="en-US" altLang="zh-CN" dirty="0" smtClean="0">
                <a:solidFill>
                  <a:srgbClr val="FF0000"/>
                </a:solidFill>
              </a:rPr>
              <a:t>Cryptanalysis</a:t>
            </a:r>
            <a:r>
              <a:rPr lang="zh-CN" altLang="en-US" dirty="0" smtClean="0">
                <a:solidFill>
                  <a:srgbClr val="FF0000"/>
                </a:solidFill>
              </a:rPr>
              <a:t>）</a:t>
            </a:r>
            <a:r>
              <a:rPr lang="zh-CN" altLang="en-US" dirty="0" smtClean="0"/>
              <a:t>：</a:t>
            </a:r>
            <a:r>
              <a:rPr kumimoji="1" lang="zh-CN" altLang="en-US" dirty="0" smtClean="0"/>
              <a:t>研究密码破译的科学</a:t>
            </a:r>
            <a:endParaRPr kumimoji="1" lang="en-US" altLang="zh-CN" dirty="0" smtClean="0"/>
          </a:p>
          <a:p>
            <a:pPr lvl="1"/>
            <a:endParaRPr kumimoji="1" lang="en-US" altLang="zh-CN" dirty="0" smtClean="0"/>
          </a:p>
          <a:p>
            <a:r>
              <a:rPr lang="zh-CN" altLang="en-US" dirty="0" smtClean="0">
                <a:solidFill>
                  <a:srgbClr val="990033"/>
                </a:solidFill>
                <a:latin typeface="黑体" pitchFamily="2" charset="-122"/>
                <a:ea typeface="黑体" pitchFamily="2" charset="-122"/>
              </a:rPr>
              <a:t>密码学的主要任务：</a:t>
            </a:r>
            <a:endParaRPr lang="en-US" altLang="zh-CN" dirty="0" smtClean="0">
              <a:solidFill>
                <a:srgbClr val="990033"/>
              </a:solidFill>
              <a:latin typeface="黑体" pitchFamily="2" charset="-122"/>
              <a:ea typeface="黑体" pitchFamily="2" charset="-122"/>
            </a:endParaRPr>
          </a:p>
          <a:p>
            <a:pPr lvl="1"/>
            <a:r>
              <a:rPr lang="zh-CN" altLang="en-US" dirty="0" smtClean="0">
                <a:solidFill>
                  <a:srgbClr val="990033"/>
                </a:solidFill>
                <a:latin typeface="黑体" pitchFamily="2" charset="-122"/>
                <a:ea typeface="黑体" pitchFamily="2" charset="-122"/>
              </a:rPr>
              <a:t>机密性</a:t>
            </a:r>
            <a:endParaRPr lang="en-US" altLang="zh-CN" dirty="0" smtClean="0">
              <a:solidFill>
                <a:srgbClr val="990033"/>
              </a:solidFill>
              <a:latin typeface="黑体" pitchFamily="2" charset="-122"/>
              <a:ea typeface="黑体" pitchFamily="2" charset="-122"/>
            </a:endParaRPr>
          </a:p>
          <a:p>
            <a:pPr lvl="1"/>
            <a:r>
              <a:rPr lang="zh-CN" altLang="en-US" dirty="0" smtClean="0">
                <a:solidFill>
                  <a:srgbClr val="990033"/>
                </a:solidFill>
                <a:latin typeface="黑体" pitchFamily="2" charset="-122"/>
                <a:ea typeface="黑体" pitchFamily="2" charset="-122"/>
              </a:rPr>
              <a:t>完整性</a:t>
            </a:r>
            <a:endParaRPr lang="en-US" altLang="zh-CN" dirty="0" smtClean="0">
              <a:solidFill>
                <a:srgbClr val="990033"/>
              </a:solidFill>
              <a:latin typeface="黑体" pitchFamily="2" charset="-122"/>
              <a:ea typeface="黑体" pitchFamily="2" charset="-122"/>
            </a:endParaRPr>
          </a:p>
          <a:p>
            <a:pPr lvl="1"/>
            <a:r>
              <a:rPr lang="zh-CN" altLang="en-US" dirty="0" smtClean="0">
                <a:solidFill>
                  <a:srgbClr val="990033"/>
                </a:solidFill>
                <a:latin typeface="黑体" pitchFamily="2" charset="-122"/>
                <a:ea typeface="黑体" pitchFamily="2" charset="-122"/>
              </a:rPr>
              <a:t>认证性（</a:t>
            </a:r>
            <a:r>
              <a:rPr lang="zh-CN" altLang="en-US" dirty="0" smtClean="0">
                <a:solidFill>
                  <a:srgbClr val="FF0000"/>
                </a:solidFill>
                <a:latin typeface="黑体" pitchFamily="2" charset="-122"/>
                <a:ea typeface="黑体" pitchFamily="2" charset="-122"/>
              </a:rPr>
              <a:t>消息认证和实体认证</a:t>
            </a:r>
            <a:r>
              <a:rPr lang="zh-CN" altLang="en-US" dirty="0" smtClean="0">
                <a:solidFill>
                  <a:srgbClr val="990033"/>
                </a:solidFill>
                <a:latin typeface="黑体" pitchFamily="2" charset="-122"/>
                <a:ea typeface="黑体" pitchFamily="2" charset="-122"/>
              </a:rPr>
              <a:t>）</a:t>
            </a:r>
            <a:endParaRPr lang="en-US" altLang="zh-CN" dirty="0" smtClean="0">
              <a:solidFill>
                <a:srgbClr val="990033"/>
              </a:solidFill>
              <a:latin typeface="黑体" pitchFamily="2" charset="-122"/>
              <a:ea typeface="黑体" pitchFamily="2" charset="-122"/>
            </a:endParaRPr>
          </a:p>
          <a:p>
            <a:pPr lvl="1"/>
            <a:r>
              <a:rPr lang="zh-CN" altLang="en-US" dirty="0" smtClean="0">
                <a:solidFill>
                  <a:srgbClr val="990033"/>
                </a:solidFill>
                <a:latin typeface="黑体" pitchFamily="2" charset="-122"/>
                <a:ea typeface="黑体" pitchFamily="2" charset="-122"/>
              </a:rPr>
              <a:t>不可否认性</a:t>
            </a:r>
            <a:endParaRPr lang="zh-CN" altLang="en-US" dirty="0">
              <a:solidFill>
                <a:srgbClr val="990033"/>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现代密码学的主要研究内容</a:t>
            </a:r>
            <a:endParaRPr lang="zh-CN" altLang="en-US" dirty="0"/>
          </a:p>
        </p:txBody>
      </p:sp>
      <p:pic>
        <p:nvPicPr>
          <p:cNvPr id="7" name="内容占位符 6" descr="现代密码学.jpg"/>
          <p:cNvPicPr>
            <a:picLocks noGrp="1" noChangeAspect="1"/>
          </p:cNvPicPr>
          <p:nvPr>
            <p:ph idx="1"/>
          </p:nvPr>
        </p:nvPicPr>
        <p:blipFill>
          <a:blip r:embed="rId2"/>
          <a:stretch>
            <a:fillRect/>
          </a:stretch>
        </p:blipFill>
        <p:spPr>
          <a:xfrm>
            <a:off x="533400" y="1600200"/>
            <a:ext cx="7962543" cy="4724400"/>
          </a:xfrm>
        </p:spPr>
      </p:pic>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58</a:t>
            </a:fld>
            <a:endParaRPr lang="en-US" altLang="zh-CN" dirty="0"/>
          </a:p>
        </p:txBody>
      </p:sp>
      <p:sp>
        <p:nvSpPr>
          <p:cNvPr id="8" name="矩形 7"/>
          <p:cNvSpPr/>
          <p:nvPr/>
        </p:nvSpPr>
        <p:spPr bwMode="auto">
          <a:xfrm>
            <a:off x="533400" y="2438400"/>
            <a:ext cx="8001000" cy="3124200"/>
          </a:xfrm>
          <a:prstGeom prst="rect">
            <a:avLst/>
          </a:prstGeom>
          <a:noFill/>
          <a:ln w="28575" cap="flat" cmpd="sng" algn="ctr">
            <a:solidFill>
              <a:srgbClr val="692AA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par>
                          <p:cTn id="8" fill="hold">
                            <p:stCondLst>
                              <p:cond delay="500"/>
                            </p:stCondLst>
                            <p:childTnLst>
                              <p:par>
                                <p:cTn id="9" presetID="35" presetClass="emph" presetSubtype="0" repeatCount="indefinite" fill="hold" grpId="1" nodeType="afterEffect">
                                  <p:stCondLst>
                                    <p:cond delay="0"/>
                                  </p:stCondLst>
                                  <p:endCondLst>
                                    <p:cond evt="onNext" delay="0">
                                      <p:tgtEl>
                                        <p:sldTgt/>
                                      </p:tgtEl>
                                    </p:cond>
                                  </p:end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90000"/>
              </a:lnSpc>
            </a:pPr>
            <a:r>
              <a:rPr lang="zh-CN" altLang="en-US" dirty="0" smtClean="0">
                <a:latin typeface="黑体" pitchFamily="2" charset="-122"/>
                <a:ea typeface="黑体" pitchFamily="2" charset="-122"/>
              </a:rPr>
              <a:t>密码学的基本思想是</a:t>
            </a:r>
            <a:r>
              <a:rPr lang="zh-CN" altLang="en-US" dirty="0" smtClean="0">
                <a:solidFill>
                  <a:srgbClr val="FF0000"/>
                </a:solidFill>
                <a:latin typeface="黑体" pitchFamily="2" charset="-122"/>
                <a:ea typeface="黑体" pitchFamily="2" charset="-122"/>
              </a:rPr>
              <a:t>伪装信息</a:t>
            </a:r>
            <a:r>
              <a:rPr lang="zh-CN" altLang="en-US" dirty="0" smtClean="0">
                <a:latin typeface="黑体" pitchFamily="2" charset="-122"/>
                <a:ea typeface="黑体" pitchFamily="2" charset="-122"/>
              </a:rPr>
              <a:t>，使未授权者不能理解它的含义</a:t>
            </a:r>
            <a:endParaRPr lang="en-US" altLang="zh-CN" dirty="0" smtClean="0">
              <a:latin typeface="黑体" pitchFamily="2" charset="-122"/>
              <a:ea typeface="黑体" pitchFamily="2" charset="-122"/>
            </a:endParaRPr>
          </a:p>
          <a:p>
            <a:pPr lvl="1">
              <a:lnSpc>
                <a:spcPct val="90000"/>
              </a:lnSpc>
            </a:pPr>
            <a:r>
              <a:rPr lang="zh-CN" altLang="en-US" dirty="0" smtClean="0">
                <a:solidFill>
                  <a:srgbClr val="990033"/>
                </a:solidFill>
                <a:latin typeface="黑体" pitchFamily="2" charset="-122"/>
                <a:ea typeface="黑体" pitchFamily="2" charset="-122"/>
              </a:rPr>
              <a:t>明文</a:t>
            </a:r>
            <a:r>
              <a:rPr lang="en-US" altLang="zh-CN" dirty="0" smtClean="0">
                <a:latin typeface="宋体" charset="-122"/>
              </a:rPr>
              <a:t>(</a:t>
            </a:r>
            <a:r>
              <a:rPr lang="en-US" altLang="zh-CN" b="1" dirty="0" err="1" smtClean="0">
                <a:solidFill>
                  <a:srgbClr val="FF0000"/>
                </a:solidFill>
                <a:latin typeface="宋体" charset="-122"/>
              </a:rPr>
              <a:t>P</a:t>
            </a:r>
            <a:r>
              <a:rPr lang="en-US" altLang="zh-CN" dirty="0" err="1" smtClean="0">
                <a:latin typeface="宋体" charset="-122"/>
              </a:rPr>
              <a:t>laintext,Message</a:t>
            </a:r>
            <a:r>
              <a:rPr lang="en-US" altLang="zh-CN" dirty="0" smtClean="0">
                <a:latin typeface="宋体" charset="-122"/>
              </a:rPr>
              <a:t>)</a:t>
            </a:r>
            <a:r>
              <a:rPr lang="zh-CN" altLang="en-US" dirty="0" smtClean="0">
                <a:latin typeface="宋体" charset="-122"/>
              </a:rPr>
              <a:t>：伪装前的原始数据</a:t>
            </a:r>
          </a:p>
          <a:p>
            <a:pPr lvl="1">
              <a:lnSpc>
                <a:spcPct val="90000"/>
              </a:lnSpc>
            </a:pPr>
            <a:r>
              <a:rPr lang="zh-CN" altLang="en-US" dirty="0" smtClean="0">
                <a:solidFill>
                  <a:srgbClr val="990033"/>
                </a:solidFill>
                <a:latin typeface="黑体" pitchFamily="2" charset="-122"/>
                <a:ea typeface="黑体" pitchFamily="2" charset="-122"/>
              </a:rPr>
              <a:t>密文</a:t>
            </a:r>
            <a:r>
              <a:rPr lang="en-US" altLang="zh-CN" dirty="0" smtClean="0">
                <a:latin typeface="宋体" charset="-122"/>
              </a:rPr>
              <a:t>(</a:t>
            </a:r>
            <a:r>
              <a:rPr lang="en-US" altLang="zh-CN" b="1" dirty="0" err="1" smtClean="0">
                <a:solidFill>
                  <a:srgbClr val="FF0000"/>
                </a:solidFill>
                <a:latin typeface="宋体" charset="-122"/>
              </a:rPr>
              <a:t>C</a:t>
            </a:r>
            <a:r>
              <a:rPr lang="en-US" altLang="zh-CN" dirty="0" err="1" smtClean="0">
                <a:latin typeface="宋体" charset="-122"/>
              </a:rPr>
              <a:t>iphertext</a:t>
            </a:r>
            <a:r>
              <a:rPr lang="en-US" altLang="zh-CN" dirty="0" smtClean="0">
                <a:latin typeface="宋体" charset="-122"/>
              </a:rPr>
              <a:t>)</a:t>
            </a:r>
            <a:r>
              <a:rPr lang="zh-CN" altLang="en-US" dirty="0" smtClean="0">
                <a:latin typeface="宋体" charset="-122"/>
              </a:rPr>
              <a:t> ：伪装后的数据</a:t>
            </a:r>
          </a:p>
          <a:p>
            <a:pPr lvl="1">
              <a:lnSpc>
                <a:spcPct val="90000"/>
              </a:lnSpc>
            </a:pPr>
            <a:r>
              <a:rPr lang="zh-CN" altLang="en-US" dirty="0" smtClean="0">
                <a:solidFill>
                  <a:srgbClr val="990033"/>
                </a:solidFill>
                <a:latin typeface="黑体" pitchFamily="2" charset="-122"/>
                <a:ea typeface="黑体" pitchFamily="2" charset="-122"/>
              </a:rPr>
              <a:t>密钥</a:t>
            </a:r>
            <a:r>
              <a:rPr lang="en-US" altLang="zh-CN" dirty="0" smtClean="0">
                <a:latin typeface="宋体" charset="-122"/>
              </a:rPr>
              <a:t>(</a:t>
            </a:r>
            <a:r>
              <a:rPr lang="en-US" altLang="zh-CN" b="1" dirty="0" smtClean="0">
                <a:solidFill>
                  <a:srgbClr val="FF0000"/>
                </a:solidFill>
                <a:latin typeface="宋体" charset="-122"/>
              </a:rPr>
              <a:t>K</a:t>
            </a:r>
            <a:r>
              <a:rPr lang="en-US" altLang="zh-CN" dirty="0" smtClean="0">
                <a:latin typeface="宋体" charset="-122"/>
              </a:rPr>
              <a:t>ey) </a:t>
            </a:r>
            <a:r>
              <a:rPr lang="zh-CN" altLang="en-US" dirty="0" smtClean="0">
                <a:latin typeface="宋体" charset="-122"/>
              </a:rPr>
              <a:t>：参与密码变换的参数</a:t>
            </a:r>
          </a:p>
          <a:p>
            <a:pPr lvl="1">
              <a:lnSpc>
                <a:spcPct val="90000"/>
              </a:lnSpc>
            </a:pPr>
            <a:r>
              <a:rPr lang="zh-CN" altLang="en-US" dirty="0" smtClean="0">
                <a:solidFill>
                  <a:srgbClr val="990033"/>
                </a:solidFill>
                <a:latin typeface="黑体" pitchFamily="2" charset="-122"/>
                <a:ea typeface="黑体" pitchFamily="2" charset="-122"/>
              </a:rPr>
              <a:t>加密</a:t>
            </a:r>
            <a:r>
              <a:rPr lang="en-US" altLang="zh-CN" dirty="0" smtClean="0">
                <a:latin typeface="宋体" charset="-122"/>
              </a:rPr>
              <a:t>(</a:t>
            </a:r>
            <a:r>
              <a:rPr lang="en-US" altLang="zh-CN" b="1" dirty="0" smtClean="0">
                <a:solidFill>
                  <a:srgbClr val="FF0000"/>
                </a:solidFill>
                <a:latin typeface="宋体" charset="-122"/>
              </a:rPr>
              <a:t>E</a:t>
            </a:r>
            <a:r>
              <a:rPr lang="en-US" altLang="zh-CN" dirty="0" smtClean="0">
                <a:latin typeface="宋体" charset="-122"/>
              </a:rPr>
              <a:t>ncrypt) </a:t>
            </a:r>
            <a:r>
              <a:rPr lang="zh-CN" altLang="en-US" dirty="0" smtClean="0">
                <a:latin typeface="宋体" charset="-122"/>
              </a:rPr>
              <a:t>：伪装的过程</a:t>
            </a:r>
          </a:p>
          <a:p>
            <a:pPr lvl="1">
              <a:lnSpc>
                <a:spcPct val="90000"/>
              </a:lnSpc>
            </a:pPr>
            <a:r>
              <a:rPr lang="zh-CN" altLang="en-US" dirty="0" smtClean="0">
                <a:solidFill>
                  <a:srgbClr val="990033"/>
                </a:solidFill>
                <a:latin typeface="黑体" pitchFamily="2" charset="-122"/>
                <a:ea typeface="黑体" pitchFamily="2" charset="-122"/>
              </a:rPr>
              <a:t>加密算法</a:t>
            </a:r>
            <a:r>
              <a:rPr lang="zh-CN" altLang="en-US" dirty="0" smtClean="0">
                <a:latin typeface="宋体" charset="-122"/>
              </a:rPr>
              <a:t>：用于对数据加密的一组数学变换 </a:t>
            </a:r>
          </a:p>
          <a:p>
            <a:pPr lvl="1">
              <a:lnSpc>
                <a:spcPct val="90000"/>
              </a:lnSpc>
            </a:pPr>
            <a:r>
              <a:rPr lang="zh-CN" altLang="en-US" dirty="0" smtClean="0">
                <a:solidFill>
                  <a:srgbClr val="990033"/>
                </a:solidFill>
                <a:latin typeface="黑体" pitchFamily="2" charset="-122"/>
                <a:ea typeface="黑体" pitchFamily="2" charset="-122"/>
              </a:rPr>
              <a:t>解密</a:t>
            </a:r>
            <a:r>
              <a:rPr lang="en-US" altLang="zh-CN" dirty="0" smtClean="0">
                <a:latin typeface="宋体" charset="-122"/>
              </a:rPr>
              <a:t>(</a:t>
            </a:r>
            <a:r>
              <a:rPr lang="en-US" altLang="zh-CN" b="1" dirty="0" smtClean="0">
                <a:solidFill>
                  <a:srgbClr val="FF0000"/>
                </a:solidFill>
                <a:latin typeface="宋体" charset="-122"/>
              </a:rPr>
              <a:t>D</a:t>
            </a:r>
            <a:r>
              <a:rPr lang="en-US" altLang="zh-CN" dirty="0" smtClean="0">
                <a:latin typeface="宋体" charset="-122"/>
              </a:rPr>
              <a:t>ecrypt)</a:t>
            </a:r>
            <a:r>
              <a:rPr lang="zh-CN" altLang="en-US" dirty="0" smtClean="0">
                <a:latin typeface="宋体" charset="-122"/>
              </a:rPr>
              <a:t> ：将密文恢复为明文</a:t>
            </a:r>
          </a:p>
          <a:p>
            <a:pPr lvl="1">
              <a:lnSpc>
                <a:spcPct val="90000"/>
              </a:lnSpc>
            </a:pPr>
            <a:r>
              <a:rPr lang="zh-CN" altLang="en-US" dirty="0" smtClean="0">
                <a:solidFill>
                  <a:srgbClr val="990033"/>
                </a:solidFill>
                <a:latin typeface="黑体" pitchFamily="2" charset="-122"/>
                <a:ea typeface="黑体" pitchFamily="2" charset="-122"/>
              </a:rPr>
              <a:t>解密算法</a:t>
            </a:r>
            <a:r>
              <a:rPr lang="zh-CN" altLang="en-US" b="1" dirty="0" smtClean="0">
                <a:latin typeface="宋体" charset="-122"/>
              </a:rPr>
              <a:t>：</a:t>
            </a:r>
            <a:r>
              <a:rPr lang="zh-CN" altLang="en-US" dirty="0" smtClean="0">
                <a:latin typeface="宋体" charset="-122"/>
              </a:rPr>
              <a:t>用于解密的一组数学变换 </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59</a:t>
            </a:fld>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BD44F1C-53AF-4A8D-8184-94A291ED2AC2}" type="datetime1">
              <a:rPr lang="zh-CN" altLang="en-US"/>
              <a:pPr/>
              <a:t>2019/11/4</a:t>
            </a:fld>
            <a:endParaRPr lang="en-US" altLang="zh-CN"/>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870FFA6B-5873-4CA5-ADC3-3A2AAA51E55E}" type="slidenum">
              <a:rPr lang="en-US" altLang="zh-CN"/>
              <a:pPr/>
              <a:t>6</a:t>
            </a:fld>
            <a:endParaRPr lang="en-US" altLang="zh-CN"/>
          </a:p>
        </p:txBody>
      </p:sp>
      <p:sp>
        <p:nvSpPr>
          <p:cNvPr id="345090" name="Rectangle 2"/>
          <p:cNvSpPr>
            <a:spLocks noGrp="1" noChangeArrowheads="1"/>
          </p:cNvSpPr>
          <p:nvPr>
            <p:ph type="title"/>
          </p:nvPr>
        </p:nvSpPr>
        <p:spPr/>
        <p:txBody>
          <a:bodyPr/>
          <a:lstStyle/>
          <a:p>
            <a:endParaRPr lang="zh-CN" altLang="zh-CN"/>
          </a:p>
        </p:txBody>
      </p:sp>
      <p:sp>
        <p:nvSpPr>
          <p:cNvPr id="345091" name="Rectangle 3"/>
          <p:cNvSpPr>
            <a:spLocks noGrp="1" noChangeArrowheads="1"/>
          </p:cNvSpPr>
          <p:nvPr>
            <p:ph type="body" idx="1"/>
          </p:nvPr>
        </p:nvSpPr>
        <p:spPr>
          <a:xfrm>
            <a:off x="457200" y="1524000"/>
            <a:ext cx="8229600" cy="4800600"/>
          </a:xfrm>
        </p:spPr>
        <p:txBody>
          <a:bodyPr/>
          <a:lstStyle/>
          <a:p>
            <a:pPr>
              <a:lnSpc>
                <a:spcPct val="80000"/>
              </a:lnSpc>
            </a:pPr>
            <a:r>
              <a:rPr lang="en-US" altLang="zh-CN" sz="2800" b="1" dirty="0">
                <a:solidFill>
                  <a:srgbClr val="F50B21"/>
                </a:solidFill>
              </a:rPr>
              <a:t>15</a:t>
            </a:r>
            <a:r>
              <a:rPr lang="zh-CN" altLang="en-US" sz="2800" b="1" dirty="0">
                <a:solidFill>
                  <a:srgbClr val="F50B21"/>
                </a:solidFill>
              </a:rPr>
              <a:t>岁</a:t>
            </a:r>
            <a:r>
              <a:rPr lang="zh-CN" altLang="en-US" sz="2800" b="1" dirty="0" smtClean="0">
                <a:solidFill>
                  <a:srgbClr val="F50B21"/>
                </a:solidFill>
              </a:rPr>
              <a:t>：</a:t>
            </a:r>
            <a:endParaRPr lang="en-US" altLang="zh-CN" sz="2800" b="1" dirty="0" smtClean="0">
              <a:solidFill>
                <a:srgbClr val="F50B21"/>
              </a:solidFill>
            </a:endParaRPr>
          </a:p>
          <a:p>
            <a:pPr lvl="1">
              <a:lnSpc>
                <a:spcPct val="80000"/>
              </a:lnSpc>
            </a:pPr>
            <a:r>
              <a:rPr lang="zh-CN" altLang="en-US" sz="2400" dirty="0" smtClean="0"/>
              <a:t>闯入</a:t>
            </a:r>
            <a:r>
              <a:rPr lang="zh-CN" altLang="en-US" sz="2400" dirty="0" smtClean="0">
                <a:latin typeface="Arial"/>
              </a:rPr>
              <a:t>“</a:t>
            </a:r>
            <a:r>
              <a:rPr lang="zh-CN" altLang="en-US" sz="2400" dirty="0">
                <a:solidFill>
                  <a:srgbClr val="F50B21"/>
                </a:solidFill>
              </a:rPr>
              <a:t>北美空中防务指挥系统</a:t>
            </a:r>
            <a:r>
              <a:rPr lang="zh-CN" altLang="en-US" sz="2400" dirty="0" smtClean="0">
                <a:latin typeface="Arial"/>
              </a:rPr>
              <a:t>”</a:t>
            </a:r>
            <a:r>
              <a:rPr lang="zh-CN" altLang="en-US" sz="2400" dirty="0" smtClean="0"/>
              <a:t> ，</a:t>
            </a:r>
            <a:r>
              <a:rPr lang="zh-CN" altLang="en-US" sz="2400" dirty="0"/>
              <a:t>翻遍了美国指向前苏联及其盟国的所有核弹头的数据资料，然后又</a:t>
            </a:r>
            <a:r>
              <a:rPr lang="zh-CN" altLang="en-US" sz="2400" dirty="0" smtClean="0"/>
              <a:t>悄无声息地溜</a:t>
            </a:r>
            <a:r>
              <a:rPr lang="zh-CN" altLang="en-US" sz="2400" dirty="0"/>
              <a:t>了</a:t>
            </a:r>
            <a:r>
              <a:rPr lang="zh-CN" altLang="en-US" sz="2400" dirty="0" smtClean="0"/>
              <a:t>出来</a:t>
            </a:r>
            <a:endParaRPr lang="en-US" altLang="zh-CN" sz="2400" dirty="0" smtClean="0"/>
          </a:p>
          <a:p>
            <a:pPr lvl="1">
              <a:lnSpc>
                <a:spcPct val="80000"/>
              </a:lnSpc>
            </a:pPr>
            <a:r>
              <a:rPr lang="zh-CN" altLang="en-US" sz="2400" dirty="0" smtClean="0"/>
              <a:t>进入美国</a:t>
            </a:r>
            <a:r>
              <a:rPr lang="zh-CN" altLang="en-US" sz="2400" dirty="0">
                <a:latin typeface="Arial"/>
              </a:rPr>
              <a:t>“</a:t>
            </a:r>
            <a:r>
              <a:rPr lang="zh-CN" altLang="en-US" sz="2400" dirty="0">
                <a:solidFill>
                  <a:srgbClr val="F50B21"/>
                </a:solidFill>
              </a:rPr>
              <a:t>太平洋电话公司</a:t>
            </a:r>
            <a:r>
              <a:rPr lang="zh-CN" altLang="en-US" sz="2400" dirty="0">
                <a:latin typeface="Arial"/>
              </a:rPr>
              <a:t>”</a:t>
            </a:r>
            <a:r>
              <a:rPr lang="zh-CN" altLang="en-US" sz="2400" dirty="0"/>
              <a:t>的通信网络</a:t>
            </a:r>
            <a:r>
              <a:rPr lang="zh-CN" altLang="en-US" sz="2400" dirty="0" smtClean="0"/>
              <a:t>系统，更改</a:t>
            </a:r>
            <a:r>
              <a:rPr lang="zh-CN" altLang="en-US" sz="2400" dirty="0"/>
              <a:t>了这家公司的电脑用户，结果太平洋公司不得不作出</a:t>
            </a:r>
            <a:r>
              <a:rPr lang="zh-CN" altLang="en-US" sz="2400" dirty="0" smtClean="0"/>
              <a:t>赔偿</a:t>
            </a:r>
            <a:endParaRPr lang="en-US" altLang="zh-CN" sz="2400" dirty="0" smtClean="0"/>
          </a:p>
          <a:p>
            <a:pPr lvl="1">
              <a:lnSpc>
                <a:spcPct val="80000"/>
              </a:lnSpc>
            </a:pPr>
            <a:r>
              <a:rPr lang="zh-CN" altLang="en-US" sz="2400" dirty="0" smtClean="0"/>
              <a:t>攻击</a:t>
            </a:r>
            <a:r>
              <a:rPr lang="zh-CN" altLang="en-US" dirty="0">
                <a:solidFill>
                  <a:srgbClr val="F50B21"/>
                </a:solidFill>
              </a:rPr>
              <a:t>联邦调查局</a:t>
            </a:r>
            <a:r>
              <a:rPr lang="en-US" altLang="zh-CN" dirty="0">
                <a:solidFill>
                  <a:srgbClr val="F50B21"/>
                </a:solidFill>
              </a:rPr>
              <a:t>FBI</a:t>
            </a:r>
            <a:r>
              <a:rPr lang="zh-CN" altLang="en-US" sz="2400" dirty="0" smtClean="0"/>
              <a:t>的</a:t>
            </a:r>
            <a:r>
              <a:rPr lang="zh-CN" altLang="en-US" sz="2400" dirty="0"/>
              <a:t>网络系统，不久就</a:t>
            </a:r>
            <a:r>
              <a:rPr lang="zh-CN" altLang="en-US" sz="2400" dirty="0" smtClean="0"/>
              <a:t>成功进入</a:t>
            </a:r>
            <a:r>
              <a:rPr lang="zh-CN" altLang="en-US" sz="2400" dirty="0"/>
              <a:t>其中。一</a:t>
            </a:r>
            <a:r>
              <a:rPr lang="zh-CN" altLang="en-US" sz="2400" dirty="0" smtClean="0"/>
              <a:t>次</a:t>
            </a:r>
            <a:r>
              <a:rPr lang="zh-CN" altLang="en-US" dirty="0"/>
              <a:t>，</a:t>
            </a:r>
            <a:r>
              <a:rPr lang="zh-CN" altLang="en-US" sz="2400" dirty="0" smtClean="0"/>
              <a:t>他发现</a:t>
            </a:r>
            <a:r>
              <a:rPr lang="en-US" altLang="zh-CN" sz="2400" dirty="0" smtClean="0"/>
              <a:t>FBI</a:t>
            </a:r>
            <a:r>
              <a:rPr lang="zh-CN" altLang="en-US" sz="2400" dirty="0" smtClean="0"/>
              <a:t>正在</a:t>
            </a:r>
            <a:r>
              <a:rPr lang="zh-CN" altLang="en-US" sz="2400" dirty="0"/>
              <a:t>调查一名</a:t>
            </a:r>
            <a:r>
              <a:rPr lang="zh-CN" altLang="en-US" sz="2400" dirty="0">
                <a:latin typeface="Arial"/>
              </a:rPr>
              <a:t>“</a:t>
            </a:r>
            <a:r>
              <a:rPr lang="zh-CN" altLang="en-US" sz="2400" dirty="0"/>
              <a:t>黑客</a:t>
            </a:r>
            <a:r>
              <a:rPr lang="zh-CN" altLang="en-US" sz="2400" dirty="0">
                <a:latin typeface="Arial"/>
              </a:rPr>
              <a:t>“</a:t>
            </a:r>
            <a:r>
              <a:rPr lang="en-US" altLang="zh-CN" sz="2400" dirty="0"/>
              <a:t>--</a:t>
            </a:r>
            <a:r>
              <a:rPr lang="zh-CN" altLang="en-US" sz="2400" dirty="0"/>
              <a:t>他</a:t>
            </a:r>
            <a:r>
              <a:rPr lang="zh-CN" altLang="en-US" sz="2400" dirty="0" smtClean="0"/>
              <a:t>自己</a:t>
            </a:r>
            <a:endParaRPr lang="zh-CN" altLang="en-US" sz="2400" dirty="0"/>
          </a:p>
          <a:p>
            <a:pPr>
              <a:lnSpc>
                <a:spcPct val="80000"/>
              </a:lnSpc>
            </a:pPr>
            <a:r>
              <a:rPr lang="en-US" altLang="zh-CN" sz="2800" b="1" dirty="0">
                <a:solidFill>
                  <a:srgbClr val="F50B21"/>
                </a:solidFill>
              </a:rPr>
              <a:t>16</a:t>
            </a:r>
            <a:r>
              <a:rPr lang="zh-CN" altLang="en-US" sz="2800" b="1" dirty="0">
                <a:solidFill>
                  <a:srgbClr val="F50B21"/>
                </a:solidFill>
              </a:rPr>
              <a:t>岁</a:t>
            </a:r>
            <a:r>
              <a:rPr lang="zh-CN" altLang="en-US" sz="2800" b="1" dirty="0" smtClean="0">
                <a:solidFill>
                  <a:srgbClr val="F50B21"/>
                </a:solidFill>
              </a:rPr>
              <a:t>：</a:t>
            </a:r>
            <a:r>
              <a:rPr lang="zh-CN" altLang="en-US" sz="2800" dirty="0" smtClean="0"/>
              <a:t>被捕</a:t>
            </a:r>
            <a:r>
              <a:rPr lang="zh-CN" altLang="en-US" sz="2800" dirty="0"/>
              <a:t>。由于法律没有先例，法院将其关进了</a:t>
            </a:r>
            <a:r>
              <a:rPr lang="zh-CN" altLang="en-US" sz="2800" dirty="0">
                <a:latin typeface="Arial"/>
              </a:rPr>
              <a:t>“</a:t>
            </a:r>
            <a:r>
              <a:rPr lang="zh-CN" altLang="en-US" sz="2800" dirty="0"/>
              <a:t>少年犯管所</a:t>
            </a:r>
            <a:r>
              <a:rPr lang="zh-CN" altLang="en-US" sz="2800" dirty="0">
                <a:latin typeface="Arial"/>
              </a:rPr>
              <a:t>”</a:t>
            </a:r>
            <a:r>
              <a:rPr lang="zh-CN" altLang="en-US" sz="2800" dirty="0"/>
              <a:t>。被</a:t>
            </a:r>
            <a:r>
              <a:rPr lang="zh-CN" altLang="en-US" sz="2800" dirty="0" smtClean="0"/>
              <a:t>保释后</a:t>
            </a:r>
            <a:r>
              <a:rPr lang="zh-CN" altLang="en-US" sz="2800" dirty="0"/>
              <a:t>，他接连进入了</a:t>
            </a:r>
            <a:r>
              <a:rPr lang="zh-CN" altLang="en-US" sz="2800" dirty="0">
                <a:solidFill>
                  <a:srgbClr val="F50B21"/>
                </a:solidFill>
              </a:rPr>
              <a:t>诺基亚、摩托罗拉、升阳以及富士通</a:t>
            </a:r>
            <a:r>
              <a:rPr lang="zh-CN" altLang="en-US" dirty="0"/>
              <a:t>等大公司的网络</a:t>
            </a:r>
            <a:r>
              <a:rPr lang="zh-CN" altLang="en-US" sz="2800" dirty="0"/>
              <a:t>，并</a:t>
            </a:r>
            <a:r>
              <a:rPr lang="zh-CN" altLang="en-US" sz="2800" dirty="0" smtClean="0"/>
              <a:t>造成巨额损失</a:t>
            </a:r>
            <a:endParaRPr lang="en-US" altLang="zh-CN" sz="2800" dirty="0" smtClean="0"/>
          </a:p>
          <a:p>
            <a:pPr>
              <a:lnSpc>
                <a:spcPct val="80000"/>
              </a:lnSpc>
            </a:pPr>
            <a:r>
              <a:rPr lang="en-US" altLang="zh-CN" b="1" dirty="0">
                <a:solidFill>
                  <a:srgbClr val="F50B21"/>
                </a:solidFill>
              </a:rPr>
              <a:t>1988</a:t>
            </a:r>
            <a:r>
              <a:rPr lang="zh-CN" altLang="en-US" b="1" dirty="0" smtClean="0">
                <a:solidFill>
                  <a:srgbClr val="F50B21"/>
                </a:solidFill>
              </a:rPr>
              <a:t>年</a:t>
            </a:r>
            <a:r>
              <a:rPr lang="zh-CN" altLang="en-US" sz="2800" dirty="0" smtClean="0"/>
              <a:t>因</a:t>
            </a:r>
            <a:r>
              <a:rPr lang="zh-CN" altLang="en-US" sz="2800" dirty="0"/>
              <a:t>非法入侵他人系统而再次入狱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733800"/>
            <a:ext cx="8229600" cy="2590800"/>
          </a:xfrm>
        </p:spPr>
        <p:txBody>
          <a:bodyPr/>
          <a:lstStyle/>
          <a:p>
            <a:pPr algn="ctr">
              <a:buNone/>
            </a:pPr>
            <a:r>
              <a:rPr lang="zh-CN" altLang="en-US" dirty="0" smtClean="0">
                <a:latin typeface="Wide Latin" pitchFamily="18" charset="0"/>
              </a:rPr>
              <a:t>加密：</a:t>
            </a:r>
            <a:r>
              <a:rPr lang="en-US" altLang="zh-CN" dirty="0" smtClean="0">
                <a:latin typeface="Wide Latin" pitchFamily="18" charset="0"/>
              </a:rPr>
              <a:t>E(P)=C</a:t>
            </a:r>
          </a:p>
          <a:p>
            <a:pPr algn="ctr">
              <a:buNone/>
            </a:pPr>
            <a:r>
              <a:rPr lang="zh-CN" altLang="en-US" dirty="0" smtClean="0">
                <a:latin typeface="Wide Latin" pitchFamily="18" charset="0"/>
              </a:rPr>
              <a:t>解密：</a:t>
            </a:r>
            <a:r>
              <a:rPr lang="en-US" altLang="zh-CN" dirty="0" smtClean="0">
                <a:latin typeface="Wide Latin" pitchFamily="18" charset="0"/>
              </a:rPr>
              <a:t>D(C)=P</a:t>
            </a:r>
          </a:p>
          <a:p>
            <a:pPr>
              <a:buNone/>
            </a:pPr>
            <a:r>
              <a:rPr lang="zh-CN" altLang="en-US" dirty="0" smtClean="0">
                <a:latin typeface="Wide Latin" pitchFamily="18" charset="0"/>
              </a:rPr>
              <a:t>先加密，后解密：</a:t>
            </a:r>
            <a:endParaRPr lang="en-US" altLang="zh-CN" dirty="0" smtClean="0">
              <a:latin typeface="Wide Latin" pitchFamily="18" charset="0"/>
            </a:endParaRPr>
          </a:p>
          <a:p>
            <a:pPr algn="ctr">
              <a:buNone/>
            </a:pPr>
            <a:r>
              <a:rPr lang="en-US" altLang="zh-CN" dirty="0" smtClean="0">
                <a:solidFill>
                  <a:srgbClr val="FF0000"/>
                </a:solidFill>
                <a:latin typeface="Wide Latin" pitchFamily="18" charset="0"/>
              </a:rPr>
              <a:t>D(E(P))=P</a:t>
            </a:r>
            <a:endParaRPr lang="zh-CN" altLang="en-US" dirty="0">
              <a:solidFill>
                <a:srgbClr val="FF0000"/>
              </a:solidFill>
              <a:latin typeface="Wide Latin" pitchFamily="18" charset="0"/>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60</a:t>
            </a:fld>
            <a:endParaRPr lang="en-US" altLang="zh-CN" dirty="0"/>
          </a:p>
        </p:txBody>
      </p:sp>
      <p:grpSp>
        <p:nvGrpSpPr>
          <p:cNvPr id="30" name="组合 29"/>
          <p:cNvGrpSpPr/>
          <p:nvPr/>
        </p:nvGrpSpPr>
        <p:grpSpPr>
          <a:xfrm>
            <a:off x="914400" y="1524000"/>
            <a:ext cx="7162800" cy="2136577"/>
            <a:chOff x="914400" y="1143000"/>
            <a:chExt cx="7162800" cy="2136577"/>
          </a:xfrm>
        </p:grpSpPr>
        <p:grpSp>
          <p:nvGrpSpPr>
            <p:cNvPr id="10" name="组合 9"/>
            <p:cNvGrpSpPr/>
            <p:nvPr/>
          </p:nvGrpSpPr>
          <p:grpSpPr>
            <a:xfrm>
              <a:off x="990600" y="1905000"/>
              <a:ext cx="914400" cy="1066800"/>
              <a:chOff x="990600" y="1905000"/>
              <a:chExt cx="914400" cy="1066800"/>
            </a:xfrm>
          </p:grpSpPr>
          <p:sp>
            <p:nvSpPr>
              <p:cNvPr id="8" name="流程图: 文档 7"/>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9" name="TextBox 8"/>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11" name="组合 10"/>
            <p:cNvGrpSpPr/>
            <p:nvPr/>
          </p:nvGrpSpPr>
          <p:grpSpPr>
            <a:xfrm>
              <a:off x="3886200" y="1143000"/>
              <a:ext cx="914400" cy="1066800"/>
              <a:chOff x="990600" y="1905000"/>
              <a:chExt cx="914400" cy="1066800"/>
            </a:xfrm>
          </p:grpSpPr>
          <p:sp>
            <p:nvSpPr>
              <p:cNvPr id="12" name="流程图: 文档 11"/>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3" name="TextBox 12"/>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4" name="组合 13"/>
            <p:cNvGrpSpPr/>
            <p:nvPr/>
          </p:nvGrpSpPr>
          <p:grpSpPr>
            <a:xfrm>
              <a:off x="6934200" y="1905000"/>
              <a:ext cx="914400" cy="1066800"/>
              <a:chOff x="990600" y="1905000"/>
              <a:chExt cx="914400" cy="1066800"/>
            </a:xfrm>
          </p:grpSpPr>
          <p:sp>
            <p:nvSpPr>
              <p:cNvPr id="15" name="流程图: 文档 14"/>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6" name="TextBox 15"/>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7" name="矩形 16"/>
            <p:cNvSpPr/>
            <p:nvPr/>
          </p:nvSpPr>
          <p:spPr bwMode="auto">
            <a:xfrm>
              <a:off x="2286000" y="19812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8" name="矩形 17"/>
            <p:cNvSpPr/>
            <p:nvPr/>
          </p:nvSpPr>
          <p:spPr bwMode="auto">
            <a:xfrm>
              <a:off x="5334000" y="19812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20" name="直接箭头连接符 19"/>
            <p:cNvCxnSpPr>
              <a:stCxn id="9" idx="3"/>
              <a:endCxn id="17" idx="1"/>
            </p:cNvCxnSpPr>
            <p:nvPr/>
          </p:nvCxnSpPr>
          <p:spPr bwMode="auto">
            <a:xfrm flipV="1">
              <a:off x="1905000" y="22860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直接箭头连接符 20"/>
            <p:cNvCxnSpPr>
              <a:endCxn id="18" idx="1"/>
            </p:cNvCxnSpPr>
            <p:nvPr/>
          </p:nvCxnSpPr>
          <p:spPr bwMode="auto">
            <a:xfrm flipV="1">
              <a:off x="3429000" y="22860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5" name="直接箭头连接符 24"/>
            <p:cNvCxnSpPr>
              <a:stCxn id="18" idx="3"/>
              <a:endCxn id="16" idx="1"/>
            </p:cNvCxnSpPr>
            <p:nvPr/>
          </p:nvCxnSpPr>
          <p:spPr bwMode="auto">
            <a:xfrm>
              <a:off x="6477000" y="22860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6" name="TextBox 25"/>
            <p:cNvSpPr txBox="1"/>
            <p:nvPr/>
          </p:nvSpPr>
          <p:spPr>
            <a:xfrm>
              <a:off x="3810000" y="23622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27" name="TextBox 26"/>
            <p:cNvSpPr txBox="1"/>
            <p:nvPr/>
          </p:nvSpPr>
          <p:spPr>
            <a:xfrm>
              <a:off x="914400" y="29718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8" name="TextBox 27"/>
            <p:cNvSpPr txBox="1"/>
            <p:nvPr/>
          </p:nvSpPr>
          <p:spPr>
            <a:xfrm>
              <a:off x="6934200" y="29718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9" name="TextBox 28"/>
            <p:cNvSpPr txBox="1"/>
            <p:nvPr/>
          </p:nvSpPr>
          <p:spPr>
            <a:xfrm>
              <a:off x="4572000" y="15240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现代密码学中密码算法是公开的，那如何实现保密哪？</a:t>
            </a:r>
            <a:r>
              <a:rPr lang="en-US" altLang="zh-CN" dirty="0" smtClean="0">
                <a:sym typeface="Wingdings" pitchFamily="2" charset="2"/>
              </a:rPr>
              <a:t></a:t>
            </a:r>
            <a:r>
              <a:rPr lang="zh-CN" altLang="en-US" dirty="0" smtClean="0">
                <a:solidFill>
                  <a:srgbClr val="FF0000"/>
                </a:solidFill>
                <a:sym typeface="Wingdings" pitchFamily="2" charset="2"/>
              </a:rPr>
              <a:t>密钥（</a:t>
            </a:r>
            <a:r>
              <a:rPr lang="en-US" altLang="zh-CN" dirty="0" smtClean="0">
                <a:solidFill>
                  <a:srgbClr val="FF0000"/>
                </a:solidFill>
                <a:sym typeface="Wingdings" pitchFamily="2" charset="2"/>
              </a:rPr>
              <a:t>Key</a:t>
            </a:r>
            <a:r>
              <a:rPr lang="zh-CN" altLang="en-US" dirty="0" smtClean="0">
                <a:solidFill>
                  <a:srgbClr val="FF0000"/>
                </a:solidFill>
                <a:sym typeface="Wingdings" pitchFamily="2" charset="2"/>
              </a:rPr>
              <a:t>）</a:t>
            </a:r>
            <a:endParaRPr lang="zh-CN" altLang="en-US"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61</a:t>
            </a:fld>
            <a:endParaRPr lang="en-US" altLang="zh-CN" dirty="0"/>
          </a:p>
        </p:txBody>
      </p:sp>
      <p:grpSp>
        <p:nvGrpSpPr>
          <p:cNvPr id="33" name="组合 32"/>
          <p:cNvGrpSpPr/>
          <p:nvPr/>
        </p:nvGrpSpPr>
        <p:grpSpPr>
          <a:xfrm>
            <a:off x="914400" y="3886200"/>
            <a:ext cx="7162800" cy="2438400"/>
            <a:chOff x="914400" y="3886200"/>
            <a:chExt cx="7162800" cy="2438400"/>
          </a:xfrm>
        </p:grpSpPr>
        <p:grpSp>
          <p:nvGrpSpPr>
            <p:cNvPr id="7" name="组合 6"/>
            <p:cNvGrpSpPr/>
            <p:nvPr/>
          </p:nvGrpSpPr>
          <p:grpSpPr>
            <a:xfrm>
              <a:off x="990600" y="4648200"/>
              <a:ext cx="914400" cy="1066800"/>
              <a:chOff x="990600" y="1905000"/>
              <a:chExt cx="914400" cy="1066800"/>
            </a:xfrm>
          </p:grpSpPr>
          <p:sp>
            <p:nvSpPr>
              <p:cNvPr id="8" name="流程图: 文档 7"/>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9" name="TextBox 8"/>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10" name="组合 9"/>
            <p:cNvGrpSpPr/>
            <p:nvPr/>
          </p:nvGrpSpPr>
          <p:grpSpPr>
            <a:xfrm>
              <a:off x="3886200" y="3886200"/>
              <a:ext cx="914400" cy="1066800"/>
              <a:chOff x="990600" y="1905000"/>
              <a:chExt cx="914400" cy="1066800"/>
            </a:xfrm>
          </p:grpSpPr>
          <p:sp>
            <p:nvSpPr>
              <p:cNvPr id="11" name="流程图: 文档 10"/>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2" name="TextBox 11"/>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3" name="组合 12"/>
            <p:cNvGrpSpPr/>
            <p:nvPr/>
          </p:nvGrpSpPr>
          <p:grpSpPr>
            <a:xfrm>
              <a:off x="6934200" y="4648200"/>
              <a:ext cx="914400" cy="1066800"/>
              <a:chOff x="990600" y="1905000"/>
              <a:chExt cx="914400" cy="1066800"/>
            </a:xfrm>
          </p:grpSpPr>
          <p:sp>
            <p:nvSpPr>
              <p:cNvPr id="14" name="流程图: 文档 13"/>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5" name="TextBox 14"/>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6" name="矩形 15"/>
            <p:cNvSpPr/>
            <p:nvPr/>
          </p:nvSpPr>
          <p:spPr bwMode="auto">
            <a:xfrm>
              <a:off x="2286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7" name="矩形 16"/>
            <p:cNvSpPr/>
            <p:nvPr/>
          </p:nvSpPr>
          <p:spPr bwMode="auto">
            <a:xfrm>
              <a:off x="5334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18" name="直接箭头连接符 17"/>
            <p:cNvCxnSpPr>
              <a:endCxn id="16" idx="1"/>
            </p:cNvCxnSpPr>
            <p:nvPr/>
          </p:nvCxnSpPr>
          <p:spPr bwMode="auto">
            <a:xfrm flipV="1">
              <a:off x="1905000" y="50292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a:endCxn id="17" idx="1"/>
            </p:cNvCxnSpPr>
            <p:nvPr/>
          </p:nvCxnSpPr>
          <p:spPr bwMode="auto">
            <a:xfrm flipV="1">
              <a:off x="3429000" y="50292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直接箭头连接符 19"/>
            <p:cNvCxnSpPr>
              <a:stCxn id="17" idx="3"/>
            </p:cNvCxnSpPr>
            <p:nvPr/>
          </p:nvCxnSpPr>
          <p:spPr bwMode="auto">
            <a:xfrm>
              <a:off x="6477000" y="50292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3810000" y="51054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22" name="TextBox 21"/>
            <p:cNvSpPr txBox="1"/>
            <p:nvPr/>
          </p:nvSpPr>
          <p:spPr>
            <a:xfrm>
              <a:off x="9144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3" name="TextBox 22"/>
            <p:cNvSpPr txBox="1"/>
            <p:nvPr/>
          </p:nvSpPr>
          <p:spPr>
            <a:xfrm>
              <a:off x="69342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4" name="TextBox 23"/>
            <p:cNvSpPr txBox="1"/>
            <p:nvPr/>
          </p:nvSpPr>
          <p:spPr>
            <a:xfrm>
              <a:off x="4648200" y="43434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sp>
          <p:nvSpPr>
            <p:cNvPr id="25" name="矩形 24"/>
            <p:cNvSpPr/>
            <p:nvPr/>
          </p:nvSpPr>
          <p:spPr bwMode="auto">
            <a:xfrm>
              <a:off x="2895600" y="5943600"/>
              <a:ext cx="3048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solidFill>
                    <a:srgbClr val="FF0000"/>
                  </a:solidFill>
                  <a:latin typeface="Arial" charset="0"/>
                  <a:ea typeface="宋体" pitchFamily="2" charset="-122"/>
                </a:rPr>
                <a:t>使用一个密钥的加密</a:t>
              </a:r>
              <a:r>
                <a:rPr lang="en-US" altLang="zh-CN" sz="1800" dirty="0" smtClean="0">
                  <a:solidFill>
                    <a:srgbClr val="FF0000"/>
                  </a:solidFill>
                  <a:latin typeface="Arial" charset="0"/>
                  <a:ea typeface="宋体" pitchFamily="2" charset="-122"/>
                </a:rPr>
                <a:t>/</a:t>
              </a:r>
              <a:r>
                <a:rPr lang="zh-CN" altLang="en-US" sz="1800" dirty="0" smtClean="0">
                  <a:solidFill>
                    <a:srgbClr val="FF0000"/>
                  </a:solidFill>
                  <a:latin typeface="Arial" charset="0"/>
                  <a:ea typeface="宋体" pitchFamily="2" charset="-122"/>
                </a:rPr>
                <a:t>解密</a:t>
              </a:r>
              <a:endParaRPr kumimoji="0" lang="zh-CN" altLang="en-US" sz="1800" b="0" i="0" u="none" strike="noStrike" cap="none" normalizeH="0" baseline="0" dirty="0" smtClean="0">
                <a:ln>
                  <a:noFill/>
                </a:ln>
                <a:solidFill>
                  <a:srgbClr val="FF0000"/>
                </a:solidFill>
                <a:effectLst/>
                <a:latin typeface="Arial" charset="0"/>
                <a:ea typeface="宋体" pitchFamily="2" charset="-122"/>
              </a:endParaRPr>
            </a:p>
          </p:txBody>
        </p:sp>
      </p:grpSp>
      <p:grpSp>
        <p:nvGrpSpPr>
          <p:cNvPr id="34" name="组合 33"/>
          <p:cNvGrpSpPr/>
          <p:nvPr/>
        </p:nvGrpSpPr>
        <p:grpSpPr>
          <a:xfrm>
            <a:off x="2209800" y="3124200"/>
            <a:ext cx="4419600" cy="1600200"/>
            <a:chOff x="2209800" y="3124200"/>
            <a:chExt cx="4419600" cy="1600200"/>
          </a:xfrm>
        </p:grpSpPr>
        <p:pic>
          <p:nvPicPr>
            <p:cNvPr id="26" name="Picture 11"/>
            <p:cNvPicPr>
              <a:picLocks noChangeArrowheads="1"/>
            </p:cNvPicPr>
            <p:nvPr/>
          </p:nvPicPr>
          <p:blipFill>
            <a:blip r:embed="rId2"/>
            <a:srcRect/>
            <a:stretch>
              <a:fillRect/>
            </a:stretch>
          </p:blipFill>
          <p:spPr bwMode="auto">
            <a:xfrm>
              <a:off x="2209800" y="3429000"/>
              <a:ext cx="1035050" cy="469900"/>
            </a:xfrm>
            <a:prstGeom prst="rect">
              <a:avLst/>
            </a:prstGeom>
            <a:noFill/>
            <a:ln w="9525">
              <a:noFill/>
              <a:miter lim="800000"/>
              <a:headEnd/>
              <a:tailEnd/>
            </a:ln>
          </p:spPr>
        </p:pic>
        <p:pic>
          <p:nvPicPr>
            <p:cNvPr id="27" name="Picture 11"/>
            <p:cNvPicPr>
              <a:picLocks noChangeArrowheads="1"/>
            </p:cNvPicPr>
            <p:nvPr/>
          </p:nvPicPr>
          <p:blipFill>
            <a:blip r:embed="rId2"/>
            <a:srcRect/>
            <a:stretch>
              <a:fillRect/>
            </a:stretch>
          </p:blipFill>
          <p:spPr bwMode="auto">
            <a:xfrm>
              <a:off x="5486400" y="3429000"/>
              <a:ext cx="1035050" cy="469900"/>
            </a:xfrm>
            <a:prstGeom prst="rect">
              <a:avLst/>
            </a:prstGeom>
            <a:noFill/>
            <a:ln w="9525">
              <a:noFill/>
              <a:miter lim="800000"/>
              <a:headEnd/>
              <a:tailEnd/>
            </a:ln>
          </p:spPr>
        </p:pic>
        <p:sp>
          <p:nvSpPr>
            <p:cNvPr id="28" name="TextBox 27"/>
            <p:cNvSpPr txBox="1"/>
            <p:nvPr/>
          </p:nvSpPr>
          <p:spPr>
            <a:xfrm>
              <a:off x="2362200" y="3200400"/>
              <a:ext cx="11430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zh-CN" altLang="en-US" dirty="0" smtClean="0"/>
                <a:t>（</a:t>
              </a:r>
              <a:r>
                <a:rPr lang="en-US" altLang="zh-CN" dirty="0" smtClean="0"/>
                <a:t>Key</a:t>
              </a:r>
              <a:r>
                <a:rPr lang="zh-CN" altLang="en-US" dirty="0" smtClean="0"/>
                <a:t>）</a:t>
              </a:r>
              <a:endParaRPr lang="zh-CN" altLang="en-US" dirty="0"/>
            </a:p>
          </p:txBody>
        </p:sp>
        <p:sp>
          <p:nvSpPr>
            <p:cNvPr id="29" name="TextBox 28"/>
            <p:cNvSpPr txBox="1"/>
            <p:nvPr/>
          </p:nvSpPr>
          <p:spPr>
            <a:xfrm>
              <a:off x="5486400" y="3124200"/>
              <a:ext cx="11430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zh-CN" altLang="en-US" dirty="0" smtClean="0"/>
                <a:t>（</a:t>
              </a:r>
              <a:r>
                <a:rPr lang="en-US" altLang="zh-CN" dirty="0" smtClean="0"/>
                <a:t>Key</a:t>
              </a:r>
              <a:r>
                <a:rPr lang="zh-CN" altLang="en-US" dirty="0" smtClean="0"/>
                <a:t>）</a:t>
              </a:r>
              <a:endParaRPr lang="zh-CN" altLang="en-US" dirty="0"/>
            </a:p>
          </p:txBody>
        </p:sp>
        <p:cxnSp>
          <p:nvCxnSpPr>
            <p:cNvPr id="31" name="直接箭头连接符 30"/>
            <p:cNvCxnSpPr>
              <a:stCxn id="26" idx="2"/>
            </p:cNvCxnSpPr>
            <p:nvPr/>
          </p:nvCxnSpPr>
          <p:spPr bwMode="auto">
            <a:xfrm rot="16200000" flipH="1">
              <a:off x="2322512" y="4303712"/>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2" name="直接箭头连接符 31"/>
            <p:cNvCxnSpPr/>
            <p:nvPr/>
          </p:nvCxnSpPr>
          <p:spPr bwMode="auto">
            <a:xfrm rot="16200000" flipH="1">
              <a:off x="5538788" y="4291013"/>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62</a:t>
            </a:fld>
            <a:endParaRPr lang="en-US" altLang="zh-CN" dirty="0"/>
          </a:p>
        </p:txBody>
      </p:sp>
      <p:grpSp>
        <p:nvGrpSpPr>
          <p:cNvPr id="7" name="组合 6"/>
          <p:cNvGrpSpPr/>
          <p:nvPr/>
        </p:nvGrpSpPr>
        <p:grpSpPr>
          <a:xfrm>
            <a:off x="914400" y="2133600"/>
            <a:ext cx="7162800" cy="2438400"/>
            <a:chOff x="914400" y="3886200"/>
            <a:chExt cx="7162800" cy="2438400"/>
          </a:xfrm>
        </p:grpSpPr>
        <p:grpSp>
          <p:nvGrpSpPr>
            <p:cNvPr id="8" name="组合 6"/>
            <p:cNvGrpSpPr/>
            <p:nvPr/>
          </p:nvGrpSpPr>
          <p:grpSpPr>
            <a:xfrm>
              <a:off x="990600" y="4648200"/>
              <a:ext cx="914400" cy="1066800"/>
              <a:chOff x="990600" y="1905000"/>
              <a:chExt cx="914400" cy="1066800"/>
            </a:xfrm>
          </p:grpSpPr>
          <p:sp>
            <p:nvSpPr>
              <p:cNvPr id="25" name="流程图: 文档 24"/>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6" name="TextBox 25"/>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9" name="组合 9"/>
            <p:cNvGrpSpPr/>
            <p:nvPr/>
          </p:nvGrpSpPr>
          <p:grpSpPr>
            <a:xfrm>
              <a:off x="3886200" y="3886200"/>
              <a:ext cx="914400" cy="1066800"/>
              <a:chOff x="990600" y="1905000"/>
              <a:chExt cx="914400" cy="1066800"/>
            </a:xfrm>
          </p:grpSpPr>
          <p:sp>
            <p:nvSpPr>
              <p:cNvPr id="23" name="流程图: 文档 22"/>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4" name="TextBox 23"/>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0" name="组合 12"/>
            <p:cNvGrpSpPr/>
            <p:nvPr/>
          </p:nvGrpSpPr>
          <p:grpSpPr>
            <a:xfrm>
              <a:off x="6934200" y="4648200"/>
              <a:ext cx="914400" cy="1066800"/>
              <a:chOff x="990600" y="1905000"/>
              <a:chExt cx="914400" cy="1066800"/>
            </a:xfrm>
          </p:grpSpPr>
          <p:sp>
            <p:nvSpPr>
              <p:cNvPr id="21" name="流程图: 文档 20"/>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2" name="TextBox 21"/>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1" name="矩形 10"/>
            <p:cNvSpPr/>
            <p:nvPr/>
          </p:nvSpPr>
          <p:spPr bwMode="auto">
            <a:xfrm>
              <a:off x="2286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2" name="矩形 11"/>
            <p:cNvSpPr/>
            <p:nvPr/>
          </p:nvSpPr>
          <p:spPr bwMode="auto">
            <a:xfrm>
              <a:off x="5334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13" name="直接箭头连接符 12"/>
            <p:cNvCxnSpPr>
              <a:endCxn id="11" idx="1"/>
            </p:cNvCxnSpPr>
            <p:nvPr/>
          </p:nvCxnSpPr>
          <p:spPr bwMode="auto">
            <a:xfrm flipV="1">
              <a:off x="1905000" y="50292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a:endCxn id="12" idx="1"/>
            </p:cNvCxnSpPr>
            <p:nvPr/>
          </p:nvCxnSpPr>
          <p:spPr bwMode="auto">
            <a:xfrm flipV="1">
              <a:off x="3429000" y="50292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stCxn id="12" idx="3"/>
            </p:cNvCxnSpPr>
            <p:nvPr/>
          </p:nvCxnSpPr>
          <p:spPr bwMode="auto">
            <a:xfrm>
              <a:off x="6477000" y="50292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3810000" y="51054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17" name="TextBox 16"/>
            <p:cNvSpPr txBox="1"/>
            <p:nvPr/>
          </p:nvSpPr>
          <p:spPr>
            <a:xfrm>
              <a:off x="9144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18" name="TextBox 17"/>
            <p:cNvSpPr txBox="1"/>
            <p:nvPr/>
          </p:nvSpPr>
          <p:spPr>
            <a:xfrm>
              <a:off x="69342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19" name="TextBox 18"/>
            <p:cNvSpPr txBox="1"/>
            <p:nvPr/>
          </p:nvSpPr>
          <p:spPr>
            <a:xfrm>
              <a:off x="4572000" y="42672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sp>
          <p:nvSpPr>
            <p:cNvPr id="20" name="矩形 19"/>
            <p:cNvSpPr/>
            <p:nvPr/>
          </p:nvSpPr>
          <p:spPr bwMode="auto">
            <a:xfrm>
              <a:off x="2895600" y="5943600"/>
              <a:ext cx="3048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solidFill>
                    <a:srgbClr val="FF0000"/>
                  </a:solidFill>
                  <a:latin typeface="Arial" charset="0"/>
                  <a:ea typeface="宋体" pitchFamily="2" charset="-122"/>
                </a:rPr>
                <a:t>使用两个密钥的加密</a:t>
              </a:r>
              <a:r>
                <a:rPr lang="en-US" altLang="zh-CN" sz="1800" dirty="0" smtClean="0">
                  <a:solidFill>
                    <a:srgbClr val="FF0000"/>
                  </a:solidFill>
                  <a:latin typeface="Arial" charset="0"/>
                  <a:ea typeface="宋体" pitchFamily="2" charset="-122"/>
                </a:rPr>
                <a:t>/</a:t>
              </a:r>
              <a:r>
                <a:rPr lang="zh-CN" altLang="en-US" sz="1800" dirty="0" smtClean="0">
                  <a:solidFill>
                    <a:srgbClr val="FF0000"/>
                  </a:solidFill>
                  <a:latin typeface="Arial" charset="0"/>
                  <a:ea typeface="宋体" pitchFamily="2" charset="-122"/>
                </a:rPr>
                <a:t>解密</a:t>
              </a:r>
              <a:endParaRPr kumimoji="0" lang="zh-CN" altLang="en-US" sz="1800" b="0" i="0" u="none" strike="noStrike" cap="none" normalizeH="0" baseline="0" dirty="0" smtClean="0">
                <a:ln>
                  <a:noFill/>
                </a:ln>
                <a:solidFill>
                  <a:srgbClr val="FF0000"/>
                </a:solidFill>
                <a:effectLst/>
                <a:latin typeface="Arial" charset="0"/>
                <a:ea typeface="宋体" pitchFamily="2" charset="-122"/>
              </a:endParaRPr>
            </a:p>
          </p:txBody>
        </p:sp>
      </p:grpSp>
      <p:grpSp>
        <p:nvGrpSpPr>
          <p:cNvPr id="35" name="组合 34"/>
          <p:cNvGrpSpPr/>
          <p:nvPr/>
        </p:nvGrpSpPr>
        <p:grpSpPr>
          <a:xfrm>
            <a:off x="2209800" y="1524000"/>
            <a:ext cx="4079105" cy="1447800"/>
            <a:chOff x="2209800" y="1676400"/>
            <a:chExt cx="4079105" cy="1447800"/>
          </a:xfrm>
        </p:grpSpPr>
        <p:grpSp>
          <p:nvGrpSpPr>
            <p:cNvPr id="27" name="组合 26"/>
            <p:cNvGrpSpPr/>
            <p:nvPr/>
          </p:nvGrpSpPr>
          <p:grpSpPr>
            <a:xfrm>
              <a:off x="2209800" y="1676400"/>
              <a:ext cx="4038600" cy="1447800"/>
              <a:chOff x="2209800" y="3276600"/>
              <a:chExt cx="4038600" cy="1447800"/>
            </a:xfrm>
          </p:grpSpPr>
          <p:pic>
            <p:nvPicPr>
              <p:cNvPr id="28" name="Picture 11"/>
              <p:cNvPicPr>
                <a:picLocks noChangeArrowheads="1"/>
              </p:cNvPicPr>
              <p:nvPr/>
            </p:nvPicPr>
            <p:blipFill>
              <a:blip r:embed="rId3"/>
              <a:srcRect/>
              <a:stretch>
                <a:fillRect/>
              </a:stretch>
            </p:blipFill>
            <p:spPr bwMode="auto">
              <a:xfrm>
                <a:off x="2209800" y="3429000"/>
                <a:ext cx="1035050" cy="469900"/>
              </a:xfrm>
              <a:prstGeom prst="rect">
                <a:avLst/>
              </a:prstGeom>
              <a:noFill/>
              <a:ln w="9525">
                <a:noFill/>
                <a:miter lim="800000"/>
                <a:headEnd/>
                <a:tailEnd/>
              </a:ln>
            </p:spPr>
          </p:pic>
          <p:sp>
            <p:nvSpPr>
              <p:cNvPr id="30" name="TextBox 29"/>
              <p:cNvSpPr txBox="1"/>
              <p:nvPr/>
            </p:nvSpPr>
            <p:spPr>
              <a:xfrm>
                <a:off x="2743200" y="3276600"/>
                <a:ext cx="12192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en-US" altLang="zh-CN" baseline="-25000" dirty="0" smtClean="0">
                    <a:solidFill>
                      <a:srgbClr val="FF0000"/>
                    </a:solidFill>
                  </a:rPr>
                  <a:t>1</a:t>
                </a:r>
                <a:r>
                  <a:rPr lang="zh-CN" altLang="en-US" dirty="0" smtClean="0"/>
                  <a:t>（</a:t>
                </a:r>
                <a:r>
                  <a:rPr lang="en-US" altLang="zh-CN" dirty="0" smtClean="0"/>
                  <a:t>Key</a:t>
                </a:r>
                <a:r>
                  <a:rPr lang="zh-CN" altLang="en-US" dirty="0" smtClean="0"/>
                  <a:t>）</a:t>
                </a:r>
                <a:endParaRPr lang="zh-CN" altLang="en-US" dirty="0"/>
              </a:p>
            </p:txBody>
          </p:sp>
          <p:sp>
            <p:nvSpPr>
              <p:cNvPr id="31" name="TextBox 30"/>
              <p:cNvSpPr txBox="1"/>
              <p:nvPr/>
            </p:nvSpPr>
            <p:spPr>
              <a:xfrm>
                <a:off x="4953000" y="3276600"/>
                <a:ext cx="12954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en-US" altLang="zh-CN" baseline="-25000" dirty="0" smtClean="0">
                    <a:solidFill>
                      <a:srgbClr val="FF0000"/>
                    </a:solidFill>
                  </a:rPr>
                  <a:t>2</a:t>
                </a:r>
                <a:r>
                  <a:rPr lang="zh-CN" altLang="en-US" dirty="0" smtClean="0"/>
                  <a:t>（</a:t>
                </a:r>
                <a:r>
                  <a:rPr lang="en-US" altLang="zh-CN" dirty="0" smtClean="0"/>
                  <a:t>Key</a:t>
                </a:r>
                <a:r>
                  <a:rPr lang="zh-CN" altLang="en-US" dirty="0" smtClean="0"/>
                  <a:t>）</a:t>
                </a:r>
                <a:endParaRPr lang="zh-CN" altLang="en-US" dirty="0"/>
              </a:p>
            </p:txBody>
          </p:sp>
          <p:cxnSp>
            <p:nvCxnSpPr>
              <p:cNvPr id="32" name="直接箭头连接符 31"/>
              <p:cNvCxnSpPr>
                <a:stCxn id="28" idx="2"/>
              </p:cNvCxnSpPr>
              <p:nvPr/>
            </p:nvCxnSpPr>
            <p:spPr bwMode="auto">
              <a:xfrm rot="16200000" flipH="1">
                <a:off x="2322512" y="4303712"/>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3" name="直接箭头连接符 32"/>
              <p:cNvCxnSpPr/>
              <p:nvPr/>
            </p:nvCxnSpPr>
            <p:spPr bwMode="auto">
              <a:xfrm rot="16200000" flipH="1">
                <a:off x="5538788" y="4291013"/>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pic>
          <p:nvPicPr>
            <p:cNvPr id="3074" name="Picture 2" descr="C:\Documents and Settings\Benxiaohai\Local Settings\Temporary Internet Files\Content.IE5\RIJUDNAB\dglxasset[1].aspx"/>
            <p:cNvPicPr>
              <a:picLocks noChangeAspect="1" noChangeArrowheads="1"/>
            </p:cNvPicPr>
            <p:nvPr/>
          </p:nvPicPr>
          <p:blipFill>
            <a:blip r:embed="rId4"/>
            <a:srcRect/>
            <a:stretch>
              <a:fillRect/>
            </a:stretch>
          </p:blipFill>
          <p:spPr bwMode="auto">
            <a:xfrm>
              <a:off x="5562600" y="1828800"/>
              <a:ext cx="726305" cy="581406"/>
            </a:xfrm>
            <a:prstGeom prst="rect">
              <a:avLst/>
            </a:prstGeom>
            <a:noFill/>
          </p:spPr>
        </p:pic>
      </p:grpSp>
      <p:sp>
        <p:nvSpPr>
          <p:cNvPr id="36" name="内容占位符 2"/>
          <p:cNvSpPr txBox="1">
            <a:spLocks/>
          </p:cNvSpPr>
          <p:nvPr/>
        </p:nvSpPr>
        <p:spPr bwMode="auto">
          <a:xfrm>
            <a:off x="533400" y="4572000"/>
            <a:ext cx="8229600" cy="2057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加密：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E  </a:t>
            </a:r>
            <a:r>
              <a:rPr kumimoji="0" lang="en-US" altLang="zh-CN" sz="2400" b="0" i="0" u="none" strike="noStrike" kern="0" cap="none" spc="0" normalizeH="0" baseline="-25000" noProof="0" dirty="0" smtClean="0">
                <a:ln>
                  <a:noFill/>
                </a:ln>
                <a:solidFill>
                  <a:schemeClr val="tx1"/>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(P)=C</a:t>
            </a:r>
          </a:p>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解密：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D  </a:t>
            </a:r>
            <a:r>
              <a:rPr kumimoji="0" lang="en-US" altLang="zh-CN" sz="2400" b="0" i="0" u="none" strike="noStrike" kern="0" cap="none" spc="0" normalizeH="0" baseline="-25000" noProof="0" dirty="0" smtClean="0">
                <a:ln>
                  <a:noFill/>
                </a:ln>
                <a:solidFill>
                  <a:schemeClr val="tx1"/>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(C)=P</a:t>
            </a:r>
          </a:p>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先加密，后解密：</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D  </a:t>
            </a:r>
            <a:r>
              <a:rPr kumimoji="0" lang="en-US" altLang="zh-CN" sz="2400" b="0" i="0" u="none" strike="noStrike" kern="0" cap="none" spc="0" normalizeH="0" baseline="-25000" noProof="0" dirty="0" smtClean="0">
                <a:ln>
                  <a:noFill/>
                </a:ln>
                <a:solidFill>
                  <a:srgbClr val="FF0000"/>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(E  </a:t>
            </a:r>
            <a:r>
              <a:rPr kumimoji="0" lang="en-US" altLang="zh-CN" sz="2400" b="0" i="0" u="none" strike="noStrike" kern="0" cap="none" spc="0" normalizeH="0" baseline="-25000" noProof="0" dirty="0" smtClean="0">
                <a:ln>
                  <a:noFill/>
                </a:ln>
                <a:solidFill>
                  <a:srgbClr val="FF0000"/>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(P))=P</a:t>
            </a:r>
            <a:endParaRPr kumimoji="0" lang="zh-CN" altLang="en-US" sz="2400" b="0" i="0" u="none" strike="noStrike" kern="0" cap="none" spc="0" normalizeH="0" baseline="0" noProof="0" dirty="0">
              <a:ln>
                <a:noFill/>
              </a:ln>
              <a:solidFill>
                <a:srgbClr val="FF0000"/>
              </a:solidFill>
              <a:effectLst/>
              <a:uLnTx/>
              <a:uFillTx/>
              <a:latin typeface="Wide Latin" pitchFamily="18" charset="0"/>
              <a:ea typeface="+mn-ea"/>
              <a:cs typeface="+mn-cs"/>
            </a:endParaRPr>
          </a:p>
        </p:txBody>
      </p:sp>
      <p:graphicFrame>
        <p:nvGraphicFramePr>
          <p:cNvPr id="37" name="对象 36"/>
          <p:cNvGraphicFramePr>
            <a:graphicFrameLocks noChangeAspect="1"/>
          </p:cNvGraphicFramePr>
          <p:nvPr/>
        </p:nvGraphicFramePr>
        <p:xfrm>
          <a:off x="3429000" y="4800600"/>
          <a:ext cx="245035" cy="260350"/>
        </p:xfrm>
        <a:graphic>
          <a:graphicData uri="http://schemas.openxmlformats.org/presentationml/2006/ole">
            <mc:AlternateContent xmlns:mc="http://schemas.openxmlformats.org/markup-compatibility/2006">
              <mc:Choice xmlns:v="urn:schemas-microsoft-com:vml" Requires="v">
                <p:oleObj spid="_x0000_s3339" name="Equation" r:id="rId5" imgW="203040" imgH="215640" progId="Equation.3">
                  <p:embed/>
                </p:oleObj>
              </mc:Choice>
              <mc:Fallback>
                <p:oleObj name="Equation" r:id="rId5" imgW="20304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800600"/>
                        <a:ext cx="24503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421063" y="5181600"/>
          <a:ext cx="260350" cy="260350"/>
        </p:xfrm>
        <a:graphic>
          <a:graphicData uri="http://schemas.openxmlformats.org/presentationml/2006/ole">
            <mc:AlternateContent xmlns:mc="http://schemas.openxmlformats.org/markup-compatibility/2006">
              <mc:Choice xmlns:v="urn:schemas-microsoft-com:vml" Requires="v">
                <p:oleObj spid="_x0000_s3340" name="Equation" r:id="rId7" imgW="215640" imgH="215640" progId="Equation.3">
                  <p:embed/>
                </p:oleObj>
              </mc:Choice>
              <mc:Fallback>
                <p:oleObj name="Equation" r:id="rId7" imgW="21564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063" y="5181600"/>
                        <a:ext cx="26035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3497263" y="6096000"/>
          <a:ext cx="260350" cy="260350"/>
        </p:xfrm>
        <a:graphic>
          <a:graphicData uri="http://schemas.openxmlformats.org/presentationml/2006/ole">
            <mc:AlternateContent xmlns:mc="http://schemas.openxmlformats.org/markup-compatibility/2006">
              <mc:Choice xmlns:v="urn:schemas-microsoft-com:vml" Requires="v">
                <p:oleObj spid="_x0000_s3341" name="Equation" r:id="rId9" imgW="215640" imgH="215640" progId="Equation.3">
                  <p:embed/>
                </p:oleObj>
              </mc:Choice>
              <mc:Fallback>
                <p:oleObj name="Equation" r:id="rId9" imgW="215640" imgH="215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7263" y="6096000"/>
                        <a:ext cx="26035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6"/>
          <p:cNvGraphicFramePr>
            <a:graphicFrameLocks noChangeAspect="1"/>
          </p:cNvGraphicFramePr>
          <p:nvPr/>
        </p:nvGraphicFramePr>
        <p:xfrm>
          <a:off x="4343400" y="6096000"/>
          <a:ext cx="244475" cy="260350"/>
        </p:xfrm>
        <a:graphic>
          <a:graphicData uri="http://schemas.openxmlformats.org/presentationml/2006/ole">
            <mc:AlternateContent xmlns:mc="http://schemas.openxmlformats.org/markup-compatibility/2006">
              <mc:Choice xmlns:v="urn:schemas-microsoft-com:vml" Requires="v">
                <p:oleObj spid="_x0000_s3342" name="Equation" r:id="rId11" imgW="203040" imgH="215640" progId="Equation.3">
                  <p:embed/>
                </p:oleObj>
              </mc:Choice>
              <mc:Fallback>
                <p:oleObj name="Equation" r:id="rId11" imgW="203040" imgH="215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6096000"/>
                        <a:ext cx="24447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密码体制</a:t>
            </a:r>
            <a:endParaRPr lang="zh-CN" altLang="en-US" dirty="0"/>
          </a:p>
        </p:txBody>
      </p:sp>
      <p:sp>
        <p:nvSpPr>
          <p:cNvPr id="3" name="内容占位符 2"/>
          <p:cNvSpPr>
            <a:spLocks noGrp="1"/>
          </p:cNvSpPr>
          <p:nvPr>
            <p:ph idx="1"/>
          </p:nvPr>
        </p:nvSpPr>
        <p:spPr>
          <a:xfrm>
            <a:off x="228600" y="1828800"/>
            <a:ext cx="8686800" cy="4495800"/>
          </a:xfrm>
        </p:spPr>
        <p:txBody>
          <a:bodyPr/>
          <a:lstStyle/>
          <a:p>
            <a:pPr>
              <a:lnSpc>
                <a:spcPct val="90000"/>
              </a:lnSpc>
            </a:pPr>
            <a:r>
              <a:rPr kumimoji="1" lang="zh-CN" altLang="en-US" b="1" dirty="0" smtClean="0">
                <a:solidFill>
                  <a:srgbClr val="FF0000"/>
                </a:solidFill>
              </a:rPr>
              <a:t>密码体制</a:t>
            </a:r>
            <a:r>
              <a:rPr kumimoji="1" lang="zh-CN" altLang="en-US" dirty="0" smtClean="0"/>
              <a:t>，也称</a:t>
            </a:r>
            <a:r>
              <a:rPr kumimoji="1" lang="zh-CN" altLang="en-US" b="1" dirty="0" smtClean="0">
                <a:solidFill>
                  <a:srgbClr val="C00000"/>
                </a:solidFill>
              </a:rPr>
              <a:t>密码系统</a:t>
            </a:r>
            <a:r>
              <a:rPr kumimoji="1" lang="en-US" altLang="zh-CN" b="1" dirty="0" smtClean="0">
                <a:solidFill>
                  <a:srgbClr val="FF0000"/>
                </a:solidFill>
              </a:rPr>
              <a:t>(Cryptosystem)</a:t>
            </a:r>
            <a:r>
              <a:rPr kumimoji="1" lang="zh-CN" altLang="en-US" dirty="0" smtClean="0"/>
              <a:t>，由五部分组成：</a:t>
            </a:r>
          </a:p>
          <a:p>
            <a:pPr marL="914400" lvl="1" indent="-514350">
              <a:lnSpc>
                <a:spcPct val="90000"/>
              </a:lnSpc>
              <a:buFont typeface="+mj-lt"/>
              <a:buAutoNum type="arabicPeriod"/>
            </a:pPr>
            <a:r>
              <a:rPr kumimoji="1" lang="zh-CN" altLang="en-US" dirty="0" smtClean="0">
                <a:solidFill>
                  <a:srgbClr val="FF00FF"/>
                </a:solidFill>
                <a:latin typeface="微软雅黑" pitchFamily="34" charset="-122"/>
                <a:ea typeface="微软雅黑" pitchFamily="34" charset="-122"/>
              </a:rPr>
              <a:t>明文空间</a:t>
            </a:r>
            <a:r>
              <a:rPr kumimoji="1" lang="en-US" altLang="zh-CN" dirty="0" smtClean="0">
                <a:solidFill>
                  <a:srgbClr val="FF00FF"/>
                </a:solidFill>
                <a:latin typeface="微软雅黑" pitchFamily="34" charset="-122"/>
                <a:ea typeface="微软雅黑" pitchFamily="34" charset="-122"/>
              </a:rPr>
              <a:t>M</a:t>
            </a:r>
            <a:r>
              <a:rPr kumimoji="1" lang="en-US" altLang="zh-CN" dirty="0" smtClean="0">
                <a:latin typeface="微软雅黑" pitchFamily="34" charset="-122"/>
                <a:ea typeface="微软雅黑" pitchFamily="34" charset="-122"/>
              </a:rPr>
              <a:t>—</a:t>
            </a:r>
            <a:r>
              <a:rPr kumimoji="1" lang="zh-CN" altLang="en-US" dirty="0" smtClean="0"/>
              <a:t>全体明文的集合</a:t>
            </a:r>
          </a:p>
          <a:p>
            <a:pPr marL="914400" lvl="1" indent="-514350">
              <a:lnSpc>
                <a:spcPct val="90000"/>
              </a:lnSpc>
              <a:buFont typeface="+mj-lt"/>
              <a:buAutoNum type="arabicPeriod"/>
            </a:pPr>
            <a:r>
              <a:rPr kumimoji="1" lang="zh-CN" altLang="en-US" dirty="0" smtClean="0">
                <a:solidFill>
                  <a:srgbClr val="FF00FF"/>
                </a:solidFill>
                <a:latin typeface="微软雅黑" pitchFamily="34" charset="-122"/>
                <a:ea typeface="微软雅黑" pitchFamily="34" charset="-122"/>
              </a:rPr>
              <a:t>密文空间</a:t>
            </a:r>
            <a:r>
              <a:rPr kumimoji="1" lang="en-US" altLang="zh-CN" dirty="0" smtClean="0">
                <a:solidFill>
                  <a:srgbClr val="FF00FF"/>
                </a:solidFill>
                <a:latin typeface="微软雅黑" pitchFamily="34" charset="-122"/>
                <a:ea typeface="微软雅黑" pitchFamily="34" charset="-122"/>
              </a:rPr>
              <a:t>C</a:t>
            </a:r>
            <a:r>
              <a:rPr kumimoji="1" lang="en-US" altLang="zh-CN" dirty="0" smtClean="0">
                <a:latin typeface="微软雅黑" pitchFamily="34" charset="-122"/>
                <a:ea typeface="微软雅黑" pitchFamily="34" charset="-122"/>
              </a:rPr>
              <a:t> —</a:t>
            </a:r>
            <a:r>
              <a:rPr kumimoji="1" lang="zh-CN" altLang="en-US" dirty="0" smtClean="0"/>
              <a:t>全体密文的集合</a:t>
            </a:r>
          </a:p>
          <a:p>
            <a:pPr marL="914400" lvl="1" indent="-514350">
              <a:lnSpc>
                <a:spcPct val="90000"/>
              </a:lnSpc>
              <a:buFont typeface="+mj-lt"/>
              <a:buAutoNum type="arabicPeriod"/>
            </a:pPr>
            <a:r>
              <a:rPr kumimoji="1" lang="zh-CN" altLang="en-US" dirty="0" smtClean="0">
                <a:solidFill>
                  <a:srgbClr val="FF00FF"/>
                </a:solidFill>
                <a:latin typeface="微软雅黑" pitchFamily="34" charset="-122"/>
                <a:ea typeface="微软雅黑" pitchFamily="34" charset="-122"/>
              </a:rPr>
              <a:t>密钥空间</a:t>
            </a:r>
            <a:r>
              <a:rPr kumimoji="1" lang="en-US" altLang="zh-CN" dirty="0" smtClean="0">
                <a:solidFill>
                  <a:srgbClr val="FF00FF"/>
                </a:solidFill>
                <a:latin typeface="微软雅黑" pitchFamily="34" charset="-122"/>
                <a:ea typeface="微软雅黑" pitchFamily="34" charset="-122"/>
              </a:rPr>
              <a:t>K</a:t>
            </a:r>
            <a:r>
              <a:rPr kumimoji="1" lang="en-US" altLang="zh-CN" dirty="0" smtClean="0">
                <a:latin typeface="微软雅黑" pitchFamily="34" charset="-122"/>
                <a:ea typeface="微软雅黑" pitchFamily="34" charset="-122"/>
              </a:rPr>
              <a:t> —</a:t>
            </a:r>
            <a:r>
              <a:rPr kumimoji="1" lang="zh-CN" altLang="en-US" dirty="0" smtClean="0"/>
              <a:t>全体密钥的集合。其中每一个密钥</a:t>
            </a:r>
            <a:r>
              <a:rPr kumimoji="1" lang="en-US" altLang="zh-CN" dirty="0" smtClean="0"/>
              <a:t>K</a:t>
            </a:r>
            <a:r>
              <a:rPr kumimoji="1" lang="zh-CN" altLang="en-US" dirty="0" smtClean="0"/>
              <a:t>均由</a:t>
            </a:r>
            <a:r>
              <a:rPr kumimoji="1" lang="zh-CN" altLang="en-US" dirty="0" smtClean="0">
                <a:solidFill>
                  <a:srgbClr val="CC00CC"/>
                </a:solidFill>
              </a:rPr>
              <a:t>加密密钥</a:t>
            </a:r>
            <a:r>
              <a:rPr kumimoji="1" lang="en-US" altLang="zh-CN" dirty="0" err="1" smtClean="0">
                <a:solidFill>
                  <a:srgbClr val="CC00CC"/>
                </a:solidFill>
              </a:rPr>
              <a:t>K</a:t>
            </a:r>
            <a:r>
              <a:rPr kumimoji="1" lang="en-US" altLang="zh-CN" baseline="-25000" dirty="0" err="1" smtClean="0">
                <a:solidFill>
                  <a:srgbClr val="CC00CC"/>
                </a:solidFill>
              </a:rPr>
              <a:t>e</a:t>
            </a:r>
            <a:r>
              <a:rPr kumimoji="1" lang="zh-CN" altLang="en-US" dirty="0" smtClean="0"/>
              <a:t>和</a:t>
            </a:r>
            <a:r>
              <a:rPr kumimoji="1" lang="zh-CN" altLang="en-US" dirty="0" smtClean="0">
                <a:solidFill>
                  <a:srgbClr val="CC00CC"/>
                </a:solidFill>
              </a:rPr>
              <a:t>解密密钥</a:t>
            </a:r>
            <a:r>
              <a:rPr kumimoji="1" lang="en-US" altLang="zh-CN" dirty="0" err="1" smtClean="0">
                <a:solidFill>
                  <a:srgbClr val="CC00CC"/>
                </a:solidFill>
              </a:rPr>
              <a:t>K</a:t>
            </a:r>
            <a:r>
              <a:rPr kumimoji="1" lang="en-US" altLang="zh-CN" baseline="-25000" dirty="0" err="1" smtClean="0">
                <a:solidFill>
                  <a:srgbClr val="CC00CC"/>
                </a:solidFill>
              </a:rPr>
              <a:t>d</a:t>
            </a:r>
            <a:r>
              <a:rPr kumimoji="1" lang="zh-CN" altLang="en-US" dirty="0" smtClean="0"/>
              <a:t>组成，即</a:t>
            </a:r>
            <a:r>
              <a:rPr kumimoji="1" lang="en-US" altLang="zh-CN" dirty="0" smtClean="0"/>
              <a:t>K</a:t>
            </a:r>
            <a:r>
              <a:rPr kumimoji="1" lang="zh-CN" altLang="en-US" dirty="0" smtClean="0"/>
              <a:t>＝</a:t>
            </a:r>
            <a:r>
              <a:rPr kumimoji="1" lang="zh-CN" altLang="en-US" dirty="0" smtClean="0">
                <a:sym typeface="Symbol" pitchFamily="18" charset="2"/>
              </a:rPr>
              <a:t></a:t>
            </a:r>
            <a:r>
              <a:rPr kumimoji="1" lang="zh-CN" altLang="en-US" dirty="0" smtClean="0"/>
              <a:t> </a:t>
            </a:r>
            <a:r>
              <a:rPr kumimoji="1" lang="en-US" altLang="zh-CN" dirty="0" err="1" smtClean="0"/>
              <a:t>K</a:t>
            </a:r>
            <a:r>
              <a:rPr kumimoji="1" lang="en-US" altLang="zh-CN" baseline="-25000" dirty="0" err="1" smtClean="0"/>
              <a:t>e</a:t>
            </a:r>
            <a:r>
              <a:rPr kumimoji="1" lang="en-US" altLang="zh-CN" dirty="0" smtClean="0"/>
              <a:t>, </a:t>
            </a:r>
            <a:r>
              <a:rPr kumimoji="1" lang="en-US" altLang="zh-CN" dirty="0" err="1" smtClean="0"/>
              <a:t>K</a:t>
            </a:r>
            <a:r>
              <a:rPr kumimoji="1" lang="en-US" altLang="zh-CN" baseline="-25000" dirty="0" err="1" smtClean="0"/>
              <a:t>d</a:t>
            </a:r>
            <a:r>
              <a:rPr kumimoji="1" lang="en-US" altLang="zh-CN" dirty="0" smtClean="0"/>
              <a:t> </a:t>
            </a:r>
            <a:r>
              <a:rPr kumimoji="1" lang="en-US" altLang="zh-CN" dirty="0" smtClean="0">
                <a:sym typeface="Symbol" pitchFamily="18" charset="2"/>
              </a:rPr>
              <a:t></a:t>
            </a:r>
            <a:endParaRPr kumimoji="1" lang="zh-CN" altLang="en-US" dirty="0" smtClean="0"/>
          </a:p>
          <a:p>
            <a:pPr marL="914400" lvl="1" indent="-514350">
              <a:lnSpc>
                <a:spcPct val="90000"/>
              </a:lnSpc>
              <a:buFont typeface="+mj-lt"/>
              <a:buAutoNum type="arabicPeriod"/>
            </a:pPr>
            <a:r>
              <a:rPr kumimoji="1" lang="zh-CN" altLang="en-US" dirty="0" smtClean="0">
                <a:solidFill>
                  <a:srgbClr val="FF00FF"/>
                </a:solidFill>
                <a:latin typeface="微软雅黑" pitchFamily="34" charset="-122"/>
                <a:ea typeface="微软雅黑" pitchFamily="34" charset="-122"/>
              </a:rPr>
              <a:t>加密算法</a:t>
            </a:r>
            <a:r>
              <a:rPr kumimoji="1" lang="en-US" altLang="zh-CN" dirty="0" smtClean="0">
                <a:solidFill>
                  <a:srgbClr val="FF00FF"/>
                </a:solidFill>
                <a:latin typeface="微软雅黑" pitchFamily="34" charset="-122"/>
                <a:ea typeface="微软雅黑" pitchFamily="34" charset="-122"/>
              </a:rPr>
              <a:t>E</a:t>
            </a:r>
            <a:r>
              <a:rPr kumimoji="1" lang="en-US" altLang="zh-CN" dirty="0" smtClean="0">
                <a:latin typeface="微软雅黑" pitchFamily="34" charset="-122"/>
                <a:ea typeface="微软雅黑" pitchFamily="34" charset="-122"/>
              </a:rPr>
              <a:t> —</a:t>
            </a:r>
            <a:r>
              <a:rPr kumimoji="1" lang="zh-CN" altLang="en-US" dirty="0" smtClean="0"/>
              <a:t>一组由</a:t>
            </a:r>
            <a:r>
              <a:rPr kumimoji="1" lang="en-US" altLang="zh-CN" dirty="0" smtClean="0"/>
              <a:t>M</a:t>
            </a:r>
            <a:r>
              <a:rPr kumimoji="1" lang="zh-CN" altLang="en-US" dirty="0" smtClean="0"/>
              <a:t>到</a:t>
            </a:r>
            <a:r>
              <a:rPr kumimoji="1" lang="en-US" altLang="zh-CN" dirty="0" smtClean="0"/>
              <a:t>C</a:t>
            </a:r>
            <a:r>
              <a:rPr kumimoji="1" lang="zh-CN" altLang="en-US" dirty="0" smtClean="0"/>
              <a:t>的加密变换</a:t>
            </a:r>
          </a:p>
          <a:p>
            <a:pPr marL="914400" lvl="1" indent="-514350">
              <a:lnSpc>
                <a:spcPct val="90000"/>
              </a:lnSpc>
              <a:buFont typeface="+mj-lt"/>
              <a:buAutoNum type="arabicPeriod"/>
            </a:pPr>
            <a:r>
              <a:rPr kumimoji="1" lang="zh-CN" altLang="en-US" dirty="0" smtClean="0">
                <a:solidFill>
                  <a:srgbClr val="FF00FF"/>
                </a:solidFill>
                <a:latin typeface="微软雅黑" pitchFamily="34" charset="-122"/>
                <a:ea typeface="微软雅黑" pitchFamily="34" charset="-122"/>
              </a:rPr>
              <a:t>解密算法</a:t>
            </a:r>
            <a:r>
              <a:rPr kumimoji="1" lang="en-US" altLang="zh-CN" dirty="0" smtClean="0">
                <a:solidFill>
                  <a:srgbClr val="FF00FF"/>
                </a:solidFill>
                <a:latin typeface="微软雅黑" pitchFamily="34" charset="-122"/>
                <a:ea typeface="微软雅黑" pitchFamily="34" charset="-122"/>
              </a:rPr>
              <a:t>D</a:t>
            </a:r>
            <a:r>
              <a:rPr kumimoji="1" lang="en-US" altLang="zh-CN" dirty="0" smtClean="0">
                <a:latin typeface="微软雅黑" pitchFamily="34" charset="-122"/>
                <a:ea typeface="微软雅黑" pitchFamily="34" charset="-122"/>
              </a:rPr>
              <a:t> —</a:t>
            </a:r>
            <a:r>
              <a:rPr kumimoji="1" lang="zh-CN" altLang="en-US" dirty="0" smtClean="0"/>
              <a:t>一组由</a:t>
            </a:r>
            <a:r>
              <a:rPr kumimoji="1" lang="en-US" altLang="zh-CN" dirty="0" smtClean="0"/>
              <a:t>C</a:t>
            </a:r>
            <a:r>
              <a:rPr kumimoji="1" lang="zh-CN" altLang="en-US" dirty="0" smtClean="0"/>
              <a:t>到</a:t>
            </a:r>
            <a:r>
              <a:rPr kumimoji="1" lang="en-US" altLang="zh-CN" dirty="0" smtClean="0"/>
              <a:t>M</a:t>
            </a:r>
            <a:r>
              <a:rPr kumimoji="1" lang="zh-CN" altLang="en-US" dirty="0" smtClean="0"/>
              <a:t>的解密变换</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63</a:t>
            </a:fld>
            <a:endParaRPr lang="en-US" altLang="zh-C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密码体制的简化模型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64</a:t>
            </a:fld>
            <a:endParaRPr lang="en-US" altLang="zh-CN" dirty="0"/>
          </a:p>
        </p:txBody>
      </p:sp>
      <p:grpSp>
        <p:nvGrpSpPr>
          <p:cNvPr id="7" name="Group 6"/>
          <p:cNvGrpSpPr>
            <a:grpSpLocks/>
          </p:cNvGrpSpPr>
          <p:nvPr/>
        </p:nvGrpSpPr>
        <p:grpSpPr bwMode="auto">
          <a:xfrm>
            <a:off x="1295400" y="1981200"/>
            <a:ext cx="6911975" cy="4103687"/>
            <a:chOff x="0" y="0"/>
            <a:chExt cx="5434" cy="3201"/>
          </a:xfrm>
        </p:grpSpPr>
        <p:sp>
          <p:nvSpPr>
            <p:cNvPr id="8" name="AutoShape 7"/>
            <p:cNvSpPr>
              <a:spLocks noChangeAspect="1" noChangeArrowheads="1"/>
            </p:cNvSpPr>
            <p:nvPr/>
          </p:nvSpPr>
          <p:spPr bwMode="auto">
            <a:xfrm>
              <a:off x="0" y="0"/>
              <a:ext cx="5434" cy="3201"/>
            </a:xfrm>
            <a:prstGeom prst="rect">
              <a:avLst/>
            </a:prstGeom>
            <a:noFill/>
            <a:ln w="9525">
              <a:noFill/>
              <a:miter lim="800000"/>
              <a:headEnd/>
              <a:tailEnd/>
            </a:ln>
          </p:spPr>
          <p:txBody>
            <a:bodyPr/>
            <a:lstStyle/>
            <a:p>
              <a:endParaRPr lang="zh-CN" altLang="en-US"/>
            </a:p>
          </p:txBody>
        </p:sp>
        <p:sp>
          <p:nvSpPr>
            <p:cNvPr id="9" name="Rectangle 8"/>
            <p:cNvSpPr>
              <a:spLocks noChangeArrowheads="1"/>
            </p:cNvSpPr>
            <p:nvPr/>
          </p:nvSpPr>
          <p:spPr bwMode="auto">
            <a:xfrm>
              <a:off x="836" y="2109"/>
              <a:ext cx="3344" cy="1092"/>
            </a:xfrm>
            <a:prstGeom prst="rect">
              <a:avLst/>
            </a:prstGeom>
            <a:solidFill>
              <a:srgbClr val="FFFFFF"/>
            </a:solidFill>
            <a:ln w="9525">
              <a:solidFill>
                <a:srgbClr val="000000"/>
              </a:solidFill>
              <a:prstDash val="lgDashDot"/>
              <a:miter lim="800000"/>
              <a:headEnd/>
              <a:tailEnd/>
            </a:ln>
          </p:spPr>
          <p:txBody>
            <a:bodyPr/>
            <a:lstStyle/>
            <a:p>
              <a:endParaRPr lang="zh-CN" altLang="en-US"/>
            </a:p>
          </p:txBody>
        </p:sp>
        <p:sp>
          <p:nvSpPr>
            <p:cNvPr id="10" name="Text Box 9"/>
            <p:cNvSpPr txBox="1">
              <a:spLocks noChangeArrowheads="1"/>
            </p:cNvSpPr>
            <p:nvPr/>
          </p:nvSpPr>
          <p:spPr bwMode="auto">
            <a:xfrm>
              <a:off x="3553" y="2153"/>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a:latin typeface="Times New Roman" pitchFamily="18" charset="0"/>
                </a:rPr>
                <a:t>K</a:t>
              </a:r>
              <a:r>
                <a:rPr lang="en-US" altLang="zh-CN" sz="2000" baseline="-25000">
                  <a:latin typeface="Times New Roman" pitchFamily="18" charset="0"/>
                </a:rPr>
                <a:t>d</a:t>
              </a:r>
              <a:endParaRPr lang="en-US" altLang="zh-CN" sz="2000"/>
            </a:p>
          </p:txBody>
        </p:sp>
        <p:sp>
          <p:nvSpPr>
            <p:cNvPr id="11" name="Text Box 10"/>
            <p:cNvSpPr txBox="1">
              <a:spLocks noChangeArrowheads="1"/>
            </p:cNvSpPr>
            <p:nvPr/>
          </p:nvSpPr>
          <p:spPr bwMode="auto">
            <a:xfrm>
              <a:off x="1672" y="2164"/>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dirty="0" err="1">
                  <a:latin typeface="Times New Roman" pitchFamily="18" charset="0"/>
                </a:rPr>
                <a:t>K</a:t>
              </a:r>
              <a:r>
                <a:rPr lang="en-US" altLang="zh-CN" sz="2000" i="1" baseline="-25000" dirty="0" err="1">
                  <a:latin typeface="Times New Roman" pitchFamily="18" charset="0"/>
                </a:rPr>
                <a:t>e</a:t>
              </a:r>
              <a:endParaRPr lang="en-US" altLang="zh-CN" sz="2000" baseline="-25000" dirty="0"/>
            </a:p>
          </p:txBody>
        </p:sp>
        <p:sp>
          <p:nvSpPr>
            <p:cNvPr id="12" name="Text Box 11"/>
            <p:cNvSpPr txBox="1">
              <a:spLocks noChangeArrowheads="1"/>
            </p:cNvSpPr>
            <p:nvPr/>
          </p:nvSpPr>
          <p:spPr bwMode="auto">
            <a:xfrm>
              <a:off x="2145" y="2265"/>
              <a:ext cx="836"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安全信道</a:t>
              </a:r>
              <a:endParaRPr lang="zh-CN" altLang="en-US" sz="2000"/>
            </a:p>
          </p:txBody>
        </p:sp>
        <p:sp>
          <p:nvSpPr>
            <p:cNvPr id="13" name="Text Box 12"/>
            <p:cNvSpPr txBox="1">
              <a:spLocks noChangeArrowheads="1"/>
            </p:cNvSpPr>
            <p:nvPr/>
          </p:nvSpPr>
          <p:spPr bwMode="auto">
            <a:xfrm>
              <a:off x="3762" y="1329"/>
              <a:ext cx="510"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M</a:t>
              </a:r>
              <a:endParaRPr lang="en-US" altLang="zh-CN" sz="2000"/>
            </a:p>
          </p:txBody>
        </p:sp>
        <p:sp>
          <p:nvSpPr>
            <p:cNvPr id="14" name="Text Box 13"/>
            <p:cNvSpPr txBox="1">
              <a:spLocks noChangeArrowheads="1"/>
            </p:cNvSpPr>
            <p:nvPr/>
          </p:nvSpPr>
          <p:spPr bwMode="auto">
            <a:xfrm>
              <a:off x="2926" y="1329"/>
              <a:ext cx="249"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C</a:t>
              </a:r>
              <a:endParaRPr lang="en-US" altLang="zh-CN" sz="2000"/>
            </a:p>
          </p:txBody>
        </p:sp>
        <p:sp>
          <p:nvSpPr>
            <p:cNvPr id="15" name="Text Box 14"/>
            <p:cNvSpPr txBox="1">
              <a:spLocks noChangeArrowheads="1"/>
            </p:cNvSpPr>
            <p:nvPr/>
          </p:nvSpPr>
          <p:spPr bwMode="auto">
            <a:xfrm>
              <a:off x="1870" y="1329"/>
              <a:ext cx="406"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C</a:t>
              </a:r>
              <a:endParaRPr lang="en-US" altLang="zh-CN" sz="2000" dirty="0"/>
            </a:p>
          </p:txBody>
        </p:sp>
        <p:sp>
          <p:nvSpPr>
            <p:cNvPr id="16" name="Text Box 15"/>
            <p:cNvSpPr txBox="1">
              <a:spLocks noChangeArrowheads="1"/>
            </p:cNvSpPr>
            <p:nvPr/>
          </p:nvSpPr>
          <p:spPr bwMode="auto">
            <a:xfrm>
              <a:off x="968" y="1329"/>
              <a:ext cx="418"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M</a:t>
              </a:r>
              <a:endParaRPr lang="en-US" altLang="zh-CN" sz="2000" dirty="0"/>
            </a:p>
          </p:txBody>
        </p:sp>
        <p:sp>
          <p:nvSpPr>
            <p:cNvPr id="17" name="Text Box 16"/>
            <p:cNvSpPr txBox="1">
              <a:spLocks noChangeArrowheads="1"/>
            </p:cNvSpPr>
            <p:nvPr/>
          </p:nvSpPr>
          <p:spPr bwMode="auto">
            <a:xfrm>
              <a:off x="2114" y="0"/>
              <a:ext cx="911" cy="311"/>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zh-CN" altLang="en-US" sz="2000">
                  <a:latin typeface="Times New Roman" pitchFamily="18" charset="0"/>
                </a:rPr>
                <a:t>攻击者</a:t>
              </a:r>
              <a:endParaRPr lang="zh-CN" altLang="en-US" sz="2000"/>
            </a:p>
          </p:txBody>
        </p:sp>
        <p:sp>
          <p:nvSpPr>
            <p:cNvPr id="18" name="Rectangle 17"/>
            <p:cNvSpPr>
              <a:spLocks noChangeArrowheads="1"/>
            </p:cNvSpPr>
            <p:nvPr/>
          </p:nvSpPr>
          <p:spPr bwMode="auto">
            <a:xfrm>
              <a:off x="627" y="705"/>
              <a:ext cx="267" cy="109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19" name="Rectangle 18"/>
            <p:cNvSpPr>
              <a:spLocks noChangeArrowheads="1"/>
            </p:cNvSpPr>
            <p:nvPr/>
          </p:nvSpPr>
          <p:spPr bwMode="auto">
            <a:xfrm>
              <a:off x="1463" y="626"/>
              <a:ext cx="290" cy="124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a:latin typeface="Times New Roman" pitchFamily="18" charset="0"/>
                </a:rPr>
                <a:t>加密算法</a:t>
              </a:r>
              <a:endParaRPr lang="zh-CN" altLang="en-US" sz="2000"/>
            </a:p>
          </p:txBody>
        </p:sp>
        <p:sp>
          <p:nvSpPr>
            <p:cNvPr id="20" name="Rectangle 19"/>
            <p:cNvSpPr>
              <a:spLocks noChangeArrowheads="1"/>
            </p:cNvSpPr>
            <p:nvPr/>
          </p:nvSpPr>
          <p:spPr bwMode="auto">
            <a:xfrm>
              <a:off x="2398" y="705"/>
              <a:ext cx="342" cy="109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zh-CN" altLang="en-US" sz="2000" dirty="0" smtClean="0">
                  <a:latin typeface="Times New Roman" pitchFamily="18" charset="0"/>
                </a:rPr>
                <a:t>公共信</a:t>
              </a:r>
              <a:endParaRPr lang="zh-CN" altLang="en-US" sz="2000" dirty="0">
                <a:latin typeface="Times New Roman" pitchFamily="18" charset="0"/>
              </a:endParaRPr>
            </a:p>
            <a:p>
              <a:pPr algn="ctr"/>
              <a:r>
                <a:rPr lang="zh-CN" altLang="en-US" sz="2000" dirty="0">
                  <a:latin typeface="Times New Roman" pitchFamily="18" charset="0"/>
                </a:rPr>
                <a:t>道</a:t>
              </a:r>
              <a:endParaRPr lang="zh-CN" altLang="en-US" sz="2000" dirty="0"/>
            </a:p>
          </p:txBody>
        </p:sp>
        <p:sp>
          <p:nvSpPr>
            <p:cNvPr id="21" name="Rectangle 20"/>
            <p:cNvSpPr>
              <a:spLocks noChangeArrowheads="1"/>
            </p:cNvSpPr>
            <p:nvPr/>
          </p:nvSpPr>
          <p:spPr bwMode="auto">
            <a:xfrm>
              <a:off x="3410" y="549"/>
              <a:ext cx="247" cy="14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dirty="0">
                  <a:latin typeface="Times New Roman" pitchFamily="18" charset="0"/>
                </a:rPr>
                <a:t>解密算法</a:t>
              </a:r>
              <a:endParaRPr lang="zh-CN" altLang="en-US" sz="2000" dirty="0"/>
            </a:p>
          </p:txBody>
        </p:sp>
        <p:sp>
          <p:nvSpPr>
            <p:cNvPr id="22" name="Rectangle 21"/>
            <p:cNvSpPr>
              <a:spLocks noChangeArrowheads="1"/>
            </p:cNvSpPr>
            <p:nvPr/>
          </p:nvSpPr>
          <p:spPr bwMode="auto">
            <a:xfrm>
              <a:off x="4350" y="705"/>
              <a:ext cx="237" cy="1090"/>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23" name="Rectangle 22"/>
            <p:cNvSpPr>
              <a:spLocks noChangeArrowheads="1"/>
            </p:cNvSpPr>
            <p:nvPr/>
          </p:nvSpPr>
          <p:spPr bwMode="auto">
            <a:xfrm>
              <a:off x="1155" y="2535"/>
              <a:ext cx="859"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加密密钥</a:t>
              </a:r>
              <a:endParaRPr lang="zh-CN" altLang="en-US" sz="2000" dirty="0"/>
            </a:p>
          </p:txBody>
        </p:sp>
        <p:sp>
          <p:nvSpPr>
            <p:cNvPr id="24" name="Rectangle 23"/>
            <p:cNvSpPr>
              <a:spLocks noChangeArrowheads="1"/>
            </p:cNvSpPr>
            <p:nvPr/>
          </p:nvSpPr>
          <p:spPr bwMode="auto">
            <a:xfrm>
              <a:off x="3135" y="2528"/>
              <a:ext cx="836"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解密密钥</a:t>
              </a:r>
              <a:endParaRPr lang="zh-CN" altLang="en-US" sz="2000" dirty="0"/>
            </a:p>
          </p:txBody>
        </p:sp>
        <p:cxnSp>
          <p:nvCxnSpPr>
            <p:cNvPr id="25" name="AutoShape 24"/>
            <p:cNvCxnSpPr>
              <a:cxnSpLocks noChangeShapeType="1"/>
              <a:stCxn id="17" idx="2"/>
              <a:endCxn id="20" idx="0"/>
            </p:cNvCxnSpPr>
            <p:nvPr/>
          </p:nvCxnSpPr>
          <p:spPr bwMode="auto">
            <a:xfrm flipH="1">
              <a:off x="2569" y="311"/>
              <a:ext cx="1" cy="394"/>
            </a:xfrm>
            <a:prstGeom prst="straightConnector1">
              <a:avLst/>
            </a:prstGeom>
            <a:noFill/>
            <a:ln w="9525">
              <a:solidFill>
                <a:srgbClr val="000000"/>
              </a:solidFill>
              <a:round/>
              <a:headEnd type="stealth" w="sm" len="med"/>
              <a:tailEnd type="stealth" w="sm" len="med"/>
            </a:ln>
          </p:spPr>
        </p:cxnSp>
        <p:cxnSp>
          <p:nvCxnSpPr>
            <p:cNvPr id="26" name="AutoShape 25"/>
            <p:cNvCxnSpPr>
              <a:cxnSpLocks noChangeShapeType="1"/>
              <a:stCxn id="18" idx="3"/>
              <a:endCxn id="19" idx="1"/>
            </p:cNvCxnSpPr>
            <p:nvPr/>
          </p:nvCxnSpPr>
          <p:spPr bwMode="auto">
            <a:xfrm flipV="1">
              <a:off x="894" y="1250"/>
              <a:ext cx="569" cy="1"/>
            </a:xfrm>
            <a:prstGeom prst="straightConnector1">
              <a:avLst/>
            </a:prstGeom>
            <a:noFill/>
            <a:ln w="9525">
              <a:solidFill>
                <a:srgbClr val="000000"/>
              </a:solidFill>
              <a:round/>
              <a:headEnd/>
              <a:tailEnd type="stealth" w="sm" len="med"/>
            </a:ln>
          </p:spPr>
        </p:cxnSp>
        <p:cxnSp>
          <p:nvCxnSpPr>
            <p:cNvPr id="27" name="AutoShape 26"/>
            <p:cNvCxnSpPr>
              <a:cxnSpLocks noChangeShapeType="1"/>
              <a:stCxn id="19" idx="3"/>
              <a:endCxn id="20" idx="1"/>
            </p:cNvCxnSpPr>
            <p:nvPr/>
          </p:nvCxnSpPr>
          <p:spPr bwMode="auto">
            <a:xfrm>
              <a:off x="1753" y="1250"/>
              <a:ext cx="645" cy="1"/>
            </a:xfrm>
            <a:prstGeom prst="straightConnector1">
              <a:avLst/>
            </a:prstGeom>
            <a:noFill/>
            <a:ln w="9525">
              <a:solidFill>
                <a:srgbClr val="000000"/>
              </a:solidFill>
              <a:round/>
              <a:headEnd/>
              <a:tailEnd type="stealth" w="sm" len="med"/>
            </a:ln>
          </p:spPr>
        </p:cxnSp>
        <p:cxnSp>
          <p:nvCxnSpPr>
            <p:cNvPr id="28" name="AutoShape 27"/>
            <p:cNvCxnSpPr>
              <a:cxnSpLocks noChangeShapeType="1"/>
              <a:stCxn id="20" idx="3"/>
              <a:endCxn id="21" idx="1"/>
            </p:cNvCxnSpPr>
            <p:nvPr/>
          </p:nvCxnSpPr>
          <p:spPr bwMode="auto">
            <a:xfrm>
              <a:off x="2740" y="1251"/>
              <a:ext cx="670" cy="1"/>
            </a:xfrm>
            <a:prstGeom prst="straightConnector1">
              <a:avLst/>
            </a:prstGeom>
            <a:noFill/>
            <a:ln w="9525">
              <a:solidFill>
                <a:srgbClr val="000000"/>
              </a:solidFill>
              <a:round/>
              <a:headEnd/>
              <a:tailEnd type="stealth" w="sm" len="med"/>
            </a:ln>
          </p:spPr>
        </p:cxnSp>
        <p:cxnSp>
          <p:nvCxnSpPr>
            <p:cNvPr id="29" name="AutoShape 28"/>
            <p:cNvCxnSpPr>
              <a:cxnSpLocks noChangeShapeType="1"/>
              <a:stCxn id="21" idx="3"/>
              <a:endCxn id="22" idx="1"/>
            </p:cNvCxnSpPr>
            <p:nvPr/>
          </p:nvCxnSpPr>
          <p:spPr bwMode="auto">
            <a:xfrm flipV="1">
              <a:off x="3657" y="1250"/>
              <a:ext cx="693" cy="1"/>
            </a:xfrm>
            <a:prstGeom prst="straightConnector1">
              <a:avLst/>
            </a:prstGeom>
            <a:noFill/>
            <a:ln w="9525">
              <a:solidFill>
                <a:srgbClr val="000000"/>
              </a:solidFill>
              <a:round/>
              <a:headEnd/>
              <a:tailEnd type="stealth" w="sm" len="med"/>
            </a:ln>
          </p:spPr>
        </p:cxnSp>
        <p:cxnSp>
          <p:nvCxnSpPr>
            <p:cNvPr id="30" name="AutoShape 29"/>
            <p:cNvCxnSpPr>
              <a:cxnSpLocks noChangeShapeType="1"/>
              <a:stCxn id="23" idx="0"/>
              <a:endCxn id="19" idx="2"/>
            </p:cNvCxnSpPr>
            <p:nvPr/>
          </p:nvCxnSpPr>
          <p:spPr bwMode="auto">
            <a:xfrm flipV="1">
              <a:off x="1585" y="1874"/>
              <a:ext cx="23" cy="661"/>
            </a:xfrm>
            <a:prstGeom prst="straightConnector1">
              <a:avLst/>
            </a:prstGeom>
            <a:noFill/>
            <a:ln w="9525">
              <a:solidFill>
                <a:srgbClr val="000000"/>
              </a:solidFill>
              <a:round/>
              <a:headEnd/>
              <a:tailEnd type="stealth" w="sm" len="med"/>
            </a:ln>
          </p:spPr>
        </p:cxnSp>
        <p:cxnSp>
          <p:nvCxnSpPr>
            <p:cNvPr id="31" name="AutoShape 30"/>
            <p:cNvCxnSpPr>
              <a:cxnSpLocks noChangeShapeType="1"/>
              <a:stCxn id="24" idx="0"/>
              <a:endCxn id="21" idx="2"/>
            </p:cNvCxnSpPr>
            <p:nvPr/>
          </p:nvCxnSpPr>
          <p:spPr bwMode="auto">
            <a:xfrm flipH="1" flipV="1">
              <a:off x="3534" y="1953"/>
              <a:ext cx="19" cy="575"/>
            </a:xfrm>
            <a:prstGeom prst="straightConnector1">
              <a:avLst/>
            </a:prstGeom>
            <a:noFill/>
            <a:ln w="9525">
              <a:solidFill>
                <a:srgbClr val="000000"/>
              </a:solidFill>
              <a:round/>
              <a:headEnd/>
              <a:tailEnd type="stealth" w="sm" len="med"/>
            </a:ln>
          </p:spPr>
        </p:cxnSp>
        <p:sp>
          <p:nvSpPr>
            <p:cNvPr id="32" name="Text Box 31"/>
            <p:cNvSpPr txBox="1">
              <a:spLocks noChangeArrowheads="1"/>
            </p:cNvSpPr>
            <p:nvPr/>
          </p:nvSpPr>
          <p:spPr bwMode="auto">
            <a:xfrm>
              <a:off x="2299" y="2733"/>
              <a:ext cx="627"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密钥</a:t>
              </a:r>
              <a:r>
                <a:rPr lang="en-US" altLang="zh-CN" sz="2000" i="1">
                  <a:latin typeface="Times New Roman" pitchFamily="18" charset="0"/>
                </a:rPr>
                <a:t>K</a:t>
              </a:r>
              <a:endParaRPr lang="en-US" altLang="zh-CN" sz="2000"/>
            </a:p>
          </p:txBody>
        </p:sp>
        <p:cxnSp>
          <p:nvCxnSpPr>
            <p:cNvPr id="33" name="AutoShape 32"/>
            <p:cNvCxnSpPr>
              <a:cxnSpLocks noChangeShapeType="1"/>
              <a:stCxn id="23" idx="3"/>
              <a:endCxn id="24" idx="1"/>
            </p:cNvCxnSpPr>
            <p:nvPr/>
          </p:nvCxnSpPr>
          <p:spPr bwMode="auto">
            <a:xfrm flipV="1">
              <a:off x="2014" y="2684"/>
              <a:ext cx="1121" cy="7"/>
            </a:xfrm>
            <a:prstGeom prst="straightConnector1">
              <a:avLst/>
            </a:prstGeom>
            <a:noFill/>
            <a:ln w="9525">
              <a:solidFill>
                <a:srgbClr val="000000"/>
              </a:solidFill>
              <a:round/>
              <a:headEnd type="stealth" w="sm" len="med"/>
              <a:tailEnd type="stealth" w="sm" len="med"/>
            </a:ln>
          </p:spPr>
        </p:cxn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密码体制的设计原则</a:t>
            </a:r>
            <a:endParaRPr lang="zh-CN" altLang="en-US" dirty="0"/>
          </a:p>
        </p:txBody>
      </p:sp>
      <p:sp>
        <p:nvSpPr>
          <p:cNvPr id="3" name="内容占位符 2"/>
          <p:cNvSpPr>
            <a:spLocks noGrp="1"/>
          </p:cNvSpPr>
          <p:nvPr>
            <p:ph idx="1"/>
          </p:nvPr>
        </p:nvSpPr>
        <p:spPr>
          <a:xfrm>
            <a:off x="457200" y="1524000"/>
            <a:ext cx="8229600" cy="4800600"/>
          </a:xfrm>
        </p:spPr>
        <p:txBody>
          <a:bodyPr/>
          <a:lstStyle/>
          <a:p>
            <a:r>
              <a:rPr lang="zh-CN" altLang="en-US" sz="2400" b="1" dirty="0" smtClean="0">
                <a:solidFill>
                  <a:srgbClr val="FF0000"/>
                </a:solidFill>
                <a:latin typeface="黑体" pitchFamily="2" charset="-122"/>
                <a:ea typeface="黑体" pitchFamily="2" charset="-122"/>
              </a:rPr>
              <a:t>科克霍夫原则（</a:t>
            </a:r>
            <a:r>
              <a:rPr lang="en-US" altLang="zh-CN" sz="2400" b="1" dirty="0" err="1" smtClean="0">
                <a:solidFill>
                  <a:srgbClr val="FF0000"/>
                </a:solidFill>
                <a:latin typeface="黑体" pitchFamily="2" charset="-122"/>
                <a:ea typeface="黑体" pitchFamily="2" charset="-122"/>
              </a:rPr>
              <a:t>Kerckhoffs</a:t>
            </a:r>
            <a:r>
              <a:rPr lang="en-US" altLang="zh-CN" sz="2400" b="1" dirty="0" smtClean="0">
                <a:solidFill>
                  <a:srgbClr val="FF0000"/>
                </a:solidFill>
                <a:latin typeface="黑体" pitchFamily="2" charset="-122"/>
                <a:ea typeface="黑体" pitchFamily="2" charset="-122"/>
              </a:rPr>
              <a:t> Principle</a:t>
            </a:r>
            <a:r>
              <a:rPr lang="zh-CN" altLang="en-US" sz="2400" b="1" dirty="0" smtClean="0">
                <a:solidFill>
                  <a:srgbClr val="FF0000"/>
                </a:solidFill>
                <a:latin typeface="黑体" pitchFamily="2" charset="-122"/>
                <a:ea typeface="黑体" pitchFamily="2" charset="-122"/>
              </a:rPr>
              <a:t>）</a:t>
            </a:r>
            <a:r>
              <a:rPr lang="zh-CN" altLang="en-US" sz="2400" dirty="0" smtClean="0"/>
              <a:t>：</a:t>
            </a:r>
            <a:r>
              <a:rPr lang="zh-CN" altLang="en-US" sz="2400" b="1" dirty="0" smtClean="0">
                <a:solidFill>
                  <a:srgbClr val="FF00FF"/>
                </a:solidFill>
              </a:rPr>
              <a:t>密码系统的安全性</a:t>
            </a:r>
            <a:r>
              <a:rPr lang="zh-CN" altLang="en-US" sz="2400" dirty="0" smtClean="0"/>
              <a:t>不应该取决于不易改变的算法，而应</a:t>
            </a:r>
            <a:r>
              <a:rPr lang="zh-CN" altLang="en-US" sz="2400" b="1" dirty="0" smtClean="0">
                <a:solidFill>
                  <a:srgbClr val="FF00FF"/>
                </a:solidFill>
              </a:rPr>
              <a:t>取决于可随时改变的密钥</a:t>
            </a:r>
            <a:endParaRPr lang="en-US" altLang="zh-CN" sz="2400" b="1" dirty="0" smtClean="0">
              <a:solidFill>
                <a:srgbClr val="FF00FF"/>
              </a:solidFill>
            </a:endParaRPr>
          </a:p>
          <a:p>
            <a:r>
              <a:rPr lang="zh-CN" altLang="en-US" sz="2400" b="1" dirty="0">
                <a:solidFill>
                  <a:srgbClr val="FF0000"/>
                </a:solidFill>
                <a:latin typeface="黑体" pitchFamily="2" charset="-122"/>
                <a:ea typeface="黑体" pitchFamily="2" charset="-122"/>
              </a:rPr>
              <a:t>科克霍夫假设：</a:t>
            </a:r>
            <a:r>
              <a:rPr lang="zh-CN" altLang="en-US" sz="2400" dirty="0"/>
              <a:t>密码分析者知道密码算法，唯一不知道的是</a:t>
            </a:r>
            <a:r>
              <a:rPr lang="zh-CN" altLang="en-US" sz="2400" dirty="0" smtClean="0"/>
              <a:t>密钥</a:t>
            </a:r>
            <a:endParaRPr lang="en-US" altLang="zh-CN" sz="2400" dirty="0" smtClean="0"/>
          </a:p>
          <a:p>
            <a:r>
              <a:rPr lang="en-US" altLang="zh-CN" sz="2400" b="1" dirty="0" smtClean="0">
                <a:solidFill>
                  <a:srgbClr val="FF0000"/>
                </a:solidFill>
                <a:latin typeface="黑体" pitchFamily="2" charset="-122"/>
                <a:ea typeface="黑体" pitchFamily="2" charset="-122"/>
              </a:rPr>
              <a:t>WHY</a:t>
            </a:r>
            <a:r>
              <a:rPr lang="zh-CN" altLang="en-US" sz="2400" b="1" dirty="0" smtClean="0">
                <a:solidFill>
                  <a:srgbClr val="FF0000"/>
                </a:solidFill>
                <a:latin typeface="黑体" pitchFamily="2" charset="-122"/>
                <a:ea typeface="黑体" pitchFamily="2" charset="-122"/>
              </a:rPr>
              <a:t>？</a:t>
            </a:r>
            <a:endParaRPr lang="en-US" altLang="zh-CN" sz="2400" b="1" dirty="0" smtClean="0">
              <a:solidFill>
                <a:srgbClr val="FF0000"/>
              </a:solidFill>
              <a:latin typeface="黑体" pitchFamily="2" charset="-122"/>
              <a:ea typeface="黑体" pitchFamily="2" charset="-122"/>
            </a:endParaRPr>
          </a:p>
          <a:p>
            <a:pPr marL="914400" lvl="1" indent="-457200">
              <a:buFont typeface="+mj-lt"/>
              <a:buAutoNum type="arabicPeriod"/>
            </a:pPr>
            <a:r>
              <a:rPr lang="zh-CN" altLang="en-US" sz="2000" dirty="0" smtClean="0">
                <a:latin typeface="黑体" pitchFamily="2" charset="-122"/>
                <a:ea typeface="黑体" pitchFamily="2" charset="-122"/>
              </a:rPr>
              <a:t>维护短的密钥比维护算法更容易；共享和安全存储短的密钥比共享和安全存储百千倍的程序更容易；算法的细节更容易泄露（逆向工程）</a:t>
            </a:r>
            <a:endParaRPr lang="en-US" altLang="zh-CN" sz="2000" dirty="0" smtClean="0">
              <a:latin typeface="黑体" pitchFamily="2" charset="-122"/>
              <a:ea typeface="黑体" pitchFamily="2" charset="-122"/>
            </a:endParaRPr>
          </a:p>
          <a:p>
            <a:pPr marL="914400" lvl="1" indent="-457200">
              <a:buFont typeface="+mj-lt"/>
              <a:buAutoNum type="arabicPeriod"/>
            </a:pPr>
            <a:r>
              <a:rPr lang="zh-CN" altLang="en-US" sz="2000" dirty="0">
                <a:latin typeface="黑体" pitchFamily="2" charset="-122"/>
                <a:ea typeface="黑体" pitchFamily="2" charset="-122"/>
              </a:rPr>
              <a:t>一旦密钥泄露</a:t>
            </a:r>
            <a:r>
              <a:rPr lang="zh-CN" altLang="en-US" sz="2000" dirty="0" smtClean="0">
                <a:latin typeface="黑体" pitchFamily="2" charset="-122"/>
                <a:ea typeface="黑体" pitchFamily="2" charset="-122"/>
              </a:rPr>
              <a:t>，更换密钥比更换算法更容易（定期密钥更新）</a:t>
            </a:r>
            <a:endParaRPr lang="en-US" altLang="zh-CN" sz="2000" dirty="0" smtClean="0">
              <a:latin typeface="黑体" pitchFamily="2" charset="-122"/>
              <a:ea typeface="黑体" pitchFamily="2" charset="-122"/>
            </a:endParaRPr>
          </a:p>
          <a:p>
            <a:pPr marL="914400" lvl="1" indent="-457200">
              <a:buFont typeface="+mj-lt"/>
              <a:buAutoNum type="arabicPeriod"/>
            </a:pPr>
            <a:r>
              <a:rPr lang="zh-CN" altLang="en-US" sz="2000" dirty="0" smtClean="0">
                <a:latin typeface="黑体" pitchFamily="2" charset="-122"/>
                <a:ea typeface="黑体" pitchFamily="2" charset="-122"/>
              </a:rPr>
              <a:t>多用户通信时，使用相同算法但不同的密钥比分别使用不同的算法更容易</a:t>
            </a:r>
            <a:endParaRPr lang="en-US" altLang="zh-CN" sz="2000" dirty="0" smtClean="0">
              <a:latin typeface="黑体" pitchFamily="2" charset="-122"/>
              <a:ea typeface="黑体" pitchFamily="2" charset="-122"/>
            </a:endParaRPr>
          </a:p>
          <a:p>
            <a:pPr marL="914400" lvl="1" indent="-457200">
              <a:buFont typeface="+mj-lt"/>
              <a:buAutoNum type="arabicPeriod"/>
            </a:pPr>
            <a:endParaRPr lang="en-US" altLang="zh-CN" dirty="0">
              <a:latin typeface="黑体" pitchFamily="2" charset="-122"/>
              <a:ea typeface="黑体" pitchFamily="2" charset="-122"/>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密码体制的分类</a:t>
            </a:r>
          </a:p>
        </p:txBody>
      </p:sp>
      <p:sp>
        <p:nvSpPr>
          <p:cNvPr id="3" name="内容占位符 2"/>
          <p:cNvSpPr>
            <a:spLocks noGrp="1"/>
          </p:cNvSpPr>
          <p:nvPr>
            <p:ph idx="1"/>
          </p:nvPr>
        </p:nvSpPr>
        <p:spPr/>
        <p:txBody>
          <a:bodyPr/>
          <a:lstStyle/>
          <a:p>
            <a:r>
              <a:rPr lang="zh-CN" altLang="en-US" sz="3200" b="1" dirty="0"/>
              <a:t>密码体制的分类：</a:t>
            </a:r>
            <a:endParaRPr lang="en-US" altLang="zh-CN" sz="3200" b="1" dirty="0"/>
          </a:p>
          <a:p>
            <a:pPr lvl="1"/>
            <a:r>
              <a:rPr lang="zh-CN" altLang="en-US" b="1" dirty="0">
                <a:solidFill>
                  <a:srgbClr val="FF0000"/>
                </a:solidFill>
              </a:rPr>
              <a:t>对称</a:t>
            </a:r>
            <a:r>
              <a:rPr lang="zh-CN" altLang="en-US" b="1" dirty="0" smtClean="0">
                <a:solidFill>
                  <a:srgbClr val="FF0000"/>
                </a:solidFill>
              </a:rPr>
              <a:t>密码</a:t>
            </a:r>
            <a:endParaRPr lang="en-US" altLang="zh-CN" b="1" dirty="0" smtClean="0">
              <a:solidFill>
                <a:srgbClr val="FF0000"/>
              </a:solidFill>
            </a:endParaRPr>
          </a:p>
          <a:p>
            <a:pPr lvl="2"/>
            <a:r>
              <a:rPr lang="zh-CN" altLang="en-US" b="1" dirty="0" smtClean="0">
                <a:solidFill>
                  <a:srgbClr val="FF0000"/>
                </a:solidFill>
              </a:rPr>
              <a:t>序列密码</a:t>
            </a:r>
            <a:endParaRPr lang="en-US" altLang="zh-CN" b="1" dirty="0" smtClean="0">
              <a:solidFill>
                <a:srgbClr val="FF0000"/>
              </a:solidFill>
            </a:endParaRPr>
          </a:p>
          <a:p>
            <a:pPr lvl="2"/>
            <a:r>
              <a:rPr lang="zh-CN" altLang="en-US" b="1" dirty="0" smtClean="0">
                <a:solidFill>
                  <a:srgbClr val="FF0000"/>
                </a:solidFill>
              </a:rPr>
              <a:t>分组密码</a:t>
            </a:r>
            <a:endParaRPr lang="en-US" altLang="zh-CN" b="1" dirty="0" smtClean="0">
              <a:solidFill>
                <a:srgbClr val="FF0000"/>
              </a:solidFill>
            </a:endParaRPr>
          </a:p>
          <a:p>
            <a:pPr lvl="2"/>
            <a:endParaRPr lang="en-US" altLang="zh-CN" b="1" dirty="0">
              <a:solidFill>
                <a:srgbClr val="FF0000"/>
              </a:solidFill>
            </a:endParaRPr>
          </a:p>
          <a:p>
            <a:pPr lvl="1"/>
            <a:r>
              <a:rPr lang="zh-CN" altLang="en-US" b="1" dirty="0">
                <a:solidFill>
                  <a:srgbClr val="FF0000"/>
                </a:solidFill>
              </a:rPr>
              <a:t>公钥密码</a:t>
            </a:r>
            <a:endParaRPr lang="en-US" altLang="zh-CN" b="1" dirty="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66</a:t>
            </a:fld>
            <a:endParaRPr lang="en-US" altLang="zh-CN" dirty="0"/>
          </a:p>
        </p:txBody>
      </p:sp>
    </p:spTree>
    <p:extLst>
      <p:ext uri="{BB962C8B-B14F-4D97-AF65-F5344CB8AC3E}">
        <p14:creationId xmlns:p14="http://schemas.microsoft.com/office/powerpoint/2010/main" val="18958864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密码体制的分类</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latin typeface="微软雅黑" pitchFamily="34" charset="-122"/>
                <a:ea typeface="微软雅黑" pitchFamily="34" charset="-122"/>
              </a:rPr>
              <a:t>对称密码体制（</a:t>
            </a:r>
            <a:r>
              <a:rPr lang="en-US" altLang="zh-CN" dirty="0" smtClean="0">
                <a:solidFill>
                  <a:srgbClr val="C00000"/>
                </a:solidFill>
                <a:latin typeface="微软雅黑" pitchFamily="34" charset="-122"/>
                <a:ea typeface="微软雅黑" pitchFamily="34" charset="-122"/>
              </a:rPr>
              <a:t>Symmetric Key Cryptosystem</a:t>
            </a:r>
            <a:r>
              <a:rPr lang="zh-CN" altLang="en-US" dirty="0" smtClean="0">
                <a:solidFill>
                  <a:srgbClr val="C00000"/>
                </a:solidFill>
                <a:latin typeface="微软雅黑" pitchFamily="34" charset="-122"/>
                <a:ea typeface="微软雅黑" pitchFamily="34" charset="-122"/>
              </a:rPr>
              <a:t>；单密码体制、传统密码体制）</a:t>
            </a:r>
            <a:r>
              <a:rPr lang="zh-CN" altLang="en-US" dirty="0" smtClean="0"/>
              <a:t>：如果一个密码体制的</a:t>
            </a:r>
            <a:r>
              <a:rPr lang="en-US" altLang="zh-CN" i="1" dirty="0" err="1" smtClean="0"/>
              <a:t>K</a:t>
            </a:r>
            <a:r>
              <a:rPr lang="en-US" altLang="zh-CN" i="1" baseline="-25000" dirty="0" err="1" smtClean="0"/>
              <a:t>d</a:t>
            </a:r>
            <a:r>
              <a:rPr lang="zh-CN" altLang="en-US" dirty="0" smtClean="0"/>
              <a:t>＝</a:t>
            </a:r>
            <a:r>
              <a:rPr lang="en-US" altLang="zh-CN" i="1" dirty="0" err="1" smtClean="0"/>
              <a:t>K</a:t>
            </a:r>
            <a:r>
              <a:rPr lang="en-US" altLang="zh-CN" i="1" baseline="-25000" dirty="0" err="1" smtClean="0"/>
              <a:t>e</a:t>
            </a:r>
            <a:r>
              <a:rPr lang="zh-CN" altLang="en-US" dirty="0" smtClean="0"/>
              <a:t>，或由其中一个很容易推出另一个。如同现实生活中的</a:t>
            </a:r>
            <a:r>
              <a:rPr lang="zh-CN" altLang="en-US" b="1" dirty="0" smtClean="0">
                <a:solidFill>
                  <a:srgbClr val="FF0000"/>
                </a:solidFill>
              </a:rPr>
              <a:t>保密箱机制</a:t>
            </a:r>
            <a:endParaRPr lang="en-US" altLang="zh-CN" b="1" dirty="0" smtClean="0">
              <a:solidFill>
                <a:srgbClr val="FF0000"/>
              </a:solidFill>
            </a:endParaRPr>
          </a:p>
          <a:p>
            <a:pPr lvl="1"/>
            <a:r>
              <a:rPr lang="zh-CN" altLang="en-US" dirty="0" smtClean="0"/>
              <a:t>根据对明文和密文的处理方式和密钥的使用不同，又可分为：</a:t>
            </a:r>
            <a:endParaRPr lang="en-US" altLang="zh-CN" dirty="0" smtClean="0"/>
          </a:p>
          <a:p>
            <a:pPr lvl="2"/>
            <a:r>
              <a:rPr lang="zh-CN" altLang="en-US" b="1" dirty="0" smtClean="0">
                <a:solidFill>
                  <a:srgbClr val="FF00FF"/>
                </a:solidFill>
              </a:rPr>
              <a:t>分组密码（</a:t>
            </a:r>
            <a:r>
              <a:rPr lang="en-US" altLang="zh-CN" dirty="0" smtClean="0">
                <a:latin typeface="GungsuhChe" pitchFamily="49" charset="-127"/>
                <a:ea typeface="GungsuhChe" pitchFamily="49" charset="-127"/>
              </a:rPr>
              <a:t>Block cipher</a:t>
            </a:r>
            <a:r>
              <a:rPr lang="zh-CN" altLang="en-US" b="1" dirty="0" smtClean="0"/>
              <a:t>；第</a:t>
            </a:r>
            <a:r>
              <a:rPr lang="en-US" altLang="zh-CN" b="1" dirty="0" smtClean="0"/>
              <a:t>5</a:t>
            </a:r>
            <a:r>
              <a:rPr lang="zh-CN" altLang="en-US" b="1" dirty="0" smtClean="0"/>
              <a:t>章</a:t>
            </a:r>
            <a:r>
              <a:rPr lang="zh-CN" altLang="en-US" b="1" dirty="0" smtClean="0">
                <a:solidFill>
                  <a:srgbClr val="FF00FF"/>
                </a:solidFill>
              </a:rPr>
              <a:t>）</a:t>
            </a:r>
            <a:endParaRPr lang="en-US" altLang="zh-CN" b="1" dirty="0" smtClean="0">
              <a:solidFill>
                <a:srgbClr val="FF00FF"/>
              </a:solidFill>
            </a:endParaRPr>
          </a:p>
          <a:p>
            <a:pPr lvl="2">
              <a:buNone/>
            </a:pPr>
            <a:r>
              <a:rPr lang="en-US" altLang="zh-CN" b="1" dirty="0" smtClean="0">
                <a:solidFill>
                  <a:srgbClr val="FF00FF"/>
                </a:solidFill>
              </a:rPr>
              <a:t>   </a:t>
            </a:r>
            <a:r>
              <a:rPr lang="zh-CN" altLang="en-US" b="1" dirty="0" smtClean="0"/>
              <a:t>例如：</a:t>
            </a:r>
            <a:r>
              <a:rPr lang="en-US" altLang="zh-CN" b="1" dirty="0">
                <a:solidFill>
                  <a:srgbClr val="692AA2"/>
                </a:solidFill>
              </a:rPr>
              <a:t> DES</a:t>
            </a:r>
            <a:r>
              <a:rPr lang="zh-CN" altLang="en-US" b="1" dirty="0">
                <a:solidFill>
                  <a:srgbClr val="692AA2"/>
                </a:solidFill>
              </a:rPr>
              <a:t>、</a:t>
            </a:r>
            <a:r>
              <a:rPr lang="en-US" altLang="zh-CN" b="1" dirty="0">
                <a:solidFill>
                  <a:srgbClr val="692AA2"/>
                </a:solidFill>
              </a:rPr>
              <a:t>3DES</a:t>
            </a:r>
            <a:r>
              <a:rPr lang="zh-CN" altLang="en-US" b="1" dirty="0">
                <a:solidFill>
                  <a:srgbClr val="692AA2"/>
                </a:solidFill>
              </a:rPr>
              <a:t>、</a:t>
            </a:r>
            <a:r>
              <a:rPr lang="en-US" altLang="zh-CN" b="1" dirty="0">
                <a:solidFill>
                  <a:srgbClr val="692AA2"/>
                </a:solidFill>
              </a:rPr>
              <a:t>AES</a:t>
            </a:r>
            <a:r>
              <a:rPr lang="zh-CN" altLang="en-US" b="1" dirty="0">
                <a:solidFill>
                  <a:srgbClr val="692AA2"/>
                </a:solidFill>
              </a:rPr>
              <a:t>、</a:t>
            </a:r>
            <a:r>
              <a:rPr lang="en-US" altLang="zh-CN" b="1" dirty="0">
                <a:solidFill>
                  <a:srgbClr val="692AA2"/>
                </a:solidFill>
              </a:rPr>
              <a:t>IDEA</a:t>
            </a:r>
            <a:r>
              <a:rPr lang="zh-CN" altLang="en-US" b="1" dirty="0"/>
              <a:t>等</a:t>
            </a:r>
            <a:endParaRPr lang="en-US" altLang="zh-CN" b="1" dirty="0" smtClean="0"/>
          </a:p>
          <a:p>
            <a:pPr lvl="2"/>
            <a:r>
              <a:rPr lang="zh-CN" altLang="en-US" b="1" dirty="0" smtClean="0">
                <a:solidFill>
                  <a:srgbClr val="FF00FF"/>
                </a:solidFill>
              </a:rPr>
              <a:t>序列密码（流密码</a:t>
            </a:r>
            <a:r>
              <a:rPr lang="zh-CN" altLang="en-US" b="1" dirty="0" smtClean="0">
                <a:solidFill>
                  <a:srgbClr val="FF00FF"/>
                </a:solidFill>
                <a:latin typeface="GungsuhChe" pitchFamily="49" charset="-127"/>
                <a:ea typeface="GungsuhChe" pitchFamily="49" charset="-127"/>
              </a:rPr>
              <a:t>，</a:t>
            </a:r>
            <a:r>
              <a:rPr lang="en-US" altLang="zh-CN" dirty="0" smtClean="0">
                <a:latin typeface="GungsuhChe" pitchFamily="49" charset="-127"/>
                <a:ea typeface="GungsuhChe" pitchFamily="49" charset="-127"/>
              </a:rPr>
              <a:t>Stream cipher</a:t>
            </a:r>
            <a:r>
              <a:rPr lang="zh-CN" altLang="en-US" b="1" dirty="0" smtClean="0"/>
              <a:t>；第</a:t>
            </a:r>
            <a:r>
              <a:rPr lang="en-US" altLang="zh-CN" b="1" dirty="0" smtClean="0"/>
              <a:t>4</a:t>
            </a:r>
            <a:r>
              <a:rPr lang="zh-CN" altLang="en-US" b="1" dirty="0" smtClean="0"/>
              <a:t>章</a:t>
            </a:r>
            <a:r>
              <a:rPr lang="zh-CN" altLang="en-US" b="1" dirty="0" smtClean="0">
                <a:solidFill>
                  <a:srgbClr val="FF00FF"/>
                </a:solidFill>
              </a:rPr>
              <a:t>）</a:t>
            </a:r>
            <a:endParaRPr lang="en-US" altLang="zh-CN" b="1" dirty="0" smtClean="0">
              <a:solidFill>
                <a:srgbClr val="FF00FF"/>
              </a:solidFill>
            </a:endParaRPr>
          </a:p>
          <a:p>
            <a:pPr lvl="2">
              <a:buNone/>
            </a:pPr>
            <a:r>
              <a:rPr lang="en-US" altLang="zh-CN" b="1" dirty="0" smtClean="0">
                <a:solidFill>
                  <a:srgbClr val="FF00FF"/>
                </a:solidFill>
              </a:rPr>
              <a:t>   </a:t>
            </a:r>
            <a:r>
              <a:rPr lang="zh-CN" altLang="en-US" b="1" dirty="0" smtClean="0"/>
              <a:t>例如：</a:t>
            </a:r>
            <a:r>
              <a:rPr lang="en-US" altLang="zh-CN" b="1" dirty="0" smtClean="0">
                <a:solidFill>
                  <a:srgbClr val="692AA2"/>
                </a:solidFill>
              </a:rPr>
              <a:t>RC4</a:t>
            </a:r>
            <a:r>
              <a:rPr lang="zh-CN" altLang="en-US" b="1" dirty="0">
                <a:solidFill>
                  <a:srgbClr val="692AA2"/>
                </a:solidFill>
              </a:rPr>
              <a:t>、</a:t>
            </a:r>
            <a:r>
              <a:rPr lang="en-US" altLang="zh-CN" b="1" dirty="0">
                <a:solidFill>
                  <a:srgbClr val="692AA2"/>
                </a:solidFill>
              </a:rPr>
              <a:t>A5</a:t>
            </a:r>
            <a:r>
              <a:rPr lang="zh-CN" altLang="en-US" b="1" dirty="0">
                <a:solidFill>
                  <a:srgbClr val="692AA2"/>
                </a:solidFill>
              </a:rPr>
              <a:t>、</a:t>
            </a:r>
            <a:r>
              <a:rPr lang="en-US" altLang="zh-CN" b="1" dirty="0">
                <a:solidFill>
                  <a:srgbClr val="692AA2"/>
                </a:solidFill>
              </a:rPr>
              <a:t>SEAL</a:t>
            </a:r>
            <a:r>
              <a:rPr lang="zh-CN" altLang="en-US" b="1" dirty="0"/>
              <a:t>等</a:t>
            </a:r>
            <a:endParaRPr lang="en-US" altLang="zh-CN" b="1" dirty="0" smtClean="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67</a:t>
            </a:fld>
            <a:endParaRPr lang="en-US" altLang="zh-C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C00000"/>
                </a:solidFill>
                <a:latin typeface="微软雅黑" pitchFamily="34" charset="-122"/>
                <a:ea typeface="微软雅黑" pitchFamily="34" charset="-122"/>
              </a:rPr>
              <a:t>公钥密码体制（</a:t>
            </a:r>
            <a:r>
              <a:rPr lang="en-US" altLang="zh-CN" dirty="0" smtClean="0">
                <a:solidFill>
                  <a:srgbClr val="C00000"/>
                </a:solidFill>
                <a:latin typeface="微软雅黑" pitchFamily="34" charset="-122"/>
                <a:ea typeface="微软雅黑" pitchFamily="34" charset="-122"/>
              </a:rPr>
              <a:t>Public Key Cryptosystem</a:t>
            </a:r>
            <a:r>
              <a:rPr lang="zh-CN" altLang="en-US" dirty="0" smtClean="0">
                <a:solidFill>
                  <a:srgbClr val="C00000"/>
                </a:solidFill>
                <a:latin typeface="微软雅黑" pitchFamily="34" charset="-122"/>
                <a:ea typeface="微软雅黑" pitchFamily="34" charset="-122"/>
              </a:rPr>
              <a:t>；非对称密码体制、双钥密码体制；</a:t>
            </a:r>
            <a:r>
              <a:rPr lang="zh-CN" altLang="en-US" dirty="0" smtClean="0">
                <a:solidFill>
                  <a:srgbClr val="FF00FF"/>
                </a:solidFill>
                <a:latin typeface="微软雅黑" pitchFamily="34" charset="-122"/>
                <a:ea typeface="微软雅黑" pitchFamily="34" charset="-122"/>
              </a:rPr>
              <a:t>第</a:t>
            </a:r>
            <a:r>
              <a:rPr lang="en-US" altLang="zh-CN" dirty="0" smtClean="0">
                <a:solidFill>
                  <a:srgbClr val="FF00FF"/>
                </a:solidFill>
                <a:latin typeface="微软雅黑" pitchFamily="34" charset="-122"/>
                <a:ea typeface="微软雅黑" pitchFamily="34" charset="-122"/>
              </a:rPr>
              <a:t>8</a:t>
            </a:r>
            <a:r>
              <a:rPr lang="zh-CN" altLang="en-US" dirty="0" smtClean="0">
                <a:solidFill>
                  <a:srgbClr val="FF00FF"/>
                </a:solidFill>
                <a:latin typeface="微软雅黑" pitchFamily="34" charset="-122"/>
                <a:ea typeface="微软雅黑" pitchFamily="34" charset="-122"/>
              </a:rPr>
              <a:t>章</a:t>
            </a:r>
            <a:r>
              <a:rPr lang="zh-CN" altLang="en-US" dirty="0" smtClean="0">
                <a:solidFill>
                  <a:srgbClr val="C00000"/>
                </a:solidFill>
                <a:latin typeface="微软雅黑" pitchFamily="34" charset="-122"/>
                <a:ea typeface="微软雅黑" pitchFamily="34" charset="-122"/>
              </a:rPr>
              <a:t>）</a:t>
            </a:r>
            <a:r>
              <a:rPr lang="zh-CN" altLang="en-US" b="1" dirty="0" smtClean="0"/>
              <a:t>：</a:t>
            </a:r>
            <a:r>
              <a:rPr lang="zh-CN" altLang="en-US" dirty="0" smtClean="0"/>
              <a:t>如果在计算上</a:t>
            </a:r>
            <a:r>
              <a:rPr lang="en-US" altLang="zh-CN" i="1" dirty="0" err="1" smtClean="0"/>
              <a:t>K</a:t>
            </a:r>
            <a:r>
              <a:rPr lang="en-US" altLang="zh-CN" i="1" baseline="-25000" dirty="0" err="1" smtClean="0"/>
              <a:t>d</a:t>
            </a:r>
            <a:r>
              <a:rPr lang="zh-CN" altLang="en-US" dirty="0" smtClean="0"/>
              <a:t>不能由</a:t>
            </a:r>
            <a:r>
              <a:rPr lang="en-US" altLang="zh-CN" i="1" dirty="0" err="1" smtClean="0"/>
              <a:t>K</a:t>
            </a:r>
            <a:r>
              <a:rPr lang="en-US" altLang="zh-CN" i="1" baseline="-25000" dirty="0" err="1" smtClean="0"/>
              <a:t>e</a:t>
            </a:r>
            <a:r>
              <a:rPr lang="zh-CN" altLang="en-US" dirty="0" smtClean="0"/>
              <a:t>推出，这样将</a:t>
            </a:r>
            <a:r>
              <a:rPr lang="en-US" altLang="zh-CN" i="1" dirty="0" err="1" smtClean="0"/>
              <a:t>K</a:t>
            </a:r>
            <a:r>
              <a:rPr lang="en-US" altLang="zh-CN" i="1" baseline="-25000" dirty="0" err="1" smtClean="0"/>
              <a:t>e</a:t>
            </a:r>
            <a:r>
              <a:rPr lang="zh-CN" altLang="en-US" dirty="0" smtClean="0"/>
              <a:t>公开也不会损害</a:t>
            </a:r>
            <a:r>
              <a:rPr lang="en-US" altLang="zh-CN" i="1" dirty="0" err="1" smtClean="0"/>
              <a:t>K</a:t>
            </a:r>
            <a:r>
              <a:rPr lang="en-US" altLang="zh-CN" i="1" baseline="-25000" dirty="0" err="1" smtClean="0"/>
              <a:t>d</a:t>
            </a:r>
            <a:r>
              <a:rPr lang="zh-CN" altLang="en-US" dirty="0" smtClean="0"/>
              <a:t>的安全，于是便可将</a:t>
            </a:r>
            <a:r>
              <a:rPr lang="en-US" altLang="zh-CN" i="1" dirty="0" err="1" smtClean="0"/>
              <a:t>K</a:t>
            </a:r>
            <a:r>
              <a:rPr lang="en-US" altLang="zh-CN" i="1" baseline="-25000" dirty="0" err="1" smtClean="0"/>
              <a:t>e</a:t>
            </a:r>
            <a:r>
              <a:rPr lang="zh-CN" altLang="en-US" dirty="0" smtClean="0"/>
              <a:t>公开</a:t>
            </a:r>
            <a:endParaRPr lang="en-US" altLang="zh-CN" dirty="0" smtClean="0"/>
          </a:p>
          <a:p>
            <a:r>
              <a:rPr lang="zh-CN" altLang="en-US" dirty="0" smtClean="0"/>
              <a:t>典型的密码体制有：</a:t>
            </a:r>
            <a:endParaRPr lang="en-US" altLang="zh-CN" dirty="0" smtClean="0"/>
          </a:p>
          <a:p>
            <a:pPr lvl="1"/>
            <a:r>
              <a:rPr lang="en-US" altLang="zh-CN" sz="2200" b="1" dirty="0" smtClean="0">
                <a:solidFill>
                  <a:srgbClr val="692AA2"/>
                </a:solidFill>
              </a:rPr>
              <a:t>RSA</a:t>
            </a:r>
          </a:p>
          <a:p>
            <a:pPr lvl="1"/>
            <a:r>
              <a:rPr lang="en-US" altLang="zh-CN" sz="2200" b="1" dirty="0" smtClean="0">
                <a:solidFill>
                  <a:srgbClr val="692AA2"/>
                </a:solidFill>
              </a:rPr>
              <a:t>ECC</a:t>
            </a:r>
          </a:p>
          <a:p>
            <a:pPr lvl="1"/>
            <a:r>
              <a:rPr lang="en-US" altLang="zh-CN" sz="2200" b="1" dirty="0" smtClean="0">
                <a:solidFill>
                  <a:srgbClr val="692AA2"/>
                </a:solidFill>
              </a:rPr>
              <a:t>Rabin</a:t>
            </a:r>
          </a:p>
          <a:p>
            <a:pPr lvl="1"/>
            <a:r>
              <a:rPr lang="en-US" altLang="zh-CN" sz="2200" b="1" dirty="0" err="1" smtClean="0">
                <a:solidFill>
                  <a:srgbClr val="692AA2"/>
                </a:solidFill>
              </a:rPr>
              <a:t>Elgamal</a:t>
            </a:r>
            <a:endParaRPr lang="en-US" altLang="zh-CN" sz="2200" b="1" dirty="0" smtClean="0">
              <a:solidFill>
                <a:srgbClr val="692AA2"/>
              </a:solidFill>
            </a:endParaRPr>
          </a:p>
          <a:p>
            <a:pPr lvl="1"/>
            <a:r>
              <a:rPr lang="en-US" altLang="zh-CN" sz="2200" b="1" dirty="0" smtClean="0">
                <a:solidFill>
                  <a:srgbClr val="692AA2"/>
                </a:solidFill>
              </a:rPr>
              <a:t>NTRU</a:t>
            </a:r>
          </a:p>
          <a:p>
            <a:endParaRPr lang="zh-CN" altLang="en-US"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68</a:t>
            </a:fld>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两种密码体制的比较</a:t>
            </a:r>
            <a:endParaRPr lang="zh-CN" altLang="en-US" dirty="0"/>
          </a:p>
        </p:txBody>
      </p:sp>
      <p:sp>
        <p:nvSpPr>
          <p:cNvPr id="3" name="内容占位符 2"/>
          <p:cNvSpPr>
            <a:spLocks noGrp="1"/>
          </p:cNvSpPr>
          <p:nvPr>
            <p:ph idx="1"/>
          </p:nvPr>
        </p:nvSpPr>
        <p:spPr>
          <a:xfrm>
            <a:off x="228600" y="1828800"/>
            <a:ext cx="4267200" cy="4495800"/>
          </a:xfrm>
        </p:spPr>
        <p:txBody>
          <a:bodyPr/>
          <a:lstStyle/>
          <a:p>
            <a:r>
              <a:rPr lang="zh-CN" altLang="en-US" dirty="0" smtClean="0">
                <a:solidFill>
                  <a:srgbClr val="FF0000"/>
                </a:solidFill>
              </a:rPr>
              <a:t>对称密码体制优点：</a:t>
            </a:r>
            <a:endParaRPr lang="en-US" altLang="zh-CN" dirty="0" smtClean="0">
              <a:solidFill>
                <a:srgbClr val="FF0000"/>
              </a:solidFill>
            </a:endParaRPr>
          </a:p>
          <a:p>
            <a:pPr lvl="1"/>
            <a:r>
              <a:rPr lang="zh-CN" altLang="en-US" dirty="0" smtClean="0"/>
              <a:t>速度快</a:t>
            </a:r>
            <a:endParaRPr lang="en-US" altLang="zh-CN" dirty="0" smtClean="0"/>
          </a:p>
          <a:p>
            <a:pPr lvl="1"/>
            <a:r>
              <a:rPr lang="zh-CN" altLang="en-US" dirty="0" smtClean="0"/>
              <a:t>密钥较短</a:t>
            </a:r>
            <a:endParaRPr lang="en-US" altLang="zh-CN" dirty="0" smtClean="0"/>
          </a:p>
          <a:p>
            <a:pPr lvl="1"/>
            <a:r>
              <a:rPr lang="zh-CN" altLang="en-US" dirty="0" smtClean="0"/>
              <a:t>密文往往与明文长度相同</a:t>
            </a:r>
            <a:endParaRPr lang="en-US" altLang="zh-CN" dirty="0" smtClean="0"/>
          </a:p>
          <a:p>
            <a:r>
              <a:rPr lang="zh-CN" altLang="en-US" dirty="0" smtClean="0">
                <a:solidFill>
                  <a:srgbClr val="FF0000"/>
                </a:solidFill>
              </a:rPr>
              <a:t>对称密码体制缺点：</a:t>
            </a:r>
            <a:endParaRPr lang="en-US" altLang="zh-CN" dirty="0" smtClean="0">
              <a:solidFill>
                <a:srgbClr val="FF0000"/>
              </a:solidFill>
            </a:endParaRPr>
          </a:p>
          <a:p>
            <a:pPr lvl="1"/>
            <a:r>
              <a:rPr lang="zh-CN" altLang="en-US" dirty="0" smtClean="0"/>
              <a:t>密钥分发需要安全通道</a:t>
            </a:r>
            <a:endParaRPr lang="en-US" altLang="zh-CN" dirty="0" smtClean="0"/>
          </a:p>
          <a:p>
            <a:pPr lvl="1"/>
            <a:r>
              <a:rPr lang="zh-CN" altLang="en-US" dirty="0" smtClean="0"/>
              <a:t>密钥量大，难于管理</a:t>
            </a:r>
            <a:endParaRPr lang="en-US" altLang="zh-CN" dirty="0" smtClean="0"/>
          </a:p>
          <a:p>
            <a:pPr lvl="1"/>
            <a:r>
              <a:rPr lang="zh-CN" altLang="en-US" dirty="0" smtClean="0"/>
              <a:t>难于解决不可否认问题</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69</a:t>
            </a:fld>
            <a:endParaRPr lang="en-US" altLang="zh-CN" dirty="0"/>
          </a:p>
        </p:txBody>
      </p:sp>
      <p:sp>
        <p:nvSpPr>
          <p:cNvPr id="7" name="内容占位符 2"/>
          <p:cNvSpPr txBox="1">
            <a:spLocks/>
          </p:cNvSpPr>
          <p:nvPr/>
        </p:nvSpPr>
        <p:spPr bwMode="auto">
          <a:xfrm>
            <a:off x="4724400" y="1905000"/>
            <a:ext cx="39624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eaLnBrk="1" latinLnBrk="0" hangingPunct="1">
              <a:lnSpc>
                <a:spcPct val="100000"/>
              </a:lnSpc>
              <a:spcBef>
                <a:spcPct val="20000"/>
              </a:spcBef>
              <a:buClr>
                <a:schemeClr val="hlink"/>
              </a:buClr>
              <a:buSzTx/>
              <a:buFont typeface="Wingdings" pitchFamily="2" charset="2"/>
              <a:buChar char="v"/>
              <a:tabLst/>
              <a:defRPr/>
            </a:pPr>
            <a:r>
              <a:rPr lang="zh-CN" altLang="en-US" sz="2800" dirty="0" smtClean="0">
                <a:solidFill>
                  <a:srgbClr val="FF0000"/>
                </a:solidFill>
                <a:latin typeface="+mn-lt"/>
                <a:ea typeface="+mn-ea"/>
              </a:rPr>
              <a:t>公钥密码体制优点：</a:t>
            </a:r>
            <a:endParaRPr lang="en-US" altLang="zh-CN" sz="2800" dirty="0" smtClean="0">
              <a:solidFill>
                <a:srgbClr val="FF0000"/>
              </a:solidFill>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zh-CN" altLang="en-US" sz="2400" b="0" i="0" u="none" strike="noStrike" kern="0" cap="none" spc="0" normalizeH="0" baseline="0" noProof="0" dirty="0" smtClean="0">
                <a:ln>
                  <a:noFill/>
                </a:ln>
                <a:solidFill>
                  <a:schemeClr val="tx1"/>
                </a:solidFill>
                <a:effectLst/>
                <a:uLnTx/>
                <a:uFillTx/>
                <a:latin typeface="+mn-lt"/>
              </a:rPr>
              <a:t>密钥分发相对容易</a:t>
            </a:r>
            <a:endParaRPr kumimoji="0" lang="en-US" altLang="zh-CN" sz="2400" b="0"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zh-CN" altLang="en-US" sz="2400" kern="0" dirty="0" smtClean="0">
                <a:latin typeface="+mn-lt"/>
              </a:rPr>
              <a:t>密钥管理简单</a:t>
            </a:r>
            <a:endParaRPr lang="en-US" altLang="zh-CN" sz="2400" kern="0" dirty="0" smtClean="0">
              <a:latin typeface="+mn-lt"/>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zh-CN" altLang="en-US" sz="2400" b="0" i="0" u="none" strike="noStrike" kern="0" cap="none" spc="0" normalizeH="0" baseline="0" noProof="0" dirty="0" smtClean="0">
                <a:ln>
                  <a:noFill/>
                </a:ln>
                <a:solidFill>
                  <a:schemeClr val="tx1"/>
                </a:solidFill>
                <a:effectLst/>
                <a:uLnTx/>
                <a:uFillTx/>
                <a:latin typeface="+mn-lt"/>
              </a:rPr>
              <a:t>可以实现数字签名</a:t>
            </a:r>
            <a:endParaRPr kumimoji="0" lang="en-US" altLang="zh-CN" sz="2400" b="0" i="0" u="none" strike="noStrike" kern="0" cap="none" spc="0" normalizeH="0" baseline="0" noProof="0" dirty="0" smtClean="0">
              <a:ln>
                <a:noFill/>
              </a:ln>
              <a:solidFill>
                <a:schemeClr val="tx1"/>
              </a:solidFill>
              <a:effectLst/>
              <a:uLnTx/>
              <a:uFillTx/>
              <a:latin typeface="+mn-lt"/>
            </a:endParaRPr>
          </a:p>
          <a:p>
            <a:pPr marL="342900" indent="-342900">
              <a:spcBef>
                <a:spcPct val="20000"/>
              </a:spcBef>
              <a:buClr>
                <a:schemeClr val="hlink"/>
              </a:buClr>
              <a:buFont typeface="Wingdings" pitchFamily="2" charset="2"/>
              <a:buChar char="v"/>
            </a:pPr>
            <a:r>
              <a:rPr lang="zh-CN" altLang="en-US" sz="2800" dirty="0" smtClean="0">
                <a:solidFill>
                  <a:srgbClr val="FF0000"/>
                </a:solidFill>
                <a:latin typeface="+mn-lt"/>
                <a:ea typeface="+mn-ea"/>
              </a:rPr>
              <a:t>公钥密码体制缺点：</a:t>
            </a:r>
            <a:endParaRPr lang="en-US" altLang="zh-CN" sz="2800" dirty="0" smtClean="0">
              <a:solidFill>
                <a:srgbClr val="FF0000"/>
              </a:solidFill>
              <a:latin typeface="+mn-lt"/>
              <a:ea typeface="+mn-ea"/>
            </a:endParaRPr>
          </a:p>
          <a:p>
            <a:pPr marL="742950" lvl="1" indent="-285750">
              <a:spcBef>
                <a:spcPct val="20000"/>
              </a:spcBef>
              <a:buClr>
                <a:schemeClr val="accent1"/>
              </a:buClr>
              <a:buFont typeface="Wingdings" pitchFamily="2" charset="2"/>
              <a:buChar char="§"/>
              <a:defRPr/>
            </a:pPr>
            <a:r>
              <a:rPr lang="zh-CN" altLang="en-US" sz="2400" kern="0" dirty="0" smtClean="0">
                <a:latin typeface="+mn-lt"/>
              </a:rPr>
              <a:t>加解密速度慢</a:t>
            </a:r>
            <a:endParaRPr lang="en-US" altLang="zh-CN" sz="2400" kern="0" dirty="0" smtClean="0">
              <a:latin typeface="+mn-lt"/>
            </a:endParaRPr>
          </a:p>
          <a:p>
            <a:pPr marL="742950" lvl="1" indent="-285750">
              <a:spcBef>
                <a:spcPct val="20000"/>
              </a:spcBef>
              <a:buClr>
                <a:schemeClr val="accent1"/>
              </a:buClr>
              <a:buFont typeface="Wingdings" pitchFamily="2" charset="2"/>
              <a:buChar char="§"/>
              <a:defRPr/>
            </a:pPr>
            <a:r>
              <a:rPr lang="zh-CN" altLang="en-US" sz="2400" kern="0" dirty="0" smtClean="0">
                <a:latin typeface="+mn-lt"/>
              </a:rPr>
              <a:t>密钥较长</a:t>
            </a:r>
            <a:endParaRPr lang="en-US" altLang="zh-CN" sz="2400" kern="0" dirty="0" smtClean="0">
              <a:latin typeface="+mn-lt"/>
            </a:endParaRPr>
          </a:p>
          <a:p>
            <a:pPr marL="742950" lvl="1" indent="-285750">
              <a:spcBef>
                <a:spcPct val="20000"/>
              </a:spcBef>
              <a:buClr>
                <a:schemeClr val="accent1"/>
              </a:buClr>
              <a:buFont typeface="Wingdings" pitchFamily="2" charset="2"/>
              <a:buChar char="§"/>
              <a:defRPr/>
            </a:pPr>
            <a:r>
              <a:rPr lang="zh-CN" altLang="en-US" sz="2400" kern="0" dirty="0" smtClean="0">
                <a:latin typeface="+mn-lt"/>
              </a:rPr>
              <a:t>密文长度往往大于明文长度</a:t>
            </a:r>
            <a:endParaRPr lang="en-US" altLang="zh-CN" sz="2400" kern="0" dirty="0" smtClean="0">
              <a:latin typeface="+mn-lt"/>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cxnSp>
        <p:nvCxnSpPr>
          <p:cNvPr id="9" name="直接连接符 8"/>
          <p:cNvCxnSpPr/>
          <p:nvPr/>
        </p:nvCxnSpPr>
        <p:spPr bwMode="auto">
          <a:xfrm rot="5400000">
            <a:off x="1981200" y="4114800"/>
            <a:ext cx="4724400" cy="1588"/>
          </a:xfrm>
          <a:prstGeom prst="line">
            <a:avLst/>
          </a:prstGeom>
          <a:ln w="38100">
            <a:solidFill>
              <a:srgbClr val="692AA2"/>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600B0E8-2502-423F-A5B8-D5EE92998DD8}" type="datetime1">
              <a:rPr lang="zh-CN" altLang="en-US"/>
              <a:pPr/>
              <a:t>2019/11/4</a:t>
            </a:fld>
            <a:endParaRPr lang="en-US" altLang="zh-CN"/>
          </a:p>
        </p:txBody>
      </p:sp>
      <p:sp>
        <p:nvSpPr>
          <p:cNvPr id="5" name="页脚占位符 4"/>
          <p:cNvSpPr>
            <a:spLocks noGrp="1"/>
          </p:cNvSpPr>
          <p:nvPr>
            <p:ph type="ftr" sz="quarter" idx="11"/>
          </p:nvPr>
        </p:nvSpPr>
        <p:spPr/>
        <p:txBody>
          <a:bodyPr/>
          <a:lstStyle/>
          <a:p>
            <a:r>
              <a:rPr lang="en-US" altLang="zh-CN"/>
              <a:t>计算机科学与技术学院</a:t>
            </a:r>
          </a:p>
        </p:txBody>
      </p:sp>
      <p:sp>
        <p:nvSpPr>
          <p:cNvPr id="6" name="灯片编号占位符 5"/>
          <p:cNvSpPr>
            <a:spLocks noGrp="1"/>
          </p:cNvSpPr>
          <p:nvPr>
            <p:ph type="sldNum" sz="quarter" idx="12"/>
          </p:nvPr>
        </p:nvSpPr>
        <p:spPr/>
        <p:txBody>
          <a:bodyPr/>
          <a:lstStyle/>
          <a:p>
            <a:fld id="{DD8DE705-7098-43CC-A936-A9FBA73E77E1}" type="slidenum">
              <a:rPr lang="en-US" altLang="zh-CN"/>
              <a:pPr/>
              <a:t>7</a:t>
            </a:fld>
            <a:endParaRPr lang="en-US" altLang="zh-CN"/>
          </a:p>
        </p:txBody>
      </p:sp>
      <p:sp>
        <p:nvSpPr>
          <p:cNvPr id="346114" name="Rectangle 2"/>
          <p:cNvSpPr>
            <a:spLocks noGrp="1" noChangeArrowheads="1"/>
          </p:cNvSpPr>
          <p:nvPr>
            <p:ph type="title"/>
          </p:nvPr>
        </p:nvSpPr>
        <p:spPr/>
        <p:txBody>
          <a:bodyPr/>
          <a:lstStyle/>
          <a:p>
            <a:endParaRPr lang="zh-CN" altLang="zh-CN"/>
          </a:p>
        </p:txBody>
      </p:sp>
      <p:sp>
        <p:nvSpPr>
          <p:cNvPr id="346115" name="Rectangle 3"/>
          <p:cNvSpPr>
            <a:spLocks noGrp="1" noChangeArrowheads="1"/>
          </p:cNvSpPr>
          <p:nvPr>
            <p:ph type="body" idx="1"/>
          </p:nvPr>
        </p:nvSpPr>
        <p:spPr>
          <a:xfrm>
            <a:off x="457200" y="1295400"/>
            <a:ext cx="8229600" cy="5029200"/>
          </a:xfrm>
        </p:spPr>
        <p:txBody>
          <a:bodyPr/>
          <a:lstStyle/>
          <a:p>
            <a:pPr>
              <a:lnSpc>
                <a:spcPct val="90000"/>
              </a:lnSpc>
            </a:pPr>
            <a:r>
              <a:rPr lang="en-US" altLang="zh-CN" sz="2800" b="1" dirty="0" smtClean="0">
                <a:solidFill>
                  <a:srgbClr val="FF0000"/>
                </a:solidFill>
              </a:rPr>
              <a:t>1994</a:t>
            </a:r>
            <a:r>
              <a:rPr lang="zh-CN" altLang="en-US" sz="2800" b="1" dirty="0" smtClean="0">
                <a:solidFill>
                  <a:srgbClr val="FF0000"/>
                </a:solidFill>
              </a:rPr>
              <a:t>年：</a:t>
            </a:r>
            <a:r>
              <a:rPr lang="zh-CN" altLang="en-US" dirty="0" smtClean="0"/>
              <a:t>入侵</a:t>
            </a:r>
            <a:r>
              <a:rPr lang="zh-CN" altLang="en-US" sz="2800" dirty="0" smtClean="0">
                <a:solidFill>
                  <a:srgbClr val="F50B21"/>
                </a:solidFill>
              </a:rPr>
              <a:t>圣迭戈</a:t>
            </a:r>
            <a:r>
              <a:rPr lang="zh-CN" altLang="en-US" sz="2800" dirty="0">
                <a:solidFill>
                  <a:srgbClr val="F50B21"/>
                </a:solidFill>
              </a:rPr>
              <a:t>超级计算机</a:t>
            </a:r>
            <a:r>
              <a:rPr lang="zh-CN" altLang="en-US" sz="2800" dirty="0" smtClean="0">
                <a:solidFill>
                  <a:srgbClr val="F50B21"/>
                </a:solidFill>
              </a:rPr>
              <a:t>中心</a:t>
            </a:r>
            <a:r>
              <a:rPr lang="zh-CN" altLang="en-US" sz="2800" dirty="0" smtClean="0"/>
              <a:t>，</a:t>
            </a:r>
            <a:r>
              <a:rPr lang="zh-CN" altLang="en-US" sz="2800" dirty="0"/>
              <a:t>并戏弄</a:t>
            </a:r>
            <a:r>
              <a:rPr lang="zh-CN" altLang="en-US" sz="2800" dirty="0" smtClean="0"/>
              <a:t>了日</a:t>
            </a:r>
            <a:r>
              <a:rPr lang="zh-CN" altLang="en-US" sz="2800" dirty="0"/>
              <a:t>裔美籍计算机安全专家</a:t>
            </a:r>
            <a:r>
              <a:rPr lang="zh-CN" altLang="en-US" sz="2800" dirty="0">
                <a:solidFill>
                  <a:srgbClr val="FF33CC"/>
                </a:solidFill>
              </a:rPr>
              <a:t>下村勉</a:t>
            </a:r>
            <a:r>
              <a:rPr lang="zh-CN" altLang="en-US" sz="2800" dirty="0"/>
              <a:t>，盗走了他计算机中的文件，还使用</a:t>
            </a:r>
            <a:r>
              <a:rPr lang="zh-CN" altLang="en-US" sz="2800" dirty="0">
                <a:solidFill>
                  <a:srgbClr val="FF00FF"/>
                </a:solidFill>
              </a:rPr>
              <a:t>会话劫持技术</a:t>
            </a:r>
            <a:r>
              <a:rPr lang="zh-CN" altLang="en-US" sz="2800" dirty="0"/>
              <a:t>盗走他的</a:t>
            </a:r>
            <a:r>
              <a:rPr lang="zh-CN" altLang="en-US" sz="2800" dirty="0" smtClean="0"/>
              <a:t>网站流量</a:t>
            </a:r>
            <a:r>
              <a:rPr lang="zh-CN" altLang="en-US" sz="2800" dirty="0"/>
              <a:t>。后来下村勉使用</a:t>
            </a:r>
            <a:r>
              <a:rPr lang="zh-CN" altLang="en-US" sz="2800" dirty="0">
                <a:solidFill>
                  <a:srgbClr val="FF33CC"/>
                </a:solidFill>
              </a:rPr>
              <a:t>蜜罐</a:t>
            </a:r>
            <a:r>
              <a:rPr lang="zh-CN" altLang="en-US" sz="2800" dirty="0" smtClean="0">
                <a:solidFill>
                  <a:srgbClr val="FF33CC"/>
                </a:solidFill>
              </a:rPr>
              <a:t>技术</a:t>
            </a:r>
            <a:r>
              <a:rPr lang="zh-CN" altLang="en-US" sz="2800" dirty="0" smtClean="0"/>
              <a:t>让米特尼克上钩</a:t>
            </a:r>
            <a:r>
              <a:rPr lang="zh-CN" altLang="en-US" sz="2800" dirty="0"/>
              <a:t>，用</a:t>
            </a:r>
            <a:r>
              <a:rPr lang="zh-CN" altLang="en-US" sz="2800" dirty="0">
                <a:latin typeface="Arial"/>
              </a:rPr>
              <a:t>“</a:t>
            </a:r>
            <a:r>
              <a:rPr lang="zh-CN" altLang="en-US" sz="2800" dirty="0">
                <a:solidFill>
                  <a:srgbClr val="FF33CC"/>
                </a:solidFill>
              </a:rPr>
              <a:t>电子隐形化</a:t>
            </a:r>
            <a:r>
              <a:rPr lang="zh-CN" altLang="en-US" sz="2800" dirty="0">
                <a:latin typeface="Arial"/>
              </a:rPr>
              <a:t>”</a:t>
            </a:r>
            <a:r>
              <a:rPr lang="zh-CN" altLang="en-US" sz="2800" dirty="0"/>
              <a:t>技术进行跟踪，</a:t>
            </a:r>
            <a:r>
              <a:rPr lang="en-US" altLang="zh-CN" sz="2800" dirty="0"/>
              <a:t>1995</a:t>
            </a:r>
            <a:r>
              <a:rPr lang="zh-CN" altLang="en-US" sz="2800" dirty="0"/>
              <a:t>年米特尼克再次被逮捕</a:t>
            </a:r>
          </a:p>
          <a:p>
            <a:pPr>
              <a:lnSpc>
                <a:spcPct val="90000"/>
              </a:lnSpc>
            </a:pPr>
            <a:r>
              <a:rPr lang="en-US" altLang="zh-CN" b="1" dirty="0">
                <a:solidFill>
                  <a:srgbClr val="FF0000"/>
                </a:solidFill>
              </a:rPr>
              <a:t>2000</a:t>
            </a:r>
            <a:r>
              <a:rPr lang="zh-CN" altLang="en-US" b="1" dirty="0">
                <a:solidFill>
                  <a:srgbClr val="FF0000"/>
                </a:solidFill>
              </a:rPr>
              <a:t>年</a:t>
            </a:r>
            <a:r>
              <a:rPr lang="en-US" altLang="zh-CN" dirty="0"/>
              <a:t>1</a:t>
            </a:r>
            <a:r>
              <a:rPr lang="zh-CN" altLang="en-US" sz="2800" dirty="0"/>
              <a:t>月</a:t>
            </a:r>
            <a:r>
              <a:rPr lang="en-US" altLang="zh-CN" sz="2800" dirty="0"/>
              <a:t>21</a:t>
            </a:r>
            <a:r>
              <a:rPr lang="zh-CN" altLang="en-US" sz="2800" dirty="0" smtClean="0"/>
              <a:t>日米特尼克被</a:t>
            </a:r>
            <a:r>
              <a:rPr lang="zh-CN" altLang="en-US" sz="2800" dirty="0"/>
              <a:t>释放，但禁止其在以后</a:t>
            </a:r>
            <a:r>
              <a:rPr lang="en-US" altLang="zh-CN" sz="2800" dirty="0"/>
              <a:t>3</a:t>
            </a:r>
            <a:r>
              <a:rPr lang="zh-CN" altLang="en-US" sz="2800" dirty="0"/>
              <a:t>年内再接触计算机以及手机等数码产品</a:t>
            </a:r>
          </a:p>
          <a:p>
            <a:pPr>
              <a:lnSpc>
                <a:spcPct val="90000"/>
              </a:lnSpc>
            </a:pPr>
            <a:r>
              <a:rPr lang="zh-CN" altLang="en-US" sz="2800" dirty="0" smtClean="0"/>
              <a:t>推出</a:t>
            </a:r>
            <a:r>
              <a:rPr lang="zh-CN" altLang="en-US" sz="2800" dirty="0"/>
              <a:t>了一本畅销书</a:t>
            </a:r>
            <a:r>
              <a:rPr lang="en-US" altLang="zh-CN" sz="2800" dirty="0"/>
              <a:t>《</a:t>
            </a:r>
            <a:r>
              <a:rPr lang="zh-CN" altLang="en-US" sz="2800" b="1" dirty="0">
                <a:solidFill>
                  <a:srgbClr val="FF0000"/>
                </a:solidFill>
              </a:rPr>
              <a:t>欺骗的艺术</a:t>
            </a:r>
            <a:r>
              <a:rPr lang="en-US" altLang="zh-CN" sz="2800" dirty="0"/>
              <a:t>》(The Art of Deception: Controlling the Human Element of Security)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密码分析</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70</a:t>
            </a:fld>
            <a:endParaRPr lang="en-US" altLang="zh-CN" dirty="0"/>
          </a:p>
        </p:txBody>
      </p:sp>
      <p:grpSp>
        <p:nvGrpSpPr>
          <p:cNvPr id="17" name="Group 7"/>
          <p:cNvGrpSpPr>
            <a:grpSpLocks noChangeAspect="1"/>
          </p:cNvGrpSpPr>
          <p:nvPr/>
        </p:nvGrpSpPr>
        <p:grpSpPr bwMode="auto">
          <a:xfrm>
            <a:off x="6554788" y="2085975"/>
            <a:ext cx="1651000" cy="1655763"/>
            <a:chOff x="4150" y="2432"/>
            <a:chExt cx="950" cy="902"/>
          </a:xfrm>
        </p:grpSpPr>
        <p:sp>
          <p:nvSpPr>
            <p:cNvPr id="18" name="AutoShape 8"/>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9" name="Freeform 9"/>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20" name="Freeform 10"/>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21" name="Freeform 11"/>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22" name="Freeform 12"/>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23" name="Freeform 13"/>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24" name="Freeform 14"/>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25" name="Freeform 15"/>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26" name="Freeform 16"/>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27" name="Freeform 17"/>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8" name="Freeform 18"/>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9" name="Freeform 19"/>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30" name="Freeform 20"/>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31" name="Freeform 21"/>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32" name="Freeform 22"/>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33" name="Freeform 23"/>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34" name="Freeform 24"/>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35" name="Freeform 25"/>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36" name="Freeform 26"/>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37" name="Freeform 27"/>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8" name="Freeform 28"/>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9" name="Freeform 29"/>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40" name="Freeform 30"/>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41" name="Freeform 31"/>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42" name="Freeform 32"/>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43" name="Freeform 33"/>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44" name="Freeform 34"/>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45" name="Freeform 35"/>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46" name="Freeform 36"/>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47" name="Freeform 37"/>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8" name="Freeform 38"/>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9" name="Freeform 39"/>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50" name="Freeform 40"/>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51" name="Freeform 41"/>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52" name="Freeform 42"/>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53" name="Freeform 43"/>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54" name="Freeform 44"/>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55" name="Freeform 45"/>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56" name="Freeform 46"/>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57" name="Freeform 47"/>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8" name="Freeform 48"/>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9" name="Freeform 49"/>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60" name="Freeform 50"/>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61" name="Freeform 51"/>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62" name="Freeform 52"/>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63" name="Freeform 53"/>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64" name="Freeform 54"/>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65" name="Freeform 55"/>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66" name="Freeform 56"/>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7" name="Freeform 57"/>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8" name="Freeform 58"/>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9" name="Freeform 59"/>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70" name="Freeform 60"/>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71" name="Freeform 61"/>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72" name="Freeform 62"/>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73" name="Freeform 63"/>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74" name="Freeform 64"/>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75" name="Freeform 65"/>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76" name="Freeform 66"/>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77" name="Freeform 67"/>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8" name="Freeform 68"/>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9" name="Freeform 69"/>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80" name="Freeform 70"/>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81" name="Freeform 71"/>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82" name="Freeform 72"/>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83" name="Freeform 73"/>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84" name="Freeform 74"/>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85" name="Freeform 75"/>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86" name="Freeform 76"/>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87" name="Freeform 77"/>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8" name="Freeform 78"/>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9" name="Freeform 79"/>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90" name="Freeform 80"/>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91" name="Freeform 81"/>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92" name="Freeform 82"/>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93" name="Freeform 83"/>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94" name="Freeform 84"/>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95" name="Freeform 85"/>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96" name="Freeform 86"/>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97" name="Freeform 87"/>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8" name="Freeform 88"/>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9" name="Freeform 89"/>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100" name="Freeform 90"/>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101" name="Freeform 91"/>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102" name="Freeform 92"/>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103" name="Freeform 93"/>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104" name="Freeform 94"/>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105" name="Freeform 95"/>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106" name="Freeform 96"/>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107" name="Freeform 97"/>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8" name="Freeform 98"/>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9" name="Freeform 99"/>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10" name="Freeform 100"/>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11" name="Freeform 101"/>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12" name="Freeform 102"/>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13" name="Freeform 103"/>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14" name="Freeform 104"/>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15" name="Freeform 105"/>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16" name="Freeform 106"/>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17" name="Freeform 107"/>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pic>
        <p:nvPicPr>
          <p:cNvPr id="118" name="Picture 122" descr="j0195384"/>
          <p:cNvPicPr>
            <a:picLocks noChangeAspect="1" noChangeArrowheads="1"/>
          </p:cNvPicPr>
          <p:nvPr/>
        </p:nvPicPr>
        <p:blipFill>
          <a:blip r:embed="rId2"/>
          <a:srcRect/>
          <a:stretch>
            <a:fillRect/>
          </a:stretch>
        </p:blipFill>
        <p:spPr>
          <a:xfrm>
            <a:off x="865188" y="2230438"/>
            <a:ext cx="1409700" cy="1439862"/>
          </a:xfrm>
          <a:prstGeom prst="rect">
            <a:avLst/>
          </a:prstGeom>
          <a:noFill/>
          <a:ln/>
        </p:spPr>
      </p:pic>
      <p:sp>
        <p:nvSpPr>
          <p:cNvPr id="119" name="AutoShape 125"/>
          <p:cNvSpPr>
            <a:spLocks noChangeArrowheads="1"/>
          </p:cNvSpPr>
          <p:nvPr/>
        </p:nvSpPr>
        <p:spPr bwMode="auto">
          <a:xfrm>
            <a:off x="2667000" y="2590800"/>
            <a:ext cx="3673475" cy="288925"/>
          </a:xfrm>
          <a:prstGeom prst="rightArrow">
            <a:avLst>
              <a:gd name="adj1" fmla="val 50000"/>
              <a:gd name="adj2" fmla="val 31785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0" name="Text Box 126"/>
          <p:cNvSpPr txBox="1">
            <a:spLocks noChangeArrowheads="1"/>
          </p:cNvSpPr>
          <p:nvPr/>
        </p:nvSpPr>
        <p:spPr bwMode="auto">
          <a:xfrm>
            <a:off x="3603625" y="2159000"/>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21" name="Text Box 128"/>
          <p:cNvSpPr txBox="1">
            <a:spLocks noChangeArrowheads="1"/>
          </p:cNvSpPr>
          <p:nvPr/>
        </p:nvSpPr>
        <p:spPr bwMode="auto">
          <a:xfrm>
            <a:off x="685800" y="37338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22" name="Text Box 129"/>
          <p:cNvSpPr txBox="1">
            <a:spLocks noChangeArrowheads="1"/>
          </p:cNvSpPr>
          <p:nvPr/>
        </p:nvSpPr>
        <p:spPr bwMode="auto">
          <a:xfrm>
            <a:off x="6477000" y="3733800"/>
            <a:ext cx="2016125" cy="366712"/>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Bob(Decrypter</a:t>
            </a:r>
            <a:r>
              <a:rPr lang="en-US" altLang="zh-CN"/>
              <a:t>)</a:t>
            </a:r>
          </a:p>
        </p:txBody>
      </p:sp>
      <p:pic>
        <p:nvPicPr>
          <p:cNvPr id="123" name="Picture 4" descr="013"/>
          <p:cNvPicPr>
            <a:picLocks noGrp="1" noChangeAspect="1" noChangeArrowheads="1"/>
          </p:cNvPicPr>
          <p:nvPr>
            <p:ph sz="half" idx="1"/>
          </p:nvPr>
        </p:nvPicPr>
        <p:blipFill>
          <a:blip r:embed="rId3"/>
          <a:srcRect/>
          <a:stretch>
            <a:fillRect/>
          </a:stretch>
        </p:blipFill>
        <p:spPr>
          <a:xfrm>
            <a:off x="3581400" y="4191000"/>
            <a:ext cx="1441450" cy="1441450"/>
          </a:xfrm>
          <a:noFill/>
          <a:ln/>
        </p:spPr>
      </p:pic>
      <p:sp>
        <p:nvSpPr>
          <p:cNvPr id="124" name="Text Box 130"/>
          <p:cNvSpPr txBox="1">
            <a:spLocks noChangeArrowheads="1"/>
          </p:cNvSpPr>
          <p:nvPr/>
        </p:nvSpPr>
        <p:spPr bwMode="auto">
          <a:xfrm>
            <a:off x="3429000" y="5638800"/>
            <a:ext cx="2016125" cy="307777"/>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
            </a:r>
            <a:r>
              <a:rPr lang="en-US" altLang="zh-CN" dirty="0" smtClean="0">
                <a:latin typeface="Times New Roman" pitchFamily="18" charset="0"/>
              </a:rPr>
              <a:t>Attacker</a:t>
            </a:r>
            <a:r>
              <a:rPr lang="zh-CN" altLang="en-US" dirty="0" smtClean="0">
                <a:latin typeface="Times New Roman" pitchFamily="18" charset="0"/>
              </a:rPr>
              <a:t>，</a:t>
            </a:r>
            <a:r>
              <a:rPr lang="en-US" altLang="zh-CN" dirty="0" smtClean="0">
                <a:latin typeface="Times New Roman" pitchFamily="18" charset="0"/>
              </a:rPr>
              <a:t>Eve)</a:t>
            </a:r>
            <a:endParaRPr lang="en-US" altLang="zh-CN" dirty="0">
              <a:latin typeface="Times New Roman" pitchFamily="18" charset="0"/>
            </a:endParaRPr>
          </a:p>
        </p:txBody>
      </p:sp>
      <p:cxnSp>
        <p:nvCxnSpPr>
          <p:cNvPr id="128" name="直接箭头连接符 127"/>
          <p:cNvCxnSpPr/>
          <p:nvPr/>
        </p:nvCxnSpPr>
        <p:spPr bwMode="auto">
          <a:xfrm rot="10800000">
            <a:off x="2362200" y="3200400"/>
            <a:ext cx="1295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0" name="直接箭头连接符 129"/>
          <p:cNvCxnSpPr>
            <a:stCxn id="123" idx="0"/>
          </p:cNvCxnSpPr>
          <p:nvPr/>
        </p:nvCxnSpPr>
        <p:spPr bwMode="auto">
          <a:xfrm rot="16200000" flipV="1">
            <a:off x="3636963" y="3525837"/>
            <a:ext cx="1295400" cy="34925"/>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2" name="直接箭头连接符 131"/>
          <p:cNvCxnSpPr/>
          <p:nvPr/>
        </p:nvCxnSpPr>
        <p:spPr bwMode="auto">
          <a:xfrm flipV="1">
            <a:off x="4724400" y="3200400"/>
            <a:ext cx="1676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33" name="TextBox 132"/>
          <p:cNvSpPr txBox="1"/>
          <p:nvPr/>
        </p:nvSpPr>
        <p:spPr>
          <a:xfrm>
            <a:off x="5257800" y="4419600"/>
            <a:ext cx="35052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dirty="0" smtClean="0"/>
              <a:t>攻击者通过</a:t>
            </a:r>
            <a:r>
              <a:rPr lang="zh-CN" altLang="en-US" sz="2400" dirty="0" smtClean="0">
                <a:solidFill>
                  <a:srgbClr val="FF0000"/>
                </a:solidFill>
              </a:rPr>
              <a:t>搭线窃听、电磁窃听</a:t>
            </a:r>
            <a:r>
              <a:rPr lang="zh-CN" altLang="en-US" sz="2400" dirty="0" smtClean="0"/>
              <a:t>等方式获得信息（密文、部分明文等）</a:t>
            </a:r>
            <a:endParaRPr lang="zh-CN" altLang="en-US"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rPr>
              <a:t>被动攻击与主动攻击</a:t>
            </a:r>
            <a:r>
              <a:rPr lang="zh-CN" altLang="en-US" dirty="0" smtClean="0"/>
              <a:t>：</a:t>
            </a:r>
            <a:endParaRPr lang="en-US" altLang="zh-CN" dirty="0" smtClean="0"/>
          </a:p>
          <a:p>
            <a:pPr lvl="1"/>
            <a:r>
              <a:rPr lang="zh-CN" altLang="en-US" b="1" dirty="0" smtClean="0">
                <a:solidFill>
                  <a:srgbClr val="CC00CC"/>
                </a:solidFill>
              </a:rPr>
              <a:t>被动攻击</a:t>
            </a:r>
            <a:r>
              <a:rPr lang="en-US" altLang="zh-CN" dirty="0" smtClean="0"/>
              <a:t>(passive attack)—</a:t>
            </a:r>
            <a:r>
              <a:rPr lang="zh-CN" altLang="en-US" dirty="0" smtClean="0"/>
              <a:t>对一个保密系统采取截获密文进行分析，如偷听、监视等</a:t>
            </a:r>
            <a:endParaRPr lang="en-US" altLang="zh-CN" dirty="0" smtClean="0"/>
          </a:p>
          <a:p>
            <a:pPr lvl="1"/>
            <a:r>
              <a:rPr lang="zh-CN" altLang="en-US" b="1" dirty="0" smtClean="0">
                <a:solidFill>
                  <a:srgbClr val="CC00CC"/>
                </a:solidFill>
              </a:rPr>
              <a:t>主动攻击</a:t>
            </a:r>
            <a:r>
              <a:rPr lang="en-US" altLang="zh-CN" dirty="0" smtClean="0"/>
              <a:t>(active attack) —</a:t>
            </a:r>
            <a:r>
              <a:rPr lang="zh-CN" altLang="en-US" dirty="0" smtClean="0"/>
              <a:t>非法入侵者主动干扰系统，采用</a:t>
            </a:r>
            <a:r>
              <a:rPr lang="zh-CN" altLang="en-US" dirty="0" smtClean="0">
                <a:solidFill>
                  <a:srgbClr val="CC00CC"/>
                </a:solidFill>
              </a:rPr>
              <a:t>删除、更改、增添、重放</a:t>
            </a:r>
            <a:r>
              <a:rPr lang="zh-CN" altLang="en-US" dirty="0" smtClean="0"/>
              <a:t>等方法向系统加入假消息，进一步可划分为：</a:t>
            </a:r>
            <a:endParaRPr lang="en-US" altLang="zh-CN" dirty="0" smtClean="0"/>
          </a:p>
          <a:p>
            <a:pPr lvl="2"/>
            <a:r>
              <a:rPr lang="zh-CN" altLang="en-US" dirty="0" smtClean="0"/>
              <a:t>伪造</a:t>
            </a:r>
            <a:r>
              <a:rPr lang="en-US" altLang="zh-CN" dirty="0" smtClean="0"/>
              <a:t>/</a:t>
            </a:r>
            <a:r>
              <a:rPr lang="zh-CN" altLang="en-US" dirty="0" smtClean="0"/>
              <a:t>伪装</a:t>
            </a:r>
            <a:endParaRPr lang="en-US" altLang="zh-CN" dirty="0" smtClean="0"/>
          </a:p>
          <a:p>
            <a:pPr lvl="2"/>
            <a:r>
              <a:rPr lang="zh-CN" altLang="en-US" dirty="0" smtClean="0"/>
              <a:t>重放</a:t>
            </a:r>
            <a:endParaRPr lang="en-US" altLang="zh-CN" dirty="0" smtClean="0"/>
          </a:p>
          <a:p>
            <a:pPr lvl="2"/>
            <a:r>
              <a:rPr lang="zh-CN" altLang="en-US" dirty="0" smtClean="0"/>
              <a:t>篡改</a:t>
            </a:r>
            <a:endParaRPr lang="en-US" altLang="zh-CN" dirty="0" smtClean="0"/>
          </a:p>
          <a:p>
            <a:pPr lvl="2"/>
            <a:r>
              <a:rPr lang="zh-CN" altLang="en-US" dirty="0" smtClean="0"/>
              <a:t>中断</a:t>
            </a:r>
            <a:r>
              <a:rPr lang="en-US" altLang="zh-CN" dirty="0" smtClean="0"/>
              <a:t>/</a:t>
            </a:r>
            <a:r>
              <a:rPr lang="zh-CN" altLang="en-US" dirty="0" smtClean="0"/>
              <a:t>拒绝服务（</a:t>
            </a:r>
            <a:r>
              <a:rPr lang="en-US" altLang="zh-CN" dirty="0" err="1" smtClean="0"/>
              <a:t>DoS</a:t>
            </a:r>
            <a:r>
              <a:rPr lang="zh-CN" altLang="en-US" dirty="0" smtClean="0"/>
              <a:t>）</a:t>
            </a:r>
            <a:endParaRPr lang="en-US" altLang="zh-CN" dirty="0" smtClean="0"/>
          </a:p>
          <a:p>
            <a:pPr lvl="2"/>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71</a:t>
            </a:fld>
            <a:endParaRPr lang="en-US" altLang="zh-C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990033"/>
                </a:solidFill>
                <a:latin typeface="黑体" pitchFamily="2" charset="-122"/>
                <a:ea typeface="黑体" pitchFamily="2" charset="-122"/>
              </a:rPr>
              <a:t>对密码系统的攻击</a:t>
            </a:r>
            <a:endParaRPr lang="zh-CN" altLang="en-US" dirty="0"/>
          </a:p>
        </p:txBody>
      </p:sp>
      <p:sp>
        <p:nvSpPr>
          <p:cNvPr id="3" name="内容占位符 2"/>
          <p:cNvSpPr>
            <a:spLocks noGrp="1"/>
          </p:cNvSpPr>
          <p:nvPr>
            <p:ph idx="1"/>
          </p:nvPr>
        </p:nvSpPr>
        <p:spPr/>
        <p:txBody>
          <a:bodyPr/>
          <a:lstStyle/>
          <a:p>
            <a:r>
              <a:rPr lang="zh-CN" altLang="en-US" sz="3200" dirty="0" smtClean="0">
                <a:solidFill>
                  <a:srgbClr val="C00000"/>
                </a:solidFill>
                <a:latin typeface="微软雅黑" pitchFamily="34" charset="-122"/>
                <a:ea typeface="微软雅黑" pitchFamily="34" charset="-122"/>
              </a:rPr>
              <a:t>密码分析者破译或攻击密码的方法主要有</a:t>
            </a:r>
            <a:endParaRPr lang="en-US" altLang="zh-CN" sz="3200" dirty="0" smtClean="0">
              <a:solidFill>
                <a:srgbClr val="C00000"/>
              </a:solidFill>
              <a:latin typeface="微软雅黑" pitchFamily="34" charset="-122"/>
              <a:ea typeface="微软雅黑" pitchFamily="34" charset="-122"/>
            </a:endParaRPr>
          </a:p>
          <a:p>
            <a:pPr lvl="1"/>
            <a:r>
              <a:rPr lang="zh-CN" altLang="en-US" dirty="0" smtClean="0">
                <a:solidFill>
                  <a:srgbClr val="FF0000"/>
                </a:solidFill>
                <a:ea typeface="楷体_GB2312" pitchFamily="49" charset="-122"/>
              </a:rPr>
              <a:t>穷举攻击法</a:t>
            </a:r>
            <a:r>
              <a:rPr lang="zh-CN" altLang="en-US" dirty="0" smtClean="0">
                <a:ea typeface="楷体_GB2312" pitchFamily="49" charset="-122"/>
              </a:rPr>
              <a:t>（强力或蛮力（</a:t>
            </a:r>
            <a:r>
              <a:rPr lang="en-US" altLang="zh-CN" dirty="0" smtClean="0">
                <a:ea typeface="楷体_GB2312" pitchFamily="49" charset="-122"/>
              </a:rPr>
              <a:t>Brute force</a:t>
            </a:r>
            <a:r>
              <a:rPr lang="zh-CN" altLang="en-US" dirty="0" smtClean="0">
                <a:ea typeface="楷体_GB2312" pitchFamily="49" charset="-122"/>
              </a:rPr>
              <a:t>）攻击）</a:t>
            </a:r>
            <a:endParaRPr lang="en-US" altLang="zh-CN" dirty="0" smtClean="0">
              <a:ea typeface="楷体_GB2312" pitchFamily="49" charset="-122"/>
            </a:endParaRPr>
          </a:p>
          <a:p>
            <a:pPr lvl="2"/>
            <a:r>
              <a:rPr lang="zh-CN" altLang="en-US" dirty="0" smtClean="0">
                <a:ea typeface="楷体_GB2312" pitchFamily="49" charset="-122"/>
              </a:rPr>
              <a:t>变体：字典攻击</a:t>
            </a:r>
            <a:endParaRPr lang="en-US" altLang="zh-CN" dirty="0" smtClean="0">
              <a:ea typeface="楷体_GB2312" pitchFamily="49" charset="-122"/>
            </a:endParaRPr>
          </a:p>
          <a:p>
            <a:pPr lvl="1"/>
            <a:r>
              <a:rPr lang="zh-CN" altLang="en-US" dirty="0" smtClean="0">
                <a:solidFill>
                  <a:srgbClr val="FF0000"/>
                </a:solidFill>
                <a:ea typeface="楷体_GB2312" pitchFamily="49" charset="-122"/>
              </a:rPr>
              <a:t>统计分析法</a:t>
            </a:r>
            <a:r>
              <a:rPr lang="zh-CN" altLang="en-US" dirty="0" smtClean="0">
                <a:ea typeface="楷体_GB2312" pitchFamily="49" charset="-122"/>
              </a:rPr>
              <a:t>：根据明文、密文和密钥的统计规律来破译密码的方法</a:t>
            </a:r>
            <a:endParaRPr lang="en-US" altLang="zh-CN" dirty="0" smtClean="0">
              <a:ea typeface="楷体_GB2312" pitchFamily="49" charset="-122"/>
            </a:endParaRPr>
          </a:p>
          <a:p>
            <a:pPr lvl="2"/>
            <a:r>
              <a:rPr lang="zh-CN" altLang="en-US" dirty="0" smtClean="0">
                <a:ea typeface="楷体_GB2312" pitchFamily="49" charset="-122"/>
              </a:rPr>
              <a:t>多适用于对称密码体制</a:t>
            </a:r>
            <a:endParaRPr lang="en-US" altLang="zh-CN" dirty="0" smtClean="0">
              <a:ea typeface="楷体_GB2312" pitchFamily="49" charset="-122"/>
            </a:endParaRPr>
          </a:p>
          <a:p>
            <a:pPr lvl="1"/>
            <a:r>
              <a:rPr lang="zh-CN" altLang="en-US" dirty="0" smtClean="0">
                <a:solidFill>
                  <a:srgbClr val="FF0000"/>
                </a:solidFill>
                <a:ea typeface="楷体_GB2312" pitchFamily="49" charset="-122"/>
              </a:rPr>
              <a:t>数学分析攻击法</a:t>
            </a:r>
            <a:r>
              <a:rPr lang="zh-CN" altLang="en-US" dirty="0" smtClean="0">
                <a:ea typeface="楷体_GB2312" pitchFamily="49" charset="-122"/>
              </a:rPr>
              <a:t>：针对加解密算法的数学基础和某些密码学特性，通过数学求解的方法来破译密码</a:t>
            </a:r>
            <a:endParaRPr lang="en-US" altLang="zh-CN" dirty="0" smtClean="0">
              <a:ea typeface="楷体_GB2312" pitchFamily="49" charset="-122"/>
            </a:endParaRPr>
          </a:p>
          <a:p>
            <a:pPr lvl="2"/>
            <a:r>
              <a:rPr lang="zh-CN" altLang="en-US" dirty="0" smtClean="0">
                <a:ea typeface="楷体_GB2312" pitchFamily="49" charset="-122"/>
              </a:rPr>
              <a:t>对适用于公钥密码体制</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72</a:t>
            </a:fld>
            <a:endParaRPr lang="en-US" altLang="zh-C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76400"/>
            <a:ext cx="8229600" cy="4648200"/>
          </a:xfrm>
        </p:spPr>
        <p:txBody>
          <a:bodyPr/>
          <a:lstStyle/>
          <a:p>
            <a:r>
              <a:rPr lang="zh-CN" altLang="en-US" dirty="0" smtClean="0">
                <a:ea typeface="楷体_GB2312" pitchFamily="49" charset="-122"/>
              </a:rPr>
              <a:t>根据密码分析者对明文、密文等数据资源的掌握程度，可以将密码分析攻击分为以下几种：</a:t>
            </a:r>
            <a:endParaRPr lang="en-US" altLang="zh-CN" dirty="0" smtClean="0">
              <a:ea typeface="楷体_GB2312" pitchFamily="49" charset="-122"/>
            </a:endParaRPr>
          </a:p>
          <a:p>
            <a:pPr lvl="1"/>
            <a:r>
              <a:rPr lang="zh-CN" altLang="en-US" dirty="0" smtClean="0">
                <a:solidFill>
                  <a:srgbClr val="A50021"/>
                </a:solidFill>
                <a:ea typeface="楷体_GB2312" pitchFamily="49" charset="-122"/>
              </a:rPr>
              <a:t>惟密文攻击（</a:t>
            </a:r>
            <a:r>
              <a:rPr lang="en-US" altLang="zh-CN" dirty="0" err="1" smtClean="0">
                <a:solidFill>
                  <a:srgbClr val="A50021"/>
                </a:solidFill>
                <a:ea typeface="楷体_GB2312" pitchFamily="49" charset="-122"/>
              </a:rPr>
              <a:t>Ciphertext</a:t>
            </a:r>
            <a:r>
              <a:rPr lang="en-US" altLang="zh-CN" dirty="0" smtClean="0">
                <a:solidFill>
                  <a:srgbClr val="A50021"/>
                </a:solidFill>
                <a:ea typeface="楷体_GB2312" pitchFamily="49" charset="-122"/>
              </a:rPr>
              <a:t>-only attack</a:t>
            </a:r>
            <a:r>
              <a:rPr lang="zh-CN" altLang="en-US" dirty="0" smtClean="0">
                <a:solidFill>
                  <a:srgbClr val="A50021"/>
                </a:solidFill>
                <a:ea typeface="楷体_GB2312" pitchFamily="49" charset="-122"/>
              </a:rPr>
              <a:t>）</a:t>
            </a:r>
            <a:r>
              <a:rPr lang="en-US" altLang="zh-CN" dirty="0" smtClean="0">
                <a:solidFill>
                  <a:srgbClr val="0070C0"/>
                </a:solidFill>
                <a:ea typeface="楷体_GB2312" pitchFamily="49" charset="-122"/>
              </a:rPr>
              <a:t>—</a:t>
            </a:r>
            <a:r>
              <a:rPr lang="zh-CN" altLang="en-US" dirty="0" smtClean="0">
                <a:solidFill>
                  <a:srgbClr val="0070C0"/>
                </a:solidFill>
                <a:ea typeface="楷体_GB2312" pitchFamily="49" charset="-122"/>
              </a:rPr>
              <a:t>被动攻击</a:t>
            </a:r>
            <a:endParaRPr lang="en-US" altLang="zh-CN" dirty="0" smtClean="0">
              <a:solidFill>
                <a:srgbClr val="0070C0"/>
              </a:solidFill>
              <a:ea typeface="楷体_GB2312" pitchFamily="49" charset="-122"/>
            </a:endParaRPr>
          </a:p>
          <a:p>
            <a:pPr lvl="1"/>
            <a:r>
              <a:rPr lang="zh-CN" altLang="en-US" dirty="0" smtClean="0">
                <a:solidFill>
                  <a:srgbClr val="A50021"/>
                </a:solidFill>
                <a:ea typeface="楷体_GB2312" pitchFamily="49" charset="-122"/>
              </a:rPr>
              <a:t>已知明文攻击（</a:t>
            </a:r>
            <a:r>
              <a:rPr lang="en-US" altLang="zh-CN" dirty="0" smtClean="0">
                <a:solidFill>
                  <a:srgbClr val="A50021"/>
                </a:solidFill>
                <a:ea typeface="楷体_GB2312" pitchFamily="49" charset="-122"/>
              </a:rPr>
              <a:t>Plaintext-known attack</a:t>
            </a:r>
            <a:r>
              <a:rPr lang="zh-CN" altLang="en-US" dirty="0" smtClean="0">
                <a:solidFill>
                  <a:srgbClr val="A50021"/>
                </a:solidFill>
                <a:ea typeface="楷体_GB2312" pitchFamily="49" charset="-122"/>
              </a:rPr>
              <a:t>）</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被动攻击</a:t>
            </a:r>
            <a:endParaRPr lang="en-US" altLang="zh-CN" dirty="0">
              <a:solidFill>
                <a:srgbClr val="0070C0"/>
              </a:solidFill>
              <a:ea typeface="楷体_GB2312" pitchFamily="49" charset="-122"/>
            </a:endParaRPr>
          </a:p>
          <a:p>
            <a:pPr lvl="1"/>
            <a:r>
              <a:rPr lang="zh-CN" altLang="en-US" dirty="0" smtClean="0">
                <a:solidFill>
                  <a:srgbClr val="A50021"/>
                </a:solidFill>
                <a:ea typeface="楷体_GB2312" pitchFamily="49" charset="-122"/>
              </a:rPr>
              <a:t>选择明文攻击（</a:t>
            </a:r>
            <a:r>
              <a:rPr lang="en-US" altLang="zh-CN" dirty="0" smtClean="0">
                <a:solidFill>
                  <a:srgbClr val="A50021"/>
                </a:solidFill>
                <a:ea typeface="楷体_GB2312" pitchFamily="49" charset="-122"/>
              </a:rPr>
              <a:t>Chosen-plaintext attack</a:t>
            </a:r>
            <a:r>
              <a:rPr lang="zh-CN" altLang="en-US" dirty="0" smtClean="0">
                <a:solidFill>
                  <a:srgbClr val="A50021"/>
                </a:solidFill>
                <a:ea typeface="楷体_GB2312" pitchFamily="49" charset="-122"/>
              </a:rPr>
              <a:t>）</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主动攻击</a:t>
            </a:r>
            <a:endParaRPr lang="en-US" altLang="zh-CN" dirty="0">
              <a:solidFill>
                <a:srgbClr val="0070C0"/>
              </a:solidFill>
              <a:ea typeface="楷体_GB2312" pitchFamily="49" charset="-122"/>
            </a:endParaRPr>
          </a:p>
          <a:p>
            <a:pPr lvl="2"/>
            <a:r>
              <a:rPr lang="zh-CN" altLang="en-US" dirty="0" smtClean="0">
                <a:solidFill>
                  <a:srgbClr val="A50021"/>
                </a:solidFill>
                <a:ea typeface="楷体_GB2312" pitchFamily="49" charset="-122"/>
              </a:rPr>
              <a:t>自适应选择明文攻击（</a:t>
            </a:r>
            <a:r>
              <a:rPr lang="en-US" altLang="zh-CN" dirty="0" smtClean="0">
                <a:solidFill>
                  <a:srgbClr val="A50021"/>
                </a:solidFill>
                <a:ea typeface="楷体_GB2312" pitchFamily="49" charset="-122"/>
              </a:rPr>
              <a:t>Adaptive-chosen-plaintext attack</a:t>
            </a:r>
            <a:r>
              <a:rPr lang="zh-CN" altLang="en-US" dirty="0" smtClean="0">
                <a:solidFill>
                  <a:srgbClr val="A50021"/>
                </a:solidFill>
                <a:ea typeface="楷体_GB2312" pitchFamily="49" charset="-122"/>
              </a:rPr>
              <a:t>）</a:t>
            </a:r>
            <a:endParaRPr lang="en-US" altLang="zh-CN" dirty="0" smtClean="0">
              <a:solidFill>
                <a:srgbClr val="A50021"/>
              </a:solidFill>
              <a:ea typeface="楷体_GB2312" pitchFamily="49" charset="-122"/>
            </a:endParaRPr>
          </a:p>
          <a:p>
            <a:pPr lvl="1"/>
            <a:r>
              <a:rPr lang="zh-CN" altLang="en-US" dirty="0" smtClean="0">
                <a:solidFill>
                  <a:srgbClr val="A50021"/>
                </a:solidFill>
                <a:ea typeface="楷体_GB2312" pitchFamily="49" charset="-122"/>
              </a:rPr>
              <a:t>选择密文攻击</a:t>
            </a:r>
            <a:r>
              <a:rPr lang="en-US" altLang="zh-CN" dirty="0" smtClean="0">
                <a:solidFill>
                  <a:srgbClr val="A50021"/>
                </a:solidFill>
                <a:ea typeface="楷体_GB2312" pitchFamily="49" charset="-122"/>
              </a:rPr>
              <a:t>(Chosen-</a:t>
            </a:r>
            <a:r>
              <a:rPr lang="en-US" altLang="zh-CN" dirty="0" err="1" smtClean="0">
                <a:solidFill>
                  <a:srgbClr val="A50021"/>
                </a:solidFill>
                <a:ea typeface="楷体_GB2312" pitchFamily="49" charset="-122"/>
              </a:rPr>
              <a:t>ciphertext</a:t>
            </a:r>
            <a:r>
              <a:rPr lang="en-US" altLang="zh-CN" dirty="0" smtClean="0">
                <a:solidFill>
                  <a:srgbClr val="A50021"/>
                </a:solidFill>
                <a:ea typeface="楷体_GB2312" pitchFamily="49" charset="-122"/>
              </a:rPr>
              <a:t> attack</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主动攻击</a:t>
            </a:r>
            <a:endParaRPr lang="en-US" altLang="zh-CN" dirty="0">
              <a:solidFill>
                <a:srgbClr val="0070C0"/>
              </a:solidFill>
              <a:ea typeface="楷体_GB2312" pitchFamily="49" charset="-122"/>
            </a:endParaRPr>
          </a:p>
          <a:p>
            <a:pPr lvl="2"/>
            <a:r>
              <a:rPr lang="zh-CN" altLang="en-US" dirty="0" smtClean="0">
                <a:solidFill>
                  <a:srgbClr val="A50021"/>
                </a:solidFill>
                <a:ea typeface="楷体_GB2312" pitchFamily="49" charset="-122"/>
              </a:rPr>
              <a:t>自适应选择密文攻击（</a:t>
            </a:r>
            <a:r>
              <a:rPr lang="en-US" altLang="zh-CN" dirty="0" smtClean="0">
                <a:solidFill>
                  <a:srgbClr val="A50021"/>
                </a:solidFill>
                <a:ea typeface="楷体_GB2312" pitchFamily="49" charset="-122"/>
              </a:rPr>
              <a:t>Adaptive-chosen-</a:t>
            </a:r>
            <a:r>
              <a:rPr lang="en-US" altLang="zh-CN" dirty="0" err="1" smtClean="0">
                <a:solidFill>
                  <a:srgbClr val="A50021"/>
                </a:solidFill>
                <a:ea typeface="楷体_GB2312" pitchFamily="49" charset="-122"/>
              </a:rPr>
              <a:t>ciphetext</a:t>
            </a:r>
            <a:r>
              <a:rPr lang="en-US" altLang="zh-CN" dirty="0" smtClean="0">
                <a:solidFill>
                  <a:srgbClr val="A50021"/>
                </a:solidFill>
                <a:ea typeface="楷体_GB2312" pitchFamily="49" charset="-122"/>
              </a:rPr>
              <a:t> attack </a:t>
            </a:r>
            <a:r>
              <a:rPr lang="zh-CN" altLang="en-US" dirty="0" smtClean="0">
                <a:solidFill>
                  <a:srgbClr val="A50021"/>
                </a:solidFill>
                <a:ea typeface="楷体_GB2312" pitchFamily="49" charset="-122"/>
              </a:rPr>
              <a:t>）</a:t>
            </a:r>
            <a:endParaRPr lang="en-US" altLang="zh-CN" dirty="0" smtClean="0">
              <a:solidFill>
                <a:srgbClr val="A50021"/>
              </a:solidFill>
              <a:ea typeface="楷体_GB2312" pitchFamily="49" charset="-122"/>
            </a:endParaRPr>
          </a:p>
          <a:p>
            <a:r>
              <a:rPr lang="zh-CN" altLang="en-US" b="1" dirty="0" smtClean="0">
                <a:solidFill>
                  <a:srgbClr val="FF0000"/>
                </a:solidFill>
                <a:ea typeface="楷体_GB2312" pitchFamily="49" charset="-122"/>
              </a:rPr>
              <a:t>假设</a:t>
            </a:r>
            <a:r>
              <a:rPr lang="zh-CN" altLang="en-US" dirty="0" smtClean="0">
                <a:solidFill>
                  <a:srgbClr val="A50021"/>
                </a:solidFill>
                <a:ea typeface="楷体_GB2312" pitchFamily="49" charset="-122"/>
              </a:rPr>
              <a:t>：攻击者知道密码算法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惟密文攻击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3810000"/>
                <a:ext cx="8229600" cy="2514600"/>
              </a:xfrm>
            </p:spPr>
            <p:txBody>
              <a:bodyPr/>
              <a:lstStyle/>
              <a:p>
                <a:r>
                  <a:rPr lang="zh-CN" altLang="en-US" dirty="0" smtClean="0">
                    <a:ea typeface="楷体_GB2312" pitchFamily="49" charset="-122"/>
                  </a:rPr>
                  <a:t>密码分析者仅能根据截获的密文进行分析，以得出明文或密钥（</a:t>
                </a:r>
                <a:r>
                  <a:rPr lang="zh-CN" altLang="en-US" b="1" dirty="0" smtClean="0">
                    <a:solidFill>
                      <a:srgbClr val="FF0000"/>
                    </a:solidFill>
                    <a:ea typeface="楷体_GB2312" pitchFamily="49" charset="-122"/>
                  </a:rPr>
                  <a:t>破译难度最大</a:t>
                </a:r>
                <a:r>
                  <a:rPr lang="zh-CN" altLang="en-US" dirty="0" smtClean="0">
                    <a:ea typeface="楷体_GB2312" pitchFamily="49" charset="-122"/>
                  </a:rPr>
                  <a:t>）</a:t>
                </a:r>
                <a:endParaRPr lang="en-US" altLang="zh-CN" dirty="0" smtClean="0">
                  <a:ea typeface="楷体_GB2312" pitchFamily="49" charset="-122"/>
                </a:endParaRPr>
              </a:p>
              <a:p>
                <a:r>
                  <a:rPr lang="zh-CN" altLang="en-US" sz="2400" dirty="0" smtClean="0">
                    <a:solidFill>
                      <a:srgbClr val="FF0000"/>
                    </a:solidFill>
                  </a:rPr>
                  <a:t>已知：</a:t>
                </a:r>
                <a14:m>
                  <m:oMath xmlns:m="http://schemas.openxmlformats.org/officeDocument/2006/math">
                    <m:r>
                      <a:rPr lang="en-US" altLang="zh-CN" sz="2400" i="1" dirty="0" smtClean="0">
                        <a:latin typeface="Cambria Math"/>
                      </a:rPr>
                      <m:t>𝐶</m:t>
                    </m:r>
                    <m:r>
                      <a:rPr lang="en-US" altLang="zh-CN" sz="2400" i="1" baseline="-25000" dirty="0" smtClean="0">
                        <a:latin typeface="Cambria Math"/>
                      </a:rPr>
                      <m:t>1</m:t>
                    </m:r>
                    <m:r>
                      <a:rPr lang="zh-CN" altLang="en-US" sz="2400" i="1" dirty="0" smtClean="0">
                        <a:latin typeface="Cambria Math"/>
                      </a:rPr>
                      <m:t>＝</m:t>
                    </m:r>
                    <m:sSub>
                      <m:sSubPr>
                        <m:ctrlPr>
                          <a:rPr lang="en-US" altLang="zh-CN" sz="2400" i="1" dirty="0" smtClean="0">
                            <a:latin typeface="Cambria Math" panose="02040503050406030204" pitchFamily="18" charset="0"/>
                          </a:rPr>
                        </m:ctrlPr>
                      </m:sSubPr>
                      <m:e>
                        <m:r>
                          <a:rPr lang="en-US" altLang="zh-CN" sz="2400" b="0" i="1" dirty="0" smtClean="0">
                            <a:latin typeface="Cambria Math"/>
                          </a:rPr>
                          <m:t>𝐸</m:t>
                        </m:r>
                      </m:e>
                      <m:sub>
                        <m:r>
                          <a:rPr lang="en-US" altLang="zh-CN" sz="2400" b="0" i="1" dirty="0" smtClean="0">
                            <a:latin typeface="Cambria Math"/>
                          </a:rPr>
                          <m:t>𝑘</m:t>
                        </m:r>
                      </m:sub>
                    </m:sSub>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a:rPr>
                              <m:t>𝑃</m:t>
                            </m:r>
                          </m:e>
                          <m:sub>
                            <m:r>
                              <a:rPr lang="en-US" altLang="zh-CN" sz="2400" b="0" i="1" dirty="0" smtClean="0">
                                <a:latin typeface="Cambria Math"/>
                              </a:rPr>
                              <m:t>1</m:t>
                            </m:r>
                          </m:sub>
                        </m:sSub>
                      </m:e>
                    </m:d>
                    <m:r>
                      <a:rPr lang="en-US" altLang="zh-CN" sz="2400" b="0" i="1" dirty="0" smtClean="0">
                        <a:latin typeface="Cambria Math"/>
                      </a:rPr>
                      <m:t>,</m:t>
                    </m:r>
                    <m:r>
                      <a:rPr lang="en-US" altLang="zh-CN" sz="2400" i="1" dirty="0">
                        <a:latin typeface="Cambria Math"/>
                      </a:rPr>
                      <m:t>𝐶</m:t>
                    </m:r>
                    <m:r>
                      <a:rPr lang="en-US" altLang="zh-CN" sz="2400" b="0" i="1" baseline="-25000" dirty="0" smtClean="0">
                        <a:latin typeface="Cambria Math"/>
                      </a:rPr>
                      <m:t>2</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2</m:t>
                            </m:r>
                          </m:sub>
                        </m:sSub>
                      </m:e>
                    </m:d>
                    <m:r>
                      <a:rPr lang="zh-CN" altLang="en-US" sz="2400" i="1" dirty="0" smtClean="0">
                        <a:latin typeface="Cambria Math"/>
                      </a:rPr>
                      <m:t>，</m:t>
                    </m:r>
                    <m:r>
                      <a:rPr lang="en-US" altLang="zh-CN" sz="2400" i="1" dirty="0" smtClean="0">
                        <a:latin typeface="Cambria Math"/>
                      </a:rPr>
                      <m:t>…</m:t>
                    </m:r>
                    <m:r>
                      <a:rPr lang="zh-CN" altLang="en-US" sz="2400" i="1" dirty="0" smtClean="0">
                        <a:latin typeface="Cambria Math"/>
                      </a:rPr>
                      <m:t>，</m:t>
                    </m:r>
                    <m:r>
                      <a:rPr lang="en-US" altLang="zh-CN" sz="2400" i="1" dirty="0">
                        <a:latin typeface="Cambria Math"/>
                      </a:rPr>
                      <m:t>𝐶</m:t>
                    </m:r>
                    <m:r>
                      <a:rPr lang="en-US" altLang="zh-CN" sz="2400" b="0" i="1" baseline="-25000" dirty="0" smtClean="0">
                        <a:latin typeface="Cambria Math"/>
                      </a:rPr>
                      <m:t>𝑖</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𝑖</m:t>
                            </m:r>
                          </m:sub>
                        </m:sSub>
                      </m:e>
                    </m:d>
                  </m:oMath>
                </a14:m>
                <a:endParaRPr lang="en-US" altLang="zh-CN" sz="2400" i="1" dirty="0" smtClean="0">
                  <a:latin typeface="Cambria Math"/>
                </a:endParaRPr>
              </a:p>
              <a:p>
                <a14:m>
                  <m:oMath xmlns:m="http://schemas.openxmlformats.org/officeDocument/2006/math">
                    <m:r>
                      <a:rPr lang="zh-CN" altLang="en-US" sz="2400" i="1" dirty="0" smtClean="0">
                        <a:solidFill>
                          <a:srgbClr val="FF0000"/>
                        </a:solidFill>
                        <a:latin typeface="Cambria Math"/>
                      </a:rPr>
                      <m:t>求：</m:t>
                    </m:r>
                    <m:r>
                      <a:rPr lang="en-US" altLang="zh-CN" sz="2400" i="1" dirty="0" smtClean="0">
                        <a:latin typeface="Cambria Math"/>
                      </a:rPr>
                      <m:t>𝑃</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𝑃</m:t>
                    </m:r>
                    <m:r>
                      <a:rPr lang="en-US" altLang="zh-CN" sz="2400" i="1" baseline="-25000" dirty="0" smtClean="0">
                        <a:latin typeface="Cambria Math"/>
                      </a:rPr>
                      <m:t>2</m:t>
                    </m:r>
                    <m:r>
                      <a:rPr lang="zh-CN" altLang="en-US" sz="2400" i="1" dirty="0" smtClean="0">
                        <a:latin typeface="Cambria Math"/>
                      </a:rPr>
                      <m:t>，</m:t>
                    </m:r>
                    <m:r>
                      <a:rPr lang="en-US" altLang="zh-CN" sz="2400" i="1" dirty="0" smtClean="0">
                        <a:latin typeface="Cambria Math"/>
                      </a:rPr>
                      <m:t>……</m:t>
                    </m:r>
                    <m:r>
                      <a:rPr lang="zh-CN" altLang="en-US" sz="2400" i="1" dirty="0" smtClean="0">
                        <a:latin typeface="Cambria Math"/>
                      </a:rPr>
                      <m:t>，</m:t>
                    </m:r>
                    <m:r>
                      <a:rPr lang="en-US" altLang="zh-CN" sz="2400" i="1" dirty="0" smtClean="0">
                        <a:latin typeface="Cambria Math"/>
                      </a:rPr>
                      <m:t>𝑃</m:t>
                    </m:r>
                    <m:r>
                      <a:rPr lang="en-US" altLang="zh-CN" sz="2400" i="1" baseline="-25000" dirty="0" smtClean="0">
                        <a:latin typeface="Cambria Math"/>
                      </a:rPr>
                      <m:t>𝑖</m:t>
                    </m:r>
                    <m:r>
                      <a:rPr lang="zh-CN" altLang="en-US" sz="2400" i="1" dirty="0" smtClean="0">
                        <a:latin typeface="Cambria Math"/>
                      </a:rPr>
                      <m:t>，</m:t>
                    </m:r>
                    <m:r>
                      <a:rPr lang="en-US" altLang="zh-CN" sz="2400" i="1" dirty="0" smtClean="0">
                        <a:latin typeface="Cambria Math"/>
                      </a:rPr>
                      <m:t>𝐾</m:t>
                    </m:r>
                  </m:oMath>
                </a14:m>
                <a:r>
                  <a:rPr lang="zh-CN" altLang="en-US" sz="2400" dirty="0" smtClean="0"/>
                  <a:t>或者找出一个算法从</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𝐶</m:t>
                          </m:r>
                        </m:e>
                        <m:sub>
                          <m:r>
                            <a:rPr lang="en-US" altLang="zh-CN" sz="2400" b="0" i="1" dirty="0" smtClean="0">
                              <a:latin typeface="Cambria Math"/>
                            </a:rPr>
                            <m:t>𝑖</m:t>
                          </m:r>
                          <m:r>
                            <a:rPr lang="en-US" altLang="zh-CN" sz="2400" b="0" i="1" dirty="0" smtClean="0">
                              <a:latin typeface="Cambria Math"/>
                            </a:rPr>
                            <m:t>+1</m:t>
                          </m:r>
                        </m:sub>
                      </m:sSub>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𝑖</m:t>
                              </m:r>
                              <m:r>
                                <a:rPr lang="en-US" altLang="zh-CN" sz="2400" b="0" i="1" dirty="0" smtClean="0">
                                  <a:latin typeface="Cambria Math"/>
                                </a:rPr>
                                <m:t>+1</m:t>
                              </m:r>
                            </m:sub>
                          </m:sSub>
                        </m:e>
                      </m:d>
                      <m:r>
                        <a:rPr lang="zh-CN" altLang="en-US" sz="2400" i="1" dirty="0" smtClean="0">
                          <a:latin typeface="Cambria Math"/>
                        </a:rPr>
                        <m:t>推出</m:t>
                      </m:r>
                      <m:r>
                        <a:rPr lang="en-US" altLang="zh-CN" sz="2400" i="1" dirty="0" smtClean="0">
                          <a:latin typeface="Cambria Math"/>
                        </a:rPr>
                        <m:t>𝑃</m:t>
                      </m:r>
                      <m:r>
                        <a:rPr lang="en-US" altLang="zh-CN" sz="2400" i="1" baseline="-25000" dirty="0" smtClean="0">
                          <a:latin typeface="Cambria Math"/>
                        </a:rPr>
                        <m:t>𝑖</m:t>
                      </m:r>
                      <m:r>
                        <a:rPr lang="zh-CN" altLang="en-US" sz="2400" i="1" baseline="-25000" dirty="0" smtClean="0">
                          <a:latin typeface="Cambria Math"/>
                        </a:rPr>
                        <m:t>＋</m:t>
                      </m:r>
                      <m:r>
                        <a:rPr lang="en-US" altLang="zh-CN" sz="2400" i="1" baseline="-25000" dirty="0" smtClean="0">
                          <a:latin typeface="Cambria Math"/>
                        </a:rPr>
                        <m:t>1</m:t>
                      </m:r>
                      <m:r>
                        <a:rPr lang="en-US" altLang="zh-CN" sz="2400" i="1" dirty="0" smtClean="0">
                          <a:latin typeface="Cambria Math"/>
                        </a:rPr>
                        <m:t> </m:t>
                      </m:r>
                    </m:oMath>
                  </m:oMathPara>
                </a14:m>
                <a:endParaRPr lang="en-US" altLang="zh-CN" sz="2400" dirty="0" smtClean="0"/>
              </a:p>
              <a:p>
                <a:r>
                  <a:rPr lang="zh-CN" altLang="en-US" sz="2400" dirty="0" smtClean="0"/>
                  <a:t>穷举攻击和统计分析都是惟密文攻击</a:t>
                </a:r>
                <a:endParaRPr lang="en-US" altLang="zh-CN" sz="2400"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3810000"/>
                <a:ext cx="8229600" cy="2514600"/>
              </a:xfrm>
              <a:blipFill rotWithShape="1">
                <a:blip r:embed="rId2"/>
                <a:stretch>
                  <a:fillRect l="-1259" t="-2421" b="-94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74</a:t>
            </a:fld>
            <a:endParaRPr lang="en-US" altLang="zh-CN" dirty="0"/>
          </a:p>
        </p:txBody>
      </p:sp>
      <p:pic>
        <p:nvPicPr>
          <p:cNvPr id="7" name="Picture 4" descr="013"/>
          <p:cNvPicPr>
            <a:picLocks noChangeAspect="1" noChangeArrowheads="1"/>
          </p:cNvPicPr>
          <p:nvPr/>
        </p:nvPicPr>
        <p:blipFill>
          <a:blip r:embed="rId3"/>
          <a:srcRect/>
          <a:stretch>
            <a:fillRect/>
          </a:stretch>
        </p:blipFill>
        <p:spPr bwMode="auto">
          <a:xfrm>
            <a:off x="4038600" y="2895600"/>
            <a:ext cx="889000" cy="889000"/>
          </a:xfrm>
          <a:prstGeom prst="rect">
            <a:avLst/>
          </a:prstGeom>
          <a:noFill/>
          <a:ln w="9525">
            <a:noFill/>
            <a:miter lim="800000"/>
            <a:headEnd/>
            <a:tailEnd/>
          </a:ln>
          <a:effectLst/>
        </p:spPr>
      </p:pic>
      <p:grpSp>
        <p:nvGrpSpPr>
          <p:cNvPr id="8" name="Group 7"/>
          <p:cNvGrpSpPr>
            <a:grpSpLocks noChangeAspect="1"/>
          </p:cNvGrpSpPr>
          <p:nvPr/>
        </p:nvGrpSpPr>
        <p:grpSpPr bwMode="auto">
          <a:xfrm>
            <a:off x="6705600" y="1524000"/>
            <a:ext cx="1139712" cy="1143000"/>
            <a:chOff x="4150" y="2432"/>
            <a:chExt cx="950" cy="902"/>
          </a:xfrm>
        </p:grpSpPr>
        <p:sp>
          <p:nvSpPr>
            <p:cNvPr id="9" name="AutoShape 8"/>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0" name="Freeform 9"/>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1" name="Freeform 10"/>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2" name="Freeform 11"/>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3" name="Freeform 12"/>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4" name="Freeform 13"/>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5" name="Freeform 14"/>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6" name="Freeform 15"/>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7" name="Freeform 16"/>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8" name="Freeform 17"/>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19" name="Freeform 18"/>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0" name="Freeform 19"/>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1" name="Freeform 20"/>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2" name="Freeform 21"/>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3" name="Freeform 22"/>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4" name="Freeform 23"/>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5" name="Freeform 24"/>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6" name="Freeform 25"/>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7" name="Freeform 26"/>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8" name="Freeform 27"/>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29" name="Freeform 28"/>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0" name="Freeform 29"/>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1" name="Freeform 30"/>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2" name="Freeform 31"/>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3" name="Freeform 32"/>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4" name="Freeform 33"/>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5" name="Freeform 34"/>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6" name="Freeform 35"/>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7" name="Freeform 36"/>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8" name="Freeform 37"/>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39" name="Freeform 38"/>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0" name="Freeform 39"/>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1" name="Freeform 40"/>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2" name="Freeform 41"/>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3" name="Freeform 42"/>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4" name="Freeform 43"/>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5" name="Freeform 44"/>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6" name="Freeform 45"/>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7" name="Freeform 46"/>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8" name="Freeform 47"/>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49" name="Freeform 48"/>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0" name="Freeform 49"/>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1" name="Freeform 50"/>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2" name="Freeform 51"/>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3" name="Freeform 52"/>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4" name="Freeform 53"/>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5" name="Freeform 54"/>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6" name="Freeform 55"/>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7" name="Freeform 56"/>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8" name="Freeform 57"/>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59" name="Freeform 58"/>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0" name="Freeform 59"/>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1" name="Freeform 60"/>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2" name="Freeform 61"/>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3" name="Freeform 62"/>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4" name="Freeform 63"/>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5" name="Freeform 64"/>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6" name="Freeform 65"/>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7" name="Freeform 66"/>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8" name="Freeform 67"/>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69" name="Freeform 68"/>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0" name="Freeform 69"/>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1" name="Freeform 70"/>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2" name="Freeform 71"/>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3" name="Freeform 72"/>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4" name="Freeform 73"/>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5" name="Freeform 74"/>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6" name="Freeform 75"/>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7" name="Freeform 76"/>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8" name="Freeform 77"/>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79" name="Freeform 78"/>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0" name="Freeform 79"/>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1" name="Freeform 80"/>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2" name="Freeform 81"/>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3" name="Freeform 82"/>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4" name="Freeform 83"/>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5" name="Freeform 84"/>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6" name="Freeform 85"/>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7" name="Freeform 86"/>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8" name="Freeform 87"/>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89" name="Freeform 88"/>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0" name="Freeform 89"/>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1" name="Freeform 90"/>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2" name="Freeform 91"/>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3" name="Freeform 92"/>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4" name="Freeform 93"/>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5" name="Freeform 94"/>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6" name="Freeform 95"/>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7" name="Freeform 96"/>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8" name="Freeform 97"/>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99" name="Freeform 98"/>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0" name="Freeform 99"/>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1" name="Freeform 100"/>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2" name="Freeform 101"/>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3" name="Freeform 102"/>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4" name="Freeform 103"/>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5" name="Freeform 104"/>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6" name="Freeform 105"/>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7" name="Freeform 106"/>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8" name="Freeform 107"/>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pic>
        <p:nvPicPr>
          <p:cNvPr id="109" name="Picture 122" descr="j0195384"/>
          <p:cNvPicPr>
            <a:picLocks noChangeAspect="1" noChangeArrowheads="1"/>
          </p:cNvPicPr>
          <p:nvPr/>
        </p:nvPicPr>
        <p:blipFill>
          <a:blip r:embed="rId4"/>
          <a:srcRect/>
          <a:stretch>
            <a:fillRect/>
          </a:stretch>
        </p:blipFill>
        <p:spPr>
          <a:xfrm>
            <a:off x="1752600" y="1676400"/>
            <a:ext cx="887412" cy="906399"/>
          </a:xfrm>
          <a:prstGeom prst="rect">
            <a:avLst/>
          </a:prstGeom>
          <a:noFill/>
          <a:ln/>
        </p:spPr>
      </p:pic>
      <p:sp>
        <p:nvSpPr>
          <p:cNvPr id="110" name="AutoShape 125"/>
          <p:cNvSpPr>
            <a:spLocks noChangeArrowheads="1"/>
          </p:cNvSpPr>
          <p:nvPr/>
        </p:nvSpPr>
        <p:spPr bwMode="auto">
          <a:xfrm>
            <a:off x="2971800" y="1905000"/>
            <a:ext cx="3673475" cy="288925"/>
          </a:xfrm>
          <a:prstGeom prst="rightArrow">
            <a:avLst>
              <a:gd name="adj1" fmla="val 50000"/>
              <a:gd name="adj2" fmla="val 31785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26"/>
          <p:cNvSpPr txBox="1">
            <a:spLocks noChangeArrowheads="1"/>
          </p:cNvSpPr>
          <p:nvPr/>
        </p:nvSpPr>
        <p:spPr bwMode="auto">
          <a:xfrm>
            <a:off x="3908425" y="1473200"/>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12" name="AutoShape 127"/>
          <p:cNvSpPr>
            <a:spLocks noChangeArrowheads="1"/>
          </p:cNvSpPr>
          <p:nvPr/>
        </p:nvSpPr>
        <p:spPr bwMode="auto">
          <a:xfrm>
            <a:off x="4340225" y="2120900"/>
            <a:ext cx="231775" cy="774700"/>
          </a:xfrm>
          <a:prstGeom prst="downArrow">
            <a:avLst>
              <a:gd name="adj1" fmla="val 50000"/>
              <a:gd name="adj2" fmla="val 9340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28"/>
          <p:cNvSpPr txBox="1">
            <a:spLocks noChangeArrowheads="1"/>
          </p:cNvSpPr>
          <p:nvPr/>
        </p:nvSpPr>
        <p:spPr bwMode="auto">
          <a:xfrm>
            <a:off x="1143000" y="26670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29"/>
          <p:cNvSpPr txBox="1">
            <a:spLocks noChangeArrowheads="1"/>
          </p:cNvSpPr>
          <p:nvPr/>
        </p:nvSpPr>
        <p:spPr bwMode="auto">
          <a:xfrm>
            <a:off x="6477000" y="2819400"/>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Bob (</a:t>
            </a:r>
            <a:r>
              <a:rPr lang="en-US" altLang="zh-CN" dirty="0" err="1">
                <a:latin typeface="Times New Roman" pitchFamily="18" charset="0"/>
              </a:rPr>
              <a:t>Decrypter</a:t>
            </a:r>
            <a:r>
              <a:rPr lang="en-US" altLang="zh-CN" dirty="0"/>
              <a:t>)</a:t>
            </a:r>
          </a:p>
        </p:txBody>
      </p:sp>
      <p:sp>
        <p:nvSpPr>
          <p:cNvPr id="115" name="Text Box 130"/>
          <p:cNvSpPr txBox="1">
            <a:spLocks noChangeArrowheads="1"/>
          </p:cNvSpPr>
          <p:nvPr/>
        </p:nvSpPr>
        <p:spPr bwMode="auto">
          <a:xfrm>
            <a:off x="4876800" y="3352800"/>
            <a:ext cx="2016125" cy="366713"/>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(Attacker)</a:t>
            </a:r>
          </a:p>
        </p:txBody>
      </p:sp>
      <p:sp>
        <p:nvSpPr>
          <p:cNvPr id="116" name="Text Box 132"/>
          <p:cNvSpPr txBox="1">
            <a:spLocks noChangeArrowheads="1"/>
          </p:cNvSpPr>
          <p:nvPr/>
        </p:nvSpPr>
        <p:spPr bwMode="auto">
          <a:xfrm>
            <a:off x="4627563" y="2408238"/>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已知明文攻击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3400" y="4038600"/>
                <a:ext cx="8229600" cy="2438400"/>
              </a:xfrm>
            </p:spPr>
            <p:txBody>
              <a:bodyPr/>
              <a:lstStyle/>
              <a:p>
                <a:r>
                  <a:rPr lang="zh-CN" altLang="en-US" sz="2400" dirty="0" smtClean="0">
                    <a:ea typeface="楷体_GB2312" pitchFamily="49" charset="-122"/>
                  </a:rPr>
                  <a:t>密码分析者除了有截获的密文外，还有一些已知的“</a:t>
                </a:r>
                <a:r>
                  <a:rPr lang="zh-CN" altLang="en-US" sz="2400" dirty="0" smtClean="0">
                    <a:solidFill>
                      <a:srgbClr val="FF0000"/>
                    </a:solidFill>
                    <a:ea typeface="楷体_GB2312" pitchFamily="49" charset="-122"/>
                  </a:rPr>
                  <a:t>明文</a:t>
                </a:r>
                <a:r>
                  <a:rPr lang="en-US" altLang="zh-CN" sz="2400" dirty="0" smtClean="0">
                    <a:solidFill>
                      <a:srgbClr val="FF0000"/>
                    </a:solidFill>
                    <a:ea typeface="楷体_GB2312" pitchFamily="49" charset="-122"/>
                  </a:rPr>
                  <a:t>—</a:t>
                </a:r>
                <a:r>
                  <a:rPr lang="zh-CN" altLang="en-US" sz="2400" dirty="0" smtClean="0">
                    <a:solidFill>
                      <a:srgbClr val="FF0000"/>
                    </a:solidFill>
                    <a:ea typeface="楷体_GB2312" pitchFamily="49" charset="-122"/>
                  </a:rPr>
                  <a:t>密文对</a:t>
                </a:r>
                <a:r>
                  <a:rPr lang="zh-CN" altLang="en-US" sz="2400" dirty="0" smtClean="0">
                    <a:ea typeface="楷体_GB2312" pitchFamily="49" charset="-122"/>
                  </a:rPr>
                  <a:t>”来破译密码</a:t>
                </a:r>
                <a:endParaRPr lang="en-US" altLang="zh-CN" sz="2400" dirty="0" smtClean="0">
                  <a:ea typeface="楷体_GB2312" pitchFamily="49" charset="-122"/>
                </a:endParaRPr>
              </a:p>
              <a:p>
                <a:pPr>
                  <a:lnSpc>
                    <a:spcPct val="90000"/>
                  </a:lnSpc>
                </a:pPr>
                <a:r>
                  <a:rPr lang="zh-CN" altLang="en-US" dirty="0" smtClean="0">
                    <a:solidFill>
                      <a:srgbClr val="FF0000"/>
                    </a:solidFill>
                  </a:rPr>
                  <a:t>已知：</a:t>
                </a:r>
                <a14:m>
                  <m:oMath xmlns:m="http://schemas.openxmlformats.org/officeDocument/2006/math">
                    <m:r>
                      <a:rPr lang="en-US" altLang="zh-CN" i="1" dirty="0" smtClean="0">
                        <a:latin typeface="Cambria Math"/>
                      </a:rPr>
                      <m:t>𝑃</m:t>
                    </m:r>
                    <m:r>
                      <a:rPr lang="en-US" altLang="zh-CN" i="1" baseline="-25000" dirty="0" smtClean="0">
                        <a:latin typeface="Cambria Math"/>
                      </a:rPr>
                      <m:t>1</m:t>
                    </m:r>
                    <m:r>
                      <a:rPr lang="en-US" altLang="zh-CN" i="1" dirty="0" smtClean="0">
                        <a:latin typeface="Cambria Math"/>
                      </a:rPr>
                      <m:t> </m:t>
                    </m:r>
                    <m:r>
                      <a:rPr lang="zh-CN" altLang="en-US" i="1" dirty="0" smtClean="0">
                        <a:latin typeface="Cambria Math"/>
                      </a:rPr>
                      <m:t>，</m:t>
                    </m:r>
                    <m:r>
                      <a:rPr lang="en-US" altLang="zh-CN" i="1" dirty="0">
                        <a:latin typeface="Cambria Math"/>
                      </a:rPr>
                      <m:t>𝐶</m:t>
                    </m:r>
                    <m:r>
                      <a:rPr lang="en-US" altLang="zh-CN" i="1" baseline="-25000" dirty="0">
                        <a:latin typeface="Cambria Math"/>
                      </a:rPr>
                      <m:t>1</m:t>
                    </m:r>
                    <m:r>
                      <a:rPr lang="zh-CN" altLang="en-US"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𝑃</m:t>
                            </m:r>
                          </m:e>
                          <m:sub>
                            <m:r>
                              <a:rPr lang="en-US" altLang="zh-CN" i="1" dirty="0">
                                <a:latin typeface="Cambria Math"/>
                              </a:rPr>
                              <m:t>1</m:t>
                            </m:r>
                          </m:sub>
                        </m:sSub>
                      </m:e>
                    </m:d>
                    <m:r>
                      <a:rPr lang="zh-CN" altLang="en-US" i="1" dirty="0" smtClean="0">
                        <a:latin typeface="Cambria Math"/>
                      </a:rPr>
                      <m:t>；</m:t>
                    </m:r>
                    <m:r>
                      <a:rPr lang="en-US" altLang="zh-CN" i="1" dirty="0" smtClean="0">
                        <a:latin typeface="Cambria Math"/>
                      </a:rPr>
                      <m:t>𝑃</m:t>
                    </m:r>
                    <m:r>
                      <a:rPr lang="en-US" altLang="zh-CN" i="1" baseline="-25000" dirty="0" smtClean="0">
                        <a:latin typeface="Cambria Math"/>
                      </a:rPr>
                      <m:t>2</m:t>
                    </m:r>
                    <m:r>
                      <a:rPr lang="en-US" altLang="zh-CN" i="1" dirty="0" smtClean="0">
                        <a:latin typeface="Cambria Math"/>
                      </a:rPr>
                      <m:t> </m:t>
                    </m:r>
                    <m:r>
                      <a:rPr lang="zh-CN" altLang="en-US" i="1" dirty="0" smtClean="0">
                        <a:latin typeface="Cambria Math"/>
                      </a:rPr>
                      <m:t>，</m:t>
                    </m:r>
                    <m:r>
                      <a:rPr lang="en-US" altLang="zh-CN" i="1" dirty="0">
                        <a:latin typeface="Cambria Math"/>
                      </a:rPr>
                      <m:t>𝐶</m:t>
                    </m:r>
                    <m:r>
                      <a:rPr lang="en-US" altLang="zh-CN" i="1" baseline="-25000" dirty="0">
                        <a:latin typeface="Cambria Math"/>
                      </a:rPr>
                      <m:t>2</m:t>
                    </m:r>
                    <m:r>
                      <a:rPr lang="zh-CN" altLang="en-US"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𝑃</m:t>
                            </m:r>
                          </m:e>
                          <m:sub>
                            <m:r>
                              <a:rPr lang="en-US" altLang="zh-CN" i="1" dirty="0">
                                <a:latin typeface="Cambria Math"/>
                              </a:rPr>
                              <m:t>2</m:t>
                            </m:r>
                          </m:sub>
                        </m:sSub>
                      </m:e>
                    </m:d>
                    <m:r>
                      <a:rPr lang="zh-CN" altLang="en-US" i="1" dirty="0" smtClean="0">
                        <a:latin typeface="Cambria Math"/>
                      </a:rPr>
                      <m:t>；</m:t>
                    </m:r>
                  </m:oMath>
                </a14:m>
                <a:endParaRPr lang="en-US" altLang="zh-CN" i="1" dirty="0" smtClean="0">
                  <a:latin typeface="Cambria Math"/>
                </a:endParaRPr>
              </a:p>
              <a:p>
                <a:pPr marL="0" indent="0">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m:t>
                      </m:r>
                      <m:r>
                        <a:rPr lang="zh-CN" altLang="en-US" i="1" dirty="0" smtClean="0">
                          <a:latin typeface="Cambria Math"/>
                        </a:rPr>
                        <m:t>；</m:t>
                      </m:r>
                      <m:r>
                        <a:rPr lang="zh-CN" altLang="en-US" i="1" dirty="0" smtClean="0">
                          <a:latin typeface="Cambria Math"/>
                        </a:rPr>
                        <m:t> </m:t>
                      </m:r>
                      <m:r>
                        <a:rPr lang="en-US" altLang="zh-CN" i="1" dirty="0" smtClean="0">
                          <a:latin typeface="Cambria Math"/>
                        </a:rPr>
                        <m:t>𝑃</m:t>
                      </m:r>
                      <m:r>
                        <a:rPr lang="en-US" altLang="zh-CN" i="1" baseline="-25000" dirty="0" smtClean="0">
                          <a:latin typeface="Cambria Math"/>
                        </a:rPr>
                        <m:t>𝑖</m:t>
                      </m:r>
                      <m:r>
                        <a:rPr lang="en-US" altLang="zh-CN" i="1" dirty="0" smtClean="0">
                          <a:latin typeface="Cambria Math"/>
                        </a:rPr>
                        <m:t> </m:t>
                      </m:r>
                      <m:r>
                        <a:rPr lang="zh-CN" altLang="en-US" i="1" dirty="0" smtClean="0">
                          <a:latin typeface="Cambria Math"/>
                        </a:rPr>
                        <m:t>，</m:t>
                      </m:r>
                      <m:r>
                        <a:rPr lang="en-US" altLang="zh-CN" i="1" dirty="0">
                          <a:latin typeface="Cambria Math"/>
                        </a:rPr>
                        <m:t>𝐶</m:t>
                      </m:r>
                      <m:r>
                        <a:rPr lang="en-US" altLang="zh-CN" i="1" baseline="-25000" dirty="0">
                          <a:latin typeface="Cambria Math"/>
                        </a:rPr>
                        <m:t>𝑖</m:t>
                      </m:r>
                      <m:r>
                        <a:rPr lang="zh-CN" altLang="en-US"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𝑃</m:t>
                              </m:r>
                            </m:e>
                            <m:sub>
                              <m:r>
                                <a:rPr lang="en-US" altLang="zh-CN" i="1" dirty="0">
                                  <a:latin typeface="Cambria Math"/>
                                </a:rPr>
                                <m:t>𝑖</m:t>
                              </m:r>
                            </m:sub>
                          </m:sSub>
                        </m:e>
                      </m:d>
                    </m:oMath>
                  </m:oMathPara>
                </a14:m>
                <a:endParaRPr lang="zh-CN" altLang="en-US" dirty="0" smtClean="0"/>
              </a:p>
              <a:p>
                <a:pPr>
                  <a:lnSpc>
                    <a:spcPct val="90000"/>
                  </a:lnSpc>
                </a:pPr>
                <a:r>
                  <a:rPr lang="zh-CN" altLang="en-US" dirty="0" smtClean="0">
                    <a:solidFill>
                      <a:srgbClr val="FF0000"/>
                    </a:solidFill>
                  </a:rPr>
                  <a:t>求：</a:t>
                </a:r>
                <a14:m>
                  <m:oMath xmlns:m="http://schemas.openxmlformats.org/officeDocument/2006/math">
                    <m:r>
                      <a:rPr lang="zh-CN" altLang="en-US" i="1" dirty="0" smtClean="0">
                        <a:latin typeface="Cambria Math"/>
                      </a:rPr>
                      <m:t>密钥</m:t>
                    </m:r>
                    <m:r>
                      <a:rPr lang="en-US" altLang="zh-CN" i="1" dirty="0" smtClean="0">
                        <a:latin typeface="Cambria Math"/>
                      </a:rPr>
                      <m:t>𝑘</m:t>
                    </m:r>
                    <m:r>
                      <a:rPr lang="zh-CN" altLang="en-US" i="1" dirty="0" smtClean="0">
                        <a:latin typeface="Cambria Math"/>
                      </a:rPr>
                      <m:t>，或从</m:t>
                    </m:r>
                    <m:sSub>
                      <m:sSubPr>
                        <m:ctrlPr>
                          <a:rPr lang="en-US" altLang="zh-CN" i="1" dirty="0">
                            <a:latin typeface="Cambria Math" panose="02040503050406030204" pitchFamily="18" charset="0"/>
                          </a:rPr>
                        </m:ctrlPr>
                      </m:sSubPr>
                      <m:e>
                        <m:r>
                          <a:rPr lang="en-US" altLang="zh-CN" i="1" dirty="0">
                            <a:latin typeface="Cambria Math"/>
                          </a:rPr>
                          <m:t>𝐶</m:t>
                        </m:r>
                      </m:e>
                      <m:sub>
                        <m:r>
                          <a:rPr lang="en-US" altLang="zh-CN" i="1" dirty="0">
                            <a:latin typeface="Cambria Math"/>
                          </a:rPr>
                          <m:t>𝑖</m:t>
                        </m:r>
                        <m:r>
                          <a:rPr lang="en-US" altLang="zh-CN" i="1" dirty="0">
                            <a:latin typeface="Cambria Math"/>
                          </a:rPr>
                          <m:t>+1</m:t>
                        </m:r>
                      </m:sub>
                    </m:sSub>
                    <m:r>
                      <a:rPr lang="zh-CN" altLang="en-US"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𝑃</m:t>
                            </m:r>
                          </m:e>
                          <m:sub>
                            <m:r>
                              <a:rPr lang="en-US" altLang="zh-CN" i="1" dirty="0">
                                <a:latin typeface="Cambria Math"/>
                              </a:rPr>
                              <m:t>𝑖</m:t>
                            </m:r>
                            <m:r>
                              <a:rPr lang="en-US" altLang="zh-CN" i="1" dirty="0">
                                <a:latin typeface="Cambria Math"/>
                              </a:rPr>
                              <m:t>+1</m:t>
                            </m:r>
                          </m:sub>
                        </m:sSub>
                      </m:e>
                    </m:d>
                    <m:r>
                      <a:rPr lang="zh-CN" altLang="en-US" i="1" dirty="0" smtClean="0">
                        <a:latin typeface="Cambria Math"/>
                      </a:rPr>
                      <m:t>推出</m:t>
                    </m:r>
                    <m:r>
                      <a:rPr lang="en-US" altLang="zh-CN" i="1" dirty="0" smtClean="0">
                        <a:latin typeface="Cambria Math"/>
                      </a:rPr>
                      <m:t>𝑃</m:t>
                    </m:r>
                    <m:r>
                      <a:rPr lang="en-US" altLang="zh-CN" i="1" baseline="-25000" dirty="0" smtClean="0">
                        <a:latin typeface="Cambria Math"/>
                      </a:rPr>
                      <m:t>𝑖</m:t>
                    </m:r>
                    <m:r>
                      <a:rPr lang="zh-CN" altLang="en-US" i="1" baseline="-25000" dirty="0" smtClean="0">
                        <a:latin typeface="Cambria Math"/>
                      </a:rPr>
                      <m:t>＋</m:t>
                    </m:r>
                    <m:r>
                      <a:rPr lang="en-US" altLang="zh-CN" i="1" baseline="-25000" dirty="0" smtClean="0">
                        <a:latin typeface="Cambria Math"/>
                      </a:rPr>
                      <m:t>1</m:t>
                    </m:r>
                    <m:r>
                      <a:rPr lang="en-US" altLang="zh-CN" i="1" dirty="0" smtClean="0">
                        <a:latin typeface="Cambria Math"/>
                      </a:rPr>
                      <m:t> </m:t>
                    </m:r>
                  </m:oMath>
                </a14:m>
                <a:endParaRPr lang="en-US" altLang="zh-CN" dirty="0" smtClean="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3400" y="4038600"/>
                <a:ext cx="8229600" cy="2438400"/>
              </a:xfrm>
              <a:blipFill rotWithShape="1">
                <a:blip r:embed="rId2"/>
                <a:stretch>
                  <a:fillRect l="-1333" t="-20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75</a:t>
            </a:fld>
            <a:endParaRPr lang="en-US" altLang="zh-CN" dirty="0"/>
          </a:p>
        </p:txBody>
      </p:sp>
      <p:pic>
        <p:nvPicPr>
          <p:cNvPr id="7" name="Picture 3" descr="013"/>
          <p:cNvPicPr>
            <a:picLocks noChangeAspect="1" noChangeArrowheads="1"/>
          </p:cNvPicPr>
          <p:nvPr/>
        </p:nvPicPr>
        <p:blipFill>
          <a:blip r:embed="rId3"/>
          <a:srcRect/>
          <a:stretch>
            <a:fillRect/>
          </a:stretch>
        </p:blipFill>
        <p:spPr bwMode="auto">
          <a:xfrm>
            <a:off x="3352800" y="2879725"/>
            <a:ext cx="914400" cy="914400"/>
          </a:xfrm>
          <a:prstGeom prst="rect">
            <a:avLst/>
          </a:prstGeom>
          <a:noFill/>
          <a:ln w="9525">
            <a:noFill/>
            <a:miter lim="800000"/>
            <a:headEnd/>
            <a:tailEnd/>
          </a:ln>
          <a:effectLst/>
        </p:spPr>
      </p:pic>
      <p:pic>
        <p:nvPicPr>
          <p:cNvPr id="8" name="Picture 105" descr="j0195384"/>
          <p:cNvPicPr>
            <a:picLocks noChangeAspect="1" noChangeArrowheads="1"/>
          </p:cNvPicPr>
          <p:nvPr/>
        </p:nvPicPr>
        <p:blipFill>
          <a:blip r:embed="rId4"/>
          <a:srcRect/>
          <a:stretch>
            <a:fillRect/>
          </a:stretch>
        </p:blipFill>
        <p:spPr>
          <a:xfrm>
            <a:off x="1676400" y="1431925"/>
            <a:ext cx="766762" cy="782939"/>
          </a:xfrm>
          <a:prstGeom prst="rect">
            <a:avLst/>
          </a:prstGeom>
          <a:noFill/>
          <a:ln/>
        </p:spPr>
      </p:pic>
      <p:grpSp>
        <p:nvGrpSpPr>
          <p:cNvPr id="9" name="Group 4"/>
          <p:cNvGrpSpPr>
            <a:grpSpLocks noChangeAspect="1"/>
          </p:cNvGrpSpPr>
          <p:nvPr/>
        </p:nvGrpSpPr>
        <p:grpSpPr bwMode="auto">
          <a:xfrm>
            <a:off x="6330950" y="1376363"/>
            <a:ext cx="831850" cy="834013"/>
            <a:chOff x="4150" y="2432"/>
            <a:chExt cx="950" cy="902"/>
          </a:xfrm>
        </p:grpSpPr>
        <p:sp>
          <p:nvSpPr>
            <p:cNvPr id="10" name="AutoShape 5"/>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6"/>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7"/>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8"/>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9"/>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0"/>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1"/>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2"/>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3"/>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4"/>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5"/>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6"/>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7"/>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8"/>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19"/>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0"/>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1"/>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2"/>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3"/>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4"/>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5"/>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6"/>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7"/>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8"/>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29"/>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0"/>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1"/>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2"/>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3"/>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4"/>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5"/>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6"/>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7"/>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8"/>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39"/>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0"/>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1"/>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2"/>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3"/>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4"/>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5"/>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6"/>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7"/>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8"/>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49"/>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0"/>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1"/>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2"/>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3"/>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4"/>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5"/>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6"/>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7"/>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8"/>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59"/>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0"/>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1"/>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2"/>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3"/>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4"/>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5"/>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6"/>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7"/>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8"/>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69"/>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0"/>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1"/>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2"/>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3"/>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4"/>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5"/>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6"/>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7"/>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8"/>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79"/>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0"/>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1"/>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2"/>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3"/>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4"/>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5"/>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6"/>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7"/>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8"/>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89"/>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0"/>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1"/>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2"/>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3"/>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4"/>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5"/>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6"/>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7"/>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8"/>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99"/>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0"/>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1"/>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2"/>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3"/>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4"/>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1736725"/>
            <a:ext cx="3673475" cy="2159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451225" y="1447800"/>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12" name="AutoShape 108"/>
          <p:cNvSpPr>
            <a:spLocks noChangeArrowheads="1"/>
          </p:cNvSpPr>
          <p:nvPr/>
        </p:nvSpPr>
        <p:spPr bwMode="auto">
          <a:xfrm>
            <a:off x="3667124" y="1952626"/>
            <a:ext cx="219075" cy="10033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762000" y="2193925"/>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7127875" y="1736725"/>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2057400" y="3260725"/>
            <a:ext cx="20161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Hecker (Attacker)</a:t>
            </a:r>
          </a:p>
        </p:txBody>
      </p:sp>
      <p:sp>
        <p:nvSpPr>
          <p:cNvPr id="116" name="Text Box 112"/>
          <p:cNvSpPr txBox="1">
            <a:spLocks noChangeArrowheads="1"/>
          </p:cNvSpPr>
          <p:nvPr/>
        </p:nvSpPr>
        <p:spPr bwMode="auto">
          <a:xfrm>
            <a:off x="3954463" y="2455863"/>
            <a:ext cx="431800" cy="366712"/>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a:t>
            </a:r>
          </a:p>
        </p:txBody>
      </p:sp>
      <p:pic>
        <p:nvPicPr>
          <p:cNvPr id="117" name="Picture 113" descr="j0291984"/>
          <p:cNvPicPr>
            <a:picLocks noChangeAspect="1" noChangeArrowheads="1"/>
          </p:cNvPicPr>
          <p:nvPr/>
        </p:nvPicPr>
        <p:blipFill>
          <a:blip r:embed="rId5"/>
          <a:srcRect/>
          <a:stretch>
            <a:fillRect/>
          </a:stretch>
        </p:blipFill>
        <p:spPr>
          <a:xfrm>
            <a:off x="6629400" y="3108325"/>
            <a:ext cx="914400" cy="968335"/>
          </a:xfrm>
          <a:prstGeom prst="rect">
            <a:avLst/>
          </a:prstGeom>
          <a:noFill/>
          <a:ln/>
        </p:spPr>
      </p:pic>
      <p:sp>
        <p:nvSpPr>
          <p:cNvPr id="118" name="AutoShape 115"/>
          <p:cNvSpPr>
            <a:spLocks noChangeArrowheads="1"/>
          </p:cNvSpPr>
          <p:nvPr/>
        </p:nvSpPr>
        <p:spPr bwMode="auto">
          <a:xfrm>
            <a:off x="6705600" y="2193925"/>
            <a:ext cx="215900" cy="1079500"/>
          </a:xfrm>
          <a:prstGeom prst="downArrow">
            <a:avLst>
              <a:gd name="adj1" fmla="val 50000"/>
              <a:gd name="adj2" fmla="val 12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9" name="Text Box 117"/>
          <p:cNvSpPr txBox="1">
            <a:spLocks noChangeArrowheads="1"/>
          </p:cNvSpPr>
          <p:nvPr/>
        </p:nvSpPr>
        <p:spPr bwMode="auto">
          <a:xfrm>
            <a:off x="6858000" y="2422525"/>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
        <p:nvSpPr>
          <p:cNvPr id="120" name="AutoShape 120"/>
          <p:cNvSpPr>
            <a:spLocks noChangeArrowheads="1"/>
          </p:cNvSpPr>
          <p:nvPr/>
        </p:nvSpPr>
        <p:spPr bwMode="auto">
          <a:xfrm rot="9275202">
            <a:off x="4122423" y="2464468"/>
            <a:ext cx="2374900" cy="215900"/>
          </a:xfrm>
          <a:prstGeom prst="rightArrow">
            <a:avLst>
              <a:gd name="adj1" fmla="val 50000"/>
              <a:gd name="adj2" fmla="val 27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1" name="AutoShape 121"/>
          <p:cNvSpPr>
            <a:spLocks noChangeArrowheads="1"/>
          </p:cNvSpPr>
          <p:nvPr/>
        </p:nvSpPr>
        <p:spPr bwMode="auto">
          <a:xfrm rot="10800000">
            <a:off x="4264818" y="3371992"/>
            <a:ext cx="2455468" cy="158484"/>
          </a:xfrm>
          <a:prstGeom prst="rightArrow">
            <a:avLst>
              <a:gd name="adj1" fmla="val 50000"/>
              <a:gd name="adj2" fmla="val 272992"/>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2" name="Text Box 123"/>
          <p:cNvSpPr txBox="1">
            <a:spLocks noChangeArrowheads="1"/>
          </p:cNvSpPr>
          <p:nvPr/>
        </p:nvSpPr>
        <p:spPr bwMode="auto">
          <a:xfrm rot="20065794">
            <a:off x="5048375" y="2508544"/>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
        <p:nvSpPr>
          <p:cNvPr id="123" name="Text Box 124"/>
          <p:cNvSpPr txBox="1">
            <a:spLocks noChangeArrowheads="1"/>
          </p:cNvSpPr>
          <p:nvPr/>
        </p:nvSpPr>
        <p:spPr bwMode="auto">
          <a:xfrm>
            <a:off x="5040690" y="3444865"/>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选择明文攻击</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76</a:t>
            </a:fld>
            <a:endParaRPr lang="en-US" altLang="zh-CN" dirty="0"/>
          </a:p>
        </p:txBody>
      </p:sp>
      <p:pic>
        <p:nvPicPr>
          <p:cNvPr id="7" name="Picture 3" descr="013"/>
          <p:cNvPicPr>
            <a:picLocks noChangeAspect="1" noChangeArrowheads="1"/>
          </p:cNvPicPr>
          <p:nvPr/>
        </p:nvPicPr>
        <p:blipFill>
          <a:blip r:embed="rId2"/>
          <a:srcRect/>
          <a:stretch>
            <a:fillRect/>
          </a:stretch>
        </p:blipFill>
        <p:spPr bwMode="auto">
          <a:xfrm>
            <a:off x="3276600" y="2819400"/>
            <a:ext cx="990600" cy="990600"/>
          </a:xfrm>
          <a:prstGeom prst="rect">
            <a:avLst/>
          </a:prstGeom>
          <a:noFill/>
          <a:ln w="9525">
            <a:noFill/>
            <a:miter lim="800000"/>
            <a:headEnd/>
            <a:tailEnd/>
          </a:ln>
          <a:effectLst/>
        </p:spPr>
      </p:pic>
      <p:pic>
        <p:nvPicPr>
          <p:cNvPr id="8" name="Picture 4" descr="j0195384"/>
          <p:cNvPicPr>
            <a:picLocks noChangeAspect="1" noChangeArrowheads="1"/>
          </p:cNvPicPr>
          <p:nvPr/>
        </p:nvPicPr>
        <p:blipFill>
          <a:blip r:embed="rId3"/>
          <a:srcRect/>
          <a:stretch>
            <a:fillRect/>
          </a:stretch>
        </p:blipFill>
        <p:spPr>
          <a:xfrm>
            <a:off x="1066800" y="1676400"/>
            <a:ext cx="1128712" cy="1152525"/>
          </a:xfrm>
          <a:prstGeom prst="rect">
            <a:avLst/>
          </a:prstGeom>
          <a:noFill/>
          <a:ln/>
        </p:spPr>
      </p:pic>
      <p:grpSp>
        <p:nvGrpSpPr>
          <p:cNvPr id="9" name="Group 5"/>
          <p:cNvGrpSpPr>
            <a:grpSpLocks noChangeAspect="1"/>
          </p:cNvGrpSpPr>
          <p:nvPr/>
        </p:nvGrpSpPr>
        <p:grpSpPr bwMode="auto">
          <a:xfrm>
            <a:off x="6477000" y="1828800"/>
            <a:ext cx="1220788" cy="1223962"/>
            <a:chOff x="4150" y="2432"/>
            <a:chExt cx="950" cy="902"/>
          </a:xfrm>
        </p:grpSpPr>
        <p:sp>
          <p:nvSpPr>
            <p:cNvPr id="10" name="AutoShape 6"/>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7"/>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8"/>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9"/>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10"/>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1"/>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2"/>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3"/>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4"/>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5"/>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6"/>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7"/>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8"/>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9"/>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20"/>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1"/>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2"/>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3"/>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4"/>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5"/>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6"/>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7"/>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8"/>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9"/>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30"/>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1"/>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2"/>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3"/>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4"/>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5"/>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6"/>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7"/>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8"/>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9"/>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40"/>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1"/>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2"/>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3"/>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4"/>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5"/>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6"/>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7"/>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8"/>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9"/>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50"/>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1"/>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2"/>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3"/>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4"/>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5"/>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6"/>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7"/>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8"/>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9"/>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60"/>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1"/>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2"/>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3"/>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4"/>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5"/>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6"/>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7"/>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8"/>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9"/>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70"/>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1"/>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2"/>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3"/>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4"/>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5"/>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6"/>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7"/>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8"/>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9"/>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80"/>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1"/>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2"/>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3"/>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4"/>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5"/>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6"/>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7"/>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8"/>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9"/>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90"/>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1"/>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2"/>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3"/>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4"/>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5"/>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6"/>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7"/>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8"/>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9"/>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100"/>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1"/>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2"/>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3"/>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4"/>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5"/>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2057400"/>
            <a:ext cx="3886200" cy="2286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276600" y="1676400"/>
            <a:ext cx="15843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C=E(K,M)</a:t>
            </a:r>
          </a:p>
        </p:txBody>
      </p:sp>
      <p:sp>
        <p:nvSpPr>
          <p:cNvPr id="112" name="AutoShape 108"/>
          <p:cNvSpPr>
            <a:spLocks noChangeArrowheads="1"/>
          </p:cNvSpPr>
          <p:nvPr/>
        </p:nvSpPr>
        <p:spPr bwMode="auto">
          <a:xfrm>
            <a:off x="3733800" y="2209801"/>
            <a:ext cx="228600" cy="6858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914400" y="1371600"/>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6629400" y="15240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4191000" y="3200400"/>
            <a:ext cx="2016125" cy="366713"/>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(Attacker)</a:t>
            </a:r>
          </a:p>
        </p:txBody>
      </p:sp>
      <p:sp>
        <p:nvSpPr>
          <p:cNvPr id="116" name="Text Box 112"/>
          <p:cNvSpPr txBox="1">
            <a:spLocks noChangeArrowheads="1"/>
          </p:cNvSpPr>
          <p:nvPr/>
        </p:nvSpPr>
        <p:spPr bwMode="auto">
          <a:xfrm>
            <a:off x="3962400" y="2362200"/>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
        <p:nvSpPr>
          <p:cNvPr id="117" name="AutoShape 121"/>
          <p:cNvSpPr>
            <a:spLocks noChangeArrowheads="1"/>
          </p:cNvSpPr>
          <p:nvPr/>
        </p:nvSpPr>
        <p:spPr bwMode="auto">
          <a:xfrm rot="13331551">
            <a:off x="2180495" y="2734096"/>
            <a:ext cx="1158700" cy="132841"/>
          </a:xfrm>
          <a:prstGeom prst="rightArrow">
            <a:avLst>
              <a:gd name="adj1" fmla="val 50000"/>
              <a:gd name="adj2" fmla="val 23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8" name="Text Box 124"/>
          <p:cNvSpPr txBox="1">
            <a:spLocks noChangeArrowheads="1"/>
          </p:cNvSpPr>
          <p:nvPr/>
        </p:nvSpPr>
        <p:spPr bwMode="auto">
          <a:xfrm rot="2765987">
            <a:off x="1733926" y="2994478"/>
            <a:ext cx="1857790" cy="738664"/>
          </a:xfrm>
          <a:prstGeom prst="rect">
            <a:avLst/>
          </a:prstGeom>
          <a:noFill/>
          <a:ln w="9525">
            <a:noFill/>
            <a:miter lim="800000"/>
            <a:headEnd/>
            <a:tailEnd/>
          </a:ln>
          <a:effectLst/>
        </p:spPr>
        <p:txBody>
          <a:bodyPr wrap="square">
            <a:spAutoFit/>
          </a:bodyPr>
          <a:lstStyle/>
          <a:p>
            <a:pPr>
              <a:spcBef>
                <a:spcPct val="50000"/>
              </a:spcBef>
            </a:pPr>
            <a:r>
              <a:rPr lang="en-US" altLang="zh-CN" dirty="0">
                <a:latin typeface="Times New Roman" pitchFamily="18" charset="0"/>
              </a:rPr>
              <a:t>I am Bob, please send the </a:t>
            </a:r>
            <a:r>
              <a:rPr lang="en-US" altLang="zh-CN" dirty="0" err="1">
                <a:latin typeface="Times New Roman" pitchFamily="18" charset="0"/>
              </a:rPr>
              <a:t>ciphertext</a:t>
            </a:r>
            <a:r>
              <a:rPr lang="en-US" altLang="zh-CN" dirty="0">
                <a:latin typeface="Times New Roman" pitchFamily="18" charset="0"/>
              </a:rPr>
              <a:t> of M to me</a:t>
            </a:r>
          </a:p>
        </p:txBody>
      </p:sp>
      <mc:AlternateContent xmlns:mc="http://schemas.openxmlformats.org/markup-compatibility/2006" xmlns:a14="http://schemas.microsoft.com/office/drawing/2010/main">
        <mc:Choice Requires="a14">
          <p:sp>
            <p:nvSpPr>
              <p:cNvPr id="119" name="内容占位符 2"/>
              <p:cNvSpPr>
                <a:spLocks noGrp="1"/>
              </p:cNvSpPr>
              <p:nvPr>
                <p:ph idx="1"/>
              </p:nvPr>
            </p:nvSpPr>
            <p:spPr>
              <a:xfrm>
                <a:off x="457200" y="3810000"/>
                <a:ext cx="8229600" cy="2133600"/>
              </a:xfrm>
            </p:spPr>
            <p:txBody>
              <a:bodyPr/>
              <a:lstStyle/>
              <a:p>
                <a:r>
                  <a:rPr lang="zh-CN" altLang="en-US" sz="2400" dirty="0" smtClean="0">
                    <a:ea typeface="楷体_GB2312" pitchFamily="49" charset="-122"/>
                  </a:rPr>
                  <a:t>密码分析者除得到一些“明文</a:t>
                </a:r>
                <a:r>
                  <a:rPr lang="en-US" altLang="zh-CN" sz="2400" dirty="0" smtClean="0">
                    <a:ea typeface="楷体_GB2312" pitchFamily="49" charset="-122"/>
                  </a:rPr>
                  <a:t>—</a:t>
                </a:r>
                <a:r>
                  <a:rPr lang="zh-CN" altLang="en-US" sz="2400" dirty="0" smtClean="0">
                    <a:ea typeface="楷体_GB2312" pitchFamily="49" charset="-122"/>
                  </a:rPr>
                  <a:t>密文对”外，还</a:t>
                </a:r>
                <a:r>
                  <a:rPr lang="zh-CN" altLang="en-US" sz="2400" dirty="0" smtClean="0">
                    <a:solidFill>
                      <a:srgbClr val="FF0000"/>
                    </a:solidFill>
                    <a:ea typeface="楷体_GB2312" pitchFamily="49" charset="-122"/>
                  </a:rPr>
                  <a:t>可以选择被加密的明文，并获得相应的密文</a:t>
                </a:r>
                <a:endParaRPr lang="zh-CN" altLang="en-US" sz="2400" dirty="0" smtClean="0">
                  <a:ea typeface="楷体_GB2312" pitchFamily="49" charset="-122"/>
                </a:endParaRPr>
              </a:p>
              <a:p>
                <a:r>
                  <a:rPr lang="zh-CN" altLang="en-US" sz="2400" dirty="0" smtClean="0">
                    <a:ea typeface="楷体_GB2312" pitchFamily="49" charset="-122"/>
                  </a:rPr>
                  <a:t>目标：推出用来加密的密钥或某种算法</a:t>
                </a:r>
                <a:endParaRPr lang="en-US" altLang="zh-CN" sz="1000" dirty="0" smtClean="0">
                  <a:ea typeface="楷体_GB2312" pitchFamily="49" charset="-122"/>
                </a:endParaRPr>
              </a:p>
              <a:p>
                <a:pPr lvl="1">
                  <a:lnSpc>
                    <a:spcPct val="90000"/>
                  </a:lnSpc>
                  <a:buNone/>
                </a:pPr>
                <a:r>
                  <a:rPr lang="zh-CN" altLang="en-US" sz="2000" dirty="0" smtClean="0">
                    <a:solidFill>
                      <a:srgbClr val="FF0000"/>
                    </a:solidFill>
                  </a:rPr>
                  <a:t>已知</a:t>
                </a:r>
                <a14:m>
                  <m:oMath xmlns:m="http://schemas.openxmlformats.org/officeDocument/2006/math">
                    <m:r>
                      <a:rPr lang="zh-CN" altLang="en-US" sz="2000" i="1" dirty="0" smtClean="0">
                        <a:solidFill>
                          <a:srgbClr val="FF0000"/>
                        </a:solidFill>
                        <a:latin typeface="Cambria Math"/>
                      </a:rPr>
                      <m:t>：</m:t>
                    </m:r>
                    <m:r>
                      <a:rPr lang="zh-CN" altLang="en-US" sz="2000" i="1" dirty="0" smtClean="0">
                        <a:latin typeface="Cambria Math"/>
                      </a:rPr>
                      <m:t> </m:t>
                    </m:r>
                    <m:r>
                      <a:rPr lang="en-US" altLang="zh-CN" sz="2000" i="1" dirty="0" smtClean="0">
                        <a:latin typeface="Cambria Math"/>
                      </a:rPr>
                      <m:t>𝑃</m:t>
                    </m:r>
                    <m:r>
                      <a:rPr lang="en-US" altLang="zh-CN" sz="2000" i="1" baseline="-25000" dirty="0" smtClean="0">
                        <a:latin typeface="Cambria Math"/>
                      </a:rPr>
                      <m:t>1</m:t>
                    </m:r>
                    <m:r>
                      <a:rPr lang="en-US" altLang="zh-CN" sz="2000" i="1" dirty="0" smtClean="0">
                        <a:latin typeface="Cambria Math"/>
                      </a:rPr>
                      <m:t> ,</m:t>
                    </m:r>
                    <m:r>
                      <a:rPr lang="en-US" altLang="zh-CN" sz="2000" i="1" dirty="0">
                        <a:latin typeface="Cambria Math"/>
                      </a:rPr>
                      <m:t>𝐶</m:t>
                    </m:r>
                    <m:r>
                      <a:rPr lang="en-US" altLang="zh-CN" sz="2000" i="1" baseline="-25000" dirty="0">
                        <a:latin typeface="Cambria Math"/>
                      </a:rPr>
                      <m:t>1</m:t>
                    </m:r>
                    <m:r>
                      <a:rPr lang="zh-CN" altLang="en-US"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𝐸</m:t>
                        </m:r>
                      </m:e>
                      <m:sub>
                        <m:r>
                          <a:rPr lang="en-US" altLang="zh-CN" sz="2000" i="1" dirty="0">
                            <a:latin typeface="Cambria Math"/>
                          </a:rPr>
                          <m:t>𝑘</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𝑃</m:t>
                            </m:r>
                          </m:e>
                          <m:sub>
                            <m:r>
                              <a:rPr lang="en-US" altLang="zh-CN" sz="2000" i="1" dirty="0">
                                <a:latin typeface="Cambria Math"/>
                              </a:rPr>
                              <m:t>1</m:t>
                            </m:r>
                          </m:sub>
                        </m:sSub>
                      </m:e>
                    </m:d>
                    <m:r>
                      <a:rPr lang="en-US" altLang="zh-CN" sz="2000" i="1" dirty="0" smtClean="0">
                        <a:latin typeface="Cambria Math"/>
                      </a:rPr>
                      <m:t>;</m:t>
                    </m:r>
                    <m:r>
                      <a:rPr lang="zh-CN" altLang="en-US" sz="2000" i="1" dirty="0" smtClean="0">
                        <a:latin typeface="Cambria Math"/>
                      </a:rPr>
                      <m:t> </m:t>
                    </m:r>
                    <m:r>
                      <a:rPr lang="en-US" altLang="zh-CN" sz="2000" i="1" dirty="0" smtClean="0">
                        <a:latin typeface="Cambria Math"/>
                      </a:rPr>
                      <m:t>𝑃</m:t>
                    </m:r>
                    <m:r>
                      <a:rPr lang="en-US" altLang="zh-CN" sz="2000" i="1" baseline="-25000" dirty="0" smtClean="0">
                        <a:latin typeface="Cambria Math"/>
                      </a:rPr>
                      <m:t>2</m:t>
                    </m:r>
                    <m:r>
                      <a:rPr lang="en-US" altLang="zh-CN" sz="2000" i="1" dirty="0">
                        <a:latin typeface="Cambria Math"/>
                      </a:rPr>
                      <m:t>,</m:t>
                    </m:r>
                    <m:r>
                      <a:rPr lang="en-US" altLang="zh-CN" sz="2000" i="1" dirty="0">
                        <a:latin typeface="Cambria Math"/>
                      </a:rPr>
                      <m:t>𝐶</m:t>
                    </m:r>
                    <m:r>
                      <a:rPr lang="en-US" altLang="zh-CN" sz="2000" i="1" baseline="-25000" dirty="0">
                        <a:latin typeface="Cambria Math"/>
                      </a:rPr>
                      <m:t>2</m:t>
                    </m:r>
                    <m:r>
                      <a:rPr lang="zh-CN" altLang="en-US"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𝐸</m:t>
                        </m:r>
                      </m:e>
                      <m:sub>
                        <m:r>
                          <a:rPr lang="en-US" altLang="zh-CN" sz="2000" i="1" dirty="0">
                            <a:latin typeface="Cambria Math"/>
                          </a:rPr>
                          <m:t>𝑘</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𝑃</m:t>
                            </m:r>
                          </m:e>
                          <m:sub>
                            <m:r>
                              <a:rPr lang="en-US" altLang="zh-CN" sz="2000" i="1" dirty="0">
                                <a:latin typeface="Cambria Math"/>
                              </a:rPr>
                              <m:t>2</m:t>
                            </m:r>
                          </m:sub>
                        </m:sSub>
                      </m:e>
                    </m:d>
                    <m:r>
                      <a:rPr lang="en-US" altLang="zh-CN" sz="2000" i="1" dirty="0" smtClean="0">
                        <a:latin typeface="Cambria Math"/>
                      </a:rPr>
                      <m:t>;……;</m:t>
                    </m:r>
                    <m:r>
                      <a:rPr lang="zh-CN" altLang="en-US" sz="2000" i="1" dirty="0" smtClean="0">
                        <a:latin typeface="Cambria Math"/>
                      </a:rPr>
                      <m:t> </m:t>
                    </m:r>
                    <m:r>
                      <a:rPr lang="en-US" altLang="zh-CN" sz="2000" i="1" dirty="0" smtClean="0">
                        <a:latin typeface="Cambria Math"/>
                      </a:rPr>
                      <m:t>𝑃</m:t>
                    </m:r>
                    <m:r>
                      <a:rPr lang="en-US" altLang="zh-CN" sz="2000" i="1" baseline="-25000" dirty="0" smtClean="0">
                        <a:latin typeface="Cambria Math"/>
                      </a:rPr>
                      <m:t>𝑖</m:t>
                    </m:r>
                    <m:r>
                      <a:rPr lang="en-US" altLang="zh-CN" sz="2000" i="1" dirty="0">
                        <a:latin typeface="Cambria Math"/>
                      </a:rPr>
                      <m:t>,</m:t>
                    </m:r>
                    <m:r>
                      <a:rPr lang="en-US" altLang="zh-CN" sz="2000" i="1" dirty="0">
                        <a:latin typeface="Cambria Math"/>
                      </a:rPr>
                      <m:t>𝐶𝑖</m:t>
                    </m:r>
                    <m:r>
                      <a:rPr lang="zh-CN" altLang="en-US"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𝐸</m:t>
                        </m:r>
                      </m:e>
                      <m:sub>
                        <m:r>
                          <a:rPr lang="en-US" altLang="zh-CN" sz="2000" i="1" dirty="0">
                            <a:latin typeface="Cambria Math"/>
                          </a:rPr>
                          <m:t>𝑘</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𝑃</m:t>
                            </m:r>
                          </m:e>
                          <m:sub>
                            <m:r>
                              <a:rPr lang="en-US" altLang="zh-CN" sz="2000" i="1" dirty="0">
                                <a:latin typeface="Cambria Math"/>
                              </a:rPr>
                              <m:t>𝑖</m:t>
                            </m:r>
                          </m:sub>
                        </m:sSub>
                      </m:e>
                    </m:d>
                    <m:r>
                      <a:rPr lang="zh-CN" altLang="en-US" sz="2000" i="1" dirty="0" smtClean="0">
                        <a:latin typeface="Cambria Math"/>
                      </a:rPr>
                      <m:t>，</m:t>
                    </m:r>
                  </m:oMath>
                </a14:m>
                <a:endParaRPr lang="en-US" altLang="zh-CN" sz="2000" i="1" dirty="0" smtClean="0">
                  <a:latin typeface="Cambria Math"/>
                </a:endParaRPr>
              </a:p>
              <a:p>
                <a:pPr lvl="1">
                  <a:lnSpc>
                    <a:spcPct val="90000"/>
                  </a:lnSpc>
                  <a:buNone/>
                </a:pPr>
                <a14:m>
                  <m:oMath xmlns:m="http://schemas.openxmlformats.org/officeDocument/2006/math">
                    <m:r>
                      <a:rPr lang="zh-CN" altLang="en-US" sz="2000" i="1" dirty="0" smtClean="0">
                        <a:solidFill>
                          <a:srgbClr val="CC00CC"/>
                        </a:solidFill>
                        <a:latin typeface="Cambria Math"/>
                      </a:rPr>
                      <m:t>其中</m:t>
                    </m:r>
                    <m:r>
                      <a:rPr lang="en-US" altLang="zh-CN" sz="2000" i="1" dirty="0" smtClean="0">
                        <a:solidFill>
                          <a:srgbClr val="CC00CC"/>
                        </a:solidFill>
                        <a:latin typeface="Cambria Math"/>
                      </a:rPr>
                      <m:t>𝑃</m:t>
                    </m:r>
                    <m:r>
                      <a:rPr lang="en-US" altLang="zh-CN" sz="2000" i="1" baseline="-25000" dirty="0" smtClean="0">
                        <a:solidFill>
                          <a:srgbClr val="CC00CC"/>
                        </a:solidFill>
                        <a:latin typeface="Cambria Math"/>
                      </a:rPr>
                      <m:t>1</m:t>
                    </m:r>
                    <m:r>
                      <a:rPr lang="en-US" altLang="zh-CN" sz="2000" i="1" dirty="0" smtClean="0">
                        <a:solidFill>
                          <a:srgbClr val="CC00CC"/>
                        </a:solidFill>
                        <a:latin typeface="Cambria Math"/>
                      </a:rPr>
                      <m:t> </m:t>
                    </m:r>
                    <m:r>
                      <a:rPr lang="zh-CN" altLang="en-US" sz="2000" i="1" dirty="0" smtClean="0">
                        <a:solidFill>
                          <a:srgbClr val="CC00CC"/>
                        </a:solidFill>
                        <a:latin typeface="Cambria Math"/>
                      </a:rPr>
                      <m:t>，</m:t>
                    </m:r>
                    <m:r>
                      <a:rPr lang="zh-CN" altLang="en-US" sz="2000" i="1" dirty="0" smtClean="0">
                        <a:solidFill>
                          <a:srgbClr val="CC00CC"/>
                        </a:solidFill>
                        <a:latin typeface="Cambria Math"/>
                      </a:rPr>
                      <m:t> </m:t>
                    </m:r>
                    <m:r>
                      <a:rPr lang="en-US" altLang="zh-CN" sz="2000" i="1" dirty="0" smtClean="0">
                        <a:solidFill>
                          <a:srgbClr val="CC00CC"/>
                        </a:solidFill>
                        <a:latin typeface="Cambria Math"/>
                      </a:rPr>
                      <m:t>𝑃</m:t>
                    </m:r>
                    <m:r>
                      <a:rPr lang="en-US" altLang="zh-CN" sz="2000" i="1" baseline="-25000" dirty="0" smtClean="0">
                        <a:solidFill>
                          <a:srgbClr val="CC00CC"/>
                        </a:solidFill>
                        <a:latin typeface="Cambria Math"/>
                      </a:rPr>
                      <m:t>2</m:t>
                    </m:r>
                    <m:r>
                      <a:rPr lang="en-US" altLang="zh-CN" sz="2000" i="1" dirty="0" smtClean="0">
                        <a:solidFill>
                          <a:srgbClr val="CC00CC"/>
                        </a:solidFill>
                        <a:latin typeface="Cambria Math"/>
                      </a:rPr>
                      <m:t> </m:t>
                    </m:r>
                    <m:r>
                      <a:rPr lang="zh-CN" altLang="en-US" sz="2000" i="1" dirty="0" smtClean="0">
                        <a:solidFill>
                          <a:srgbClr val="CC00CC"/>
                        </a:solidFill>
                        <a:latin typeface="Cambria Math"/>
                      </a:rPr>
                      <m:t>，</m:t>
                    </m:r>
                    <m:r>
                      <a:rPr lang="en-US" altLang="zh-CN" sz="2000" i="1" dirty="0" smtClean="0">
                        <a:solidFill>
                          <a:srgbClr val="CC00CC"/>
                        </a:solidFill>
                        <a:latin typeface="Cambria Math"/>
                      </a:rPr>
                      <m:t>……</m:t>
                    </m:r>
                    <m:r>
                      <a:rPr lang="zh-CN" altLang="en-US" sz="2000" i="1" dirty="0" smtClean="0">
                        <a:solidFill>
                          <a:srgbClr val="CC00CC"/>
                        </a:solidFill>
                        <a:latin typeface="Cambria Math"/>
                      </a:rPr>
                      <m:t>，</m:t>
                    </m:r>
                    <m:r>
                      <a:rPr lang="zh-CN" altLang="en-US" sz="2000" i="1" dirty="0" smtClean="0">
                        <a:solidFill>
                          <a:srgbClr val="CC00CC"/>
                        </a:solidFill>
                        <a:latin typeface="Cambria Math"/>
                      </a:rPr>
                      <m:t> </m:t>
                    </m:r>
                    <m:r>
                      <a:rPr lang="en-US" altLang="zh-CN" sz="2000" i="1" dirty="0" smtClean="0">
                        <a:solidFill>
                          <a:srgbClr val="CC00CC"/>
                        </a:solidFill>
                        <a:latin typeface="Cambria Math"/>
                      </a:rPr>
                      <m:t>𝑃</m:t>
                    </m:r>
                    <m:r>
                      <a:rPr lang="en-US" altLang="zh-CN" sz="2000" i="1" baseline="-25000" dirty="0" smtClean="0">
                        <a:solidFill>
                          <a:srgbClr val="CC00CC"/>
                        </a:solidFill>
                        <a:latin typeface="Cambria Math"/>
                      </a:rPr>
                      <m:t>𝑖</m:t>
                    </m:r>
                  </m:oMath>
                </a14:m>
                <a:r>
                  <a:rPr lang="zh-CN" altLang="en-US" sz="2000" dirty="0" smtClean="0">
                    <a:solidFill>
                      <a:srgbClr val="CC00CC"/>
                    </a:solidFill>
                  </a:rPr>
                  <a:t>是由密码分析者选择的</a:t>
                </a:r>
              </a:p>
              <a:p>
                <a:pPr lvl="1">
                  <a:lnSpc>
                    <a:spcPct val="90000"/>
                  </a:lnSpc>
                  <a:buNone/>
                </a:pPr>
                <a:r>
                  <a:rPr lang="zh-CN" altLang="en-US" sz="2000" dirty="0" smtClean="0">
                    <a:solidFill>
                      <a:srgbClr val="FF0000"/>
                    </a:solidFill>
                  </a:rPr>
                  <a:t>求：</a:t>
                </a:r>
                <a:r>
                  <a:rPr lang="zh-CN" altLang="en-US" sz="2000" dirty="0" smtClean="0"/>
                  <a:t>密钥</a:t>
                </a:r>
                <a14:m>
                  <m:oMath xmlns:m="http://schemas.openxmlformats.org/officeDocument/2006/math">
                    <m:r>
                      <a:rPr lang="en-US" altLang="zh-CN" sz="1600" i="1" dirty="0" smtClean="0">
                        <a:latin typeface="Cambria Math"/>
                      </a:rPr>
                      <m:t>𝑘</m:t>
                    </m:r>
                    <m:r>
                      <a:rPr lang="zh-CN" altLang="en-US" sz="1600" i="1" dirty="0" smtClean="0">
                        <a:latin typeface="Cambria Math"/>
                      </a:rPr>
                      <m:t>，或从</m:t>
                    </m:r>
                    <m:sSub>
                      <m:sSubPr>
                        <m:ctrlPr>
                          <a:rPr lang="en-US" altLang="zh-CN" sz="2000" i="1" dirty="0">
                            <a:latin typeface="Cambria Math" panose="02040503050406030204" pitchFamily="18" charset="0"/>
                          </a:rPr>
                        </m:ctrlPr>
                      </m:sSubPr>
                      <m:e>
                        <m:r>
                          <a:rPr lang="en-US" altLang="zh-CN" sz="2000" i="1" dirty="0">
                            <a:latin typeface="Cambria Math"/>
                          </a:rPr>
                          <m:t>𝐶</m:t>
                        </m:r>
                      </m:e>
                      <m:sub>
                        <m:r>
                          <a:rPr lang="en-US" altLang="zh-CN" sz="2000" i="1" dirty="0">
                            <a:latin typeface="Cambria Math"/>
                          </a:rPr>
                          <m:t>𝑖</m:t>
                        </m:r>
                        <m:r>
                          <a:rPr lang="en-US" altLang="zh-CN" sz="2000" i="1" dirty="0">
                            <a:latin typeface="Cambria Math"/>
                          </a:rPr>
                          <m:t>+1</m:t>
                        </m:r>
                      </m:sub>
                    </m:sSub>
                    <m:r>
                      <a:rPr lang="zh-CN" altLang="en-US"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𝐸</m:t>
                        </m:r>
                      </m:e>
                      <m:sub>
                        <m:r>
                          <a:rPr lang="en-US" altLang="zh-CN" sz="2000" i="1" dirty="0">
                            <a:latin typeface="Cambria Math"/>
                          </a:rPr>
                          <m:t>𝑘</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𝑃</m:t>
                            </m:r>
                          </m:e>
                          <m:sub>
                            <m:r>
                              <a:rPr lang="en-US" altLang="zh-CN" sz="2000" i="1" dirty="0">
                                <a:latin typeface="Cambria Math"/>
                              </a:rPr>
                              <m:t>𝑖</m:t>
                            </m:r>
                            <m:r>
                              <a:rPr lang="en-US" altLang="zh-CN" sz="2000" i="1" dirty="0">
                                <a:latin typeface="Cambria Math"/>
                              </a:rPr>
                              <m:t>+1</m:t>
                            </m:r>
                          </m:sub>
                        </m:sSub>
                      </m:e>
                    </m:d>
                    <m:r>
                      <a:rPr lang="zh-CN" altLang="en-US" sz="1600" i="1" dirty="0" smtClean="0">
                        <a:latin typeface="Cambria Math"/>
                      </a:rPr>
                      <m:t>推出</m:t>
                    </m:r>
                    <m:r>
                      <a:rPr lang="en-US" altLang="zh-CN" sz="1600" i="1" dirty="0" smtClean="0">
                        <a:latin typeface="Cambria Math"/>
                      </a:rPr>
                      <m:t>𝑃</m:t>
                    </m:r>
                    <m:r>
                      <a:rPr lang="en-US" altLang="zh-CN" sz="1600" i="1" baseline="-25000" dirty="0" smtClean="0">
                        <a:latin typeface="Cambria Math"/>
                      </a:rPr>
                      <m:t>𝑖</m:t>
                    </m:r>
                    <m:r>
                      <a:rPr lang="zh-CN" altLang="en-US" sz="1600" i="1" baseline="-25000" dirty="0" smtClean="0">
                        <a:latin typeface="Cambria Math"/>
                      </a:rPr>
                      <m:t>＋</m:t>
                    </m:r>
                    <m:r>
                      <a:rPr lang="en-US" altLang="zh-CN" sz="1600" i="1" baseline="-25000" dirty="0" smtClean="0">
                        <a:latin typeface="Cambria Math"/>
                      </a:rPr>
                      <m:t>1</m:t>
                    </m:r>
                    <m:r>
                      <a:rPr lang="en-US" altLang="zh-CN" sz="1600" i="1" dirty="0" smtClean="0">
                        <a:latin typeface="Cambria Math"/>
                      </a:rPr>
                      <m:t> </m:t>
                    </m:r>
                  </m:oMath>
                </a14:m>
                <a:endParaRPr lang="en-US" altLang="zh-CN" sz="1000" dirty="0" smtClean="0"/>
              </a:p>
              <a:p>
                <a:pPr>
                  <a:lnSpc>
                    <a:spcPct val="120000"/>
                  </a:lnSpc>
                </a:pPr>
                <a:r>
                  <a:rPr lang="zh-CN" altLang="en-US" sz="2400" dirty="0" smtClean="0"/>
                  <a:t>选择明文攻击的一种变体：</a:t>
                </a:r>
                <a:r>
                  <a:rPr lang="zh-CN" altLang="en-US" sz="2400" dirty="0" smtClean="0">
                    <a:solidFill>
                      <a:srgbClr val="FF0000"/>
                    </a:solidFill>
                  </a:rPr>
                  <a:t>自适应选择明文攻击</a:t>
                </a:r>
                <a:endParaRPr lang="en-US" altLang="zh-CN" sz="2400" dirty="0" smtClean="0">
                  <a:ea typeface="楷体_GB2312" pitchFamily="49" charset="-122"/>
                </a:endParaRPr>
              </a:p>
            </p:txBody>
          </p:sp>
        </mc:Choice>
        <mc:Fallback xmlns="">
          <p:sp>
            <p:nvSpPr>
              <p:cNvPr id="119" name="内容占位符 2"/>
              <p:cNvSpPr>
                <a:spLocks noGrp="1" noRot="1" noChangeAspect="1" noMove="1" noResize="1" noEditPoints="1" noAdjustHandles="1" noChangeArrowheads="1" noChangeShapeType="1" noTextEdit="1"/>
              </p:cNvSpPr>
              <p:nvPr>
                <p:ph idx="1"/>
              </p:nvPr>
            </p:nvSpPr>
            <p:spPr>
              <a:xfrm>
                <a:off x="457200" y="3810000"/>
                <a:ext cx="8229600" cy="2133600"/>
              </a:xfrm>
              <a:blipFill rotWithShape="1">
                <a:blip r:embed="rId4"/>
                <a:stretch>
                  <a:fillRect l="-963" t="-3143" r="-74" b="-3428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选择密文攻击</a:t>
            </a:r>
            <a:endParaRPr lang="zh-CN" altLang="en-US" dirty="0"/>
          </a:p>
        </p:txBody>
      </p:sp>
      <p:sp>
        <p:nvSpPr>
          <p:cNvPr id="3" name="内容占位符 2"/>
          <p:cNvSpPr>
            <a:spLocks noGrp="1"/>
          </p:cNvSpPr>
          <p:nvPr>
            <p:ph idx="1"/>
          </p:nvPr>
        </p:nvSpPr>
        <p:spPr>
          <a:xfrm>
            <a:off x="457200" y="3657600"/>
            <a:ext cx="8229600" cy="2667000"/>
          </a:xfrm>
        </p:spPr>
        <p:txBody>
          <a:bodyPr/>
          <a:lstStyle/>
          <a:p>
            <a:r>
              <a:rPr lang="zh-CN" altLang="en-US" dirty="0" smtClean="0">
                <a:ea typeface="楷体_GB2312" pitchFamily="49" charset="-122"/>
              </a:rPr>
              <a:t>指密码分析者</a:t>
            </a:r>
            <a:r>
              <a:rPr lang="zh-CN" altLang="en-US" dirty="0" smtClean="0">
                <a:solidFill>
                  <a:srgbClr val="FF0000"/>
                </a:solidFill>
                <a:ea typeface="楷体_GB2312" pitchFamily="49" charset="-122"/>
              </a:rPr>
              <a:t>可以选择一些密文，并得到相应的明文</a:t>
            </a:r>
            <a:endParaRPr lang="en-US" altLang="zh-CN" dirty="0" smtClean="0">
              <a:ea typeface="楷体_GB2312" pitchFamily="49" charset="-122"/>
            </a:endParaRPr>
          </a:p>
          <a:p>
            <a:r>
              <a:rPr lang="zh-CN" altLang="en-US" dirty="0" smtClean="0">
                <a:ea typeface="楷体_GB2312" pitchFamily="49" charset="-122"/>
              </a:rPr>
              <a:t>密码分析者的任务目标是推出密钥</a:t>
            </a:r>
            <a:endParaRPr lang="en-US" altLang="zh-CN" dirty="0" smtClean="0">
              <a:ea typeface="楷体_GB2312" pitchFamily="49" charset="-122"/>
            </a:endParaRPr>
          </a:p>
          <a:p>
            <a:r>
              <a:rPr lang="zh-CN" altLang="en-US" dirty="0" smtClean="0">
                <a:ea typeface="楷体_GB2312" pitchFamily="49" charset="-122"/>
              </a:rPr>
              <a:t>这种密码分析多用于攻击</a:t>
            </a:r>
            <a:r>
              <a:rPr lang="zh-CN" altLang="en-US" dirty="0" smtClean="0">
                <a:solidFill>
                  <a:srgbClr val="FF00FF"/>
                </a:solidFill>
                <a:ea typeface="楷体_GB2312" pitchFamily="49" charset="-122"/>
              </a:rPr>
              <a:t>公钥密码体制</a:t>
            </a:r>
            <a:endParaRPr lang="en-US" altLang="zh-CN" dirty="0" smtClean="0">
              <a:solidFill>
                <a:srgbClr val="FF00FF"/>
              </a:solidFill>
              <a:ea typeface="楷体_GB2312" pitchFamily="49" charset="-122"/>
            </a:endParaRPr>
          </a:p>
          <a:p>
            <a:r>
              <a:rPr lang="zh-CN" altLang="en-US" dirty="0" smtClean="0">
                <a:ea typeface="楷体_GB2312" pitchFamily="49" charset="-122"/>
              </a:rPr>
              <a:t>选择密文攻击的一种变体：</a:t>
            </a:r>
            <a:r>
              <a:rPr lang="zh-CN" altLang="en-US" b="1" dirty="0" smtClean="0">
                <a:solidFill>
                  <a:srgbClr val="FF0000"/>
                </a:solidFill>
                <a:ea typeface="楷体_GB2312" pitchFamily="49" charset="-122"/>
              </a:rPr>
              <a:t>自适应选择密文攻击</a:t>
            </a:r>
            <a:endParaRPr lang="en-US" altLang="zh-CN" b="1" dirty="0" smtClean="0">
              <a:solidFill>
                <a:srgbClr val="FF0000"/>
              </a:solidFill>
              <a:ea typeface="楷体_GB2312" pitchFamily="49" charset="-122"/>
            </a:endParaRPr>
          </a:p>
          <a:p>
            <a:endParaRPr lang="zh-CN" altLang="en-US"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77</a:t>
            </a:fld>
            <a:endParaRPr lang="en-US" altLang="zh-CN" dirty="0"/>
          </a:p>
        </p:txBody>
      </p:sp>
      <p:pic>
        <p:nvPicPr>
          <p:cNvPr id="7" name="Picture 3" descr="013"/>
          <p:cNvPicPr>
            <a:picLocks noChangeAspect="1" noChangeArrowheads="1"/>
          </p:cNvPicPr>
          <p:nvPr/>
        </p:nvPicPr>
        <p:blipFill>
          <a:blip r:embed="rId2"/>
          <a:srcRect/>
          <a:stretch>
            <a:fillRect/>
          </a:stretch>
        </p:blipFill>
        <p:spPr bwMode="auto">
          <a:xfrm>
            <a:off x="3276600" y="2819400"/>
            <a:ext cx="990600" cy="990600"/>
          </a:xfrm>
          <a:prstGeom prst="rect">
            <a:avLst/>
          </a:prstGeom>
          <a:noFill/>
          <a:ln w="9525">
            <a:noFill/>
            <a:miter lim="800000"/>
            <a:headEnd/>
            <a:tailEnd/>
          </a:ln>
          <a:effectLst/>
        </p:spPr>
      </p:pic>
      <p:pic>
        <p:nvPicPr>
          <p:cNvPr id="8" name="Picture 4" descr="j0195384"/>
          <p:cNvPicPr>
            <a:picLocks noChangeAspect="1" noChangeArrowheads="1"/>
          </p:cNvPicPr>
          <p:nvPr/>
        </p:nvPicPr>
        <p:blipFill>
          <a:blip r:embed="rId3"/>
          <a:srcRect/>
          <a:stretch>
            <a:fillRect/>
          </a:stretch>
        </p:blipFill>
        <p:spPr>
          <a:xfrm>
            <a:off x="1066800" y="1676400"/>
            <a:ext cx="1128712" cy="1152525"/>
          </a:xfrm>
          <a:prstGeom prst="rect">
            <a:avLst/>
          </a:prstGeom>
          <a:noFill/>
          <a:ln/>
        </p:spPr>
      </p:pic>
      <p:grpSp>
        <p:nvGrpSpPr>
          <p:cNvPr id="9" name="Group 5"/>
          <p:cNvGrpSpPr>
            <a:grpSpLocks noChangeAspect="1"/>
          </p:cNvGrpSpPr>
          <p:nvPr/>
        </p:nvGrpSpPr>
        <p:grpSpPr bwMode="auto">
          <a:xfrm>
            <a:off x="7239000" y="1828800"/>
            <a:ext cx="1220788" cy="1223962"/>
            <a:chOff x="4150" y="2432"/>
            <a:chExt cx="950" cy="902"/>
          </a:xfrm>
        </p:grpSpPr>
        <p:sp>
          <p:nvSpPr>
            <p:cNvPr id="10" name="AutoShape 6"/>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7"/>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8"/>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9"/>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10"/>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1"/>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2"/>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3"/>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4"/>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5"/>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6"/>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7"/>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8"/>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9"/>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20"/>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1"/>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2"/>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3"/>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4"/>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5"/>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6"/>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7"/>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8"/>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9"/>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30"/>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1"/>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2"/>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3"/>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4"/>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5"/>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6"/>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7"/>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8"/>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9"/>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40"/>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1"/>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2"/>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3"/>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4"/>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5"/>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6"/>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7"/>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8"/>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9"/>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50"/>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1"/>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2"/>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3"/>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4"/>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5"/>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6"/>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7"/>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8"/>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9"/>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60"/>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1"/>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2"/>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3"/>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4"/>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5"/>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6"/>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7"/>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8"/>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9"/>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70"/>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1"/>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2"/>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3"/>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4"/>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5"/>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6"/>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7"/>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8"/>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9"/>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80"/>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1"/>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2"/>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3"/>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4"/>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5"/>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6"/>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7"/>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8"/>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9"/>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90"/>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1"/>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2"/>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3"/>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4"/>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5"/>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6"/>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7"/>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8"/>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9"/>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100"/>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1"/>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2"/>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3"/>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4"/>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5"/>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2057400"/>
            <a:ext cx="4800600" cy="2286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276600" y="1676400"/>
            <a:ext cx="15843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C=E(K,M)</a:t>
            </a:r>
          </a:p>
        </p:txBody>
      </p:sp>
      <p:sp>
        <p:nvSpPr>
          <p:cNvPr id="112" name="AutoShape 108"/>
          <p:cNvSpPr>
            <a:spLocks noChangeArrowheads="1"/>
          </p:cNvSpPr>
          <p:nvPr/>
        </p:nvSpPr>
        <p:spPr bwMode="auto">
          <a:xfrm>
            <a:off x="3733800" y="2209801"/>
            <a:ext cx="228600" cy="6858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914400" y="1371600"/>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6629400" y="15240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1676400" y="3124200"/>
            <a:ext cx="2016125" cy="366713"/>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(Attacker)</a:t>
            </a:r>
          </a:p>
        </p:txBody>
      </p:sp>
      <p:sp>
        <p:nvSpPr>
          <p:cNvPr id="116" name="Text Box 112"/>
          <p:cNvSpPr txBox="1">
            <a:spLocks noChangeArrowheads="1"/>
          </p:cNvSpPr>
          <p:nvPr/>
        </p:nvSpPr>
        <p:spPr bwMode="auto">
          <a:xfrm>
            <a:off x="3962400" y="2362200"/>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
        <p:nvSpPr>
          <p:cNvPr id="117" name="AutoShape 121"/>
          <p:cNvSpPr>
            <a:spLocks noChangeArrowheads="1"/>
          </p:cNvSpPr>
          <p:nvPr/>
        </p:nvSpPr>
        <p:spPr bwMode="auto">
          <a:xfrm rot="21082302">
            <a:off x="4109368" y="2681858"/>
            <a:ext cx="3258661" cy="173409"/>
          </a:xfrm>
          <a:prstGeom prst="rightArrow">
            <a:avLst>
              <a:gd name="adj1" fmla="val 50000"/>
              <a:gd name="adj2" fmla="val 23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8" name="Text Box 124"/>
          <p:cNvSpPr txBox="1">
            <a:spLocks noChangeArrowheads="1"/>
          </p:cNvSpPr>
          <p:nvPr/>
        </p:nvSpPr>
        <p:spPr bwMode="auto">
          <a:xfrm rot="20998731">
            <a:off x="4447632" y="2938706"/>
            <a:ext cx="2292919" cy="523220"/>
          </a:xfrm>
          <a:prstGeom prst="rect">
            <a:avLst/>
          </a:prstGeom>
          <a:noFill/>
          <a:ln w="9525">
            <a:noFill/>
            <a:miter lim="800000"/>
            <a:headEnd/>
            <a:tailEnd/>
          </a:ln>
          <a:effectLst/>
        </p:spPr>
        <p:txBody>
          <a:bodyPr wrap="square">
            <a:spAutoFit/>
          </a:bodyPr>
          <a:lstStyle/>
          <a:p>
            <a:pPr>
              <a:spcBef>
                <a:spcPct val="50000"/>
              </a:spcBef>
            </a:pPr>
            <a:r>
              <a:rPr lang="en-US" altLang="zh-CN" dirty="0">
                <a:latin typeface="Times New Roman" pitchFamily="18" charset="0"/>
              </a:rPr>
              <a:t>I am Bob, please send the </a:t>
            </a:r>
            <a:r>
              <a:rPr lang="en-US" altLang="zh-CN" dirty="0" smtClean="0">
                <a:latin typeface="Times New Roman" pitchFamily="18" charset="0"/>
              </a:rPr>
              <a:t>Plaintext M of </a:t>
            </a:r>
            <a:r>
              <a:rPr lang="en-US" altLang="zh-CN" dirty="0" err="1" smtClean="0">
                <a:latin typeface="Times New Roman" pitchFamily="18" charset="0"/>
              </a:rPr>
              <a:t>ciphertext</a:t>
            </a:r>
            <a:r>
              <a:rPr lang="en-US" altLang="zh-CN" dirty="0" smtClean="0">
                <a:latin typeface="Times New Roman" pitchFamily="18" charset="0"/>
              </a:rPr>
              <a:t> C</a:t>
            </a:r>
            <a:endParaRPr lang="en-US" altLang="zh-CN" dirty="0">
              <a:latin typeface="Times New Roman"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攻击的复杂性</a:t>
            </a:r>
            <a:endParaRPr lang="zh-CN" altLang="en-US" dirty="0"/>
          </a:p>
        </p:txBody>
      </p:sp>
      <p:sp>
        <p:nvSpPr>
          <p:cNvPr id="3" name="内容占位符 2"/>
          <p:cNvSpPr>
            <a:spLocks noGrp="1"/>
          </p:cNvSpPr>
          <p:nvPr>
            <p:ph idx="1"/>
          </p:nvPr>
        </p:nvSpPr>
        <p:spPr/>
        <p:txBody>
          <a:bodyPr/>
          <a:lstStyle/>
          <a:p>
            <a:pPr>
              <a:spcBef>
                <a:spcPts val="0"/>
              </a:spcBef>
            </a:pPr>
            <a:r>
              <a:rPr lang="zh-CN" altLang="en-US" dirty="0" smtClean="0">
                <a:ea typeface="楷体_GB2312" pitchFamily="49" charset="-122"/>
              </a:rPr>
              <a:t>衡量密码系统攻击的复杂性主要考虑三个方面：</a:t>
            </a:r>
          </a:p>
          <a:p>
            <a:pPr lvl="1">
              <a:spcBef>
                <a:spcPts val="0"/>
              </a:spcBef>
              <a:buFont typeface="Wingdings" pitchFamily="2" charset="2"/>
              <a:buChar char="l"/>
            </a:pPr>
            <a:r>
              <a:rPr lang="zh-CN" altLang="en-US" dirty="0" smtClean="0">
                <a:solidFill>
                  <a:srgbClr val="A50021"/>
                </a:solidFill>
                <a:ea typeface="楷体_GB2312" pitchFamily="49" charset="-122"/>
              </a:rPr>
              <a:t> 数据复杂性（</a:t>
            </a:r>
            <a:r>
              <a:rPr lang="en-US" altLang="zh-CN" dirty="0" smtClean="0">
                <a:solidFill>
                  <a:srgbClr val="A50021"/>
                </a:solidFill>
                <a:ea typeface="楷体_GB2312" pitchFamily="49" charset="-122"/>
              </a:rPr>
              <a:t>Data Complexity</a:t>
            </a:r>
            <a:r>
              <a:rPr lang="zh-CN" altLang="en-US" dirty="0" smtClean="0">
                <a:solidFill>
                  <a:srgbClr val="A50021"/>
                </a:solidFill>
                <a:ea typeface="楷体_GB2312" pitchFamily="49" charset="-122"/>
              </a:rPr>
              <a:t>）：</a:t>
            </a:r>
            <a:r>
              <a:rPr lang="zh-CN" altLang="en-US" dirty="0" smtClean="0">
                <a:ea typeface="楷体_GB2312" pitchFamily="49" charset="-122"/>
              </a:rPr>
              <a:t>密码攻击所需要输入的数据量</a:t>
            </a:r>
          </a:p>
          <a:p>
            <a:pPr lvl="1">
              <a:spcBef>
                <a:spcPts val="0"/>
              </a:spcBef>
              <a:buFont typeface="Wingdings" pitchFamily="2" charset="2"/>
              <a:buChar char="l"/>
            </a:pPr>
            <a:r>
              <a:rPr lang="zh-CN" altLang="en-US" dirty="0" smtClean="0">
                <a:solidFill>
                  <a:srgbClr val="A50021"/>
                </a:solidFill>
                <a:ea typeface="楷体_GB2312" pitchFamily="49" charset="-122"/>
              </a:rPr>
              <a:t> 处理复杂性（</a:t>
            </a:r>
            <a:r>
              <a:rPr lang="en-US" altLang="zh-CN" dirty="0" smtClean="0">
                <a:solidFill>
                  <a:srgbClr val="A50021"/>
                </a:solidFill>
                <a:ea typeface="楷体_GB2312" pitchFamily="49" charset="-122"/>
              </a:rPr>
              <a:t>Processing Complexity</a:t>
            </a:r>
            <a:r>
              <a:rPr lang="zh-CN" altLang="en-US" dirty="0" smtClean="0">
                <a:solidFill>
                  <a:srgbClr val="A50021"/>
                </a:solidFill>
                <a:ea typeface="楷体_GB2312" pitchFamily="49" charset="-122"/>
              </a:rPr>
              <a:t>）：</a:t>
            </a:r>
            <a:r>
              <a:rPr lang="zh-CN" altLang="en-US" dirty="0" smtClean="0">
                <a:ea typeface="楷体_GB2312" pitchFamily="49" charset="-122"/>
              </a:rPr>
              <a:t>完成攻击所需要花费的时间</a:t>
            </a:r>
          </a:p>
          <a:p>
            <a:pPr lvl="1">
              <a:spcBef>
                <a:spcPts val="0"/>
              </a:spcBef>
              <a:buFont typeface="Wingdings" pitchFamily="2" charset="2"/>
              <a:buChar char="l"/>
            </a:pPr>
            <a:r>
              <a:rPr lang="zh-CN" altLang="en-US" dirty="0" smtClean="0">
                <a:solidFill>
                  <a:srgbClr val="A50021"/>
                </a:solidFill>
                <a:ea typeface="楷体_GB2312" pitchFamily="49" charset="-122"/>
              </a:rPr>
              <a:t> 存储需求（</a:t>
            </a:r>
            <a:r>
              <a:rPr lang="en-US" altLang="zh-CN" dirty="0" smtClean="0">
                <a:solidFill>
                  <a:srgbClr val="A50021"/>
                </a:solidFill>
                <a:ea typeface="楷体_GB2312" pitchFamily="49" charset="-122"/>
              </a:rPr>
              <a:t>Storage Requirement</a:t>
            </a:r>
            <a:r>
              <a:rPr lang="zh-CN" altLang="en-US" dirty="0" smtClean="0">
                <a:solidFill>
                  <a:srgbClr val="A50021"/>
                </a:solidFill>
                <a:ea typeface="楷体_GB2312" pitchFamily="49" charset="-122"/>
              </a:rPr>
              <a:t>）：</a:t>
            </a:r>
            <a:r>
              <a:rPr lang="zh-CN" altLang="en-US" dirty="0" smtClean="0">
                <a:ea typeface="楷体_GB2312" pitchFamily="49" charset="-122"/>
              </a:rPr>
              <a:t>进行攻击所需要的数据存储空间大小</a:t>
            </a:r>
            <a:endParaRPr lang="en-US" altLang="zh-CN" dirty="0" smtClean="0">
              <a:ea typeface="楷体_GB2312" pitchFamily="49" charset="-122"/>
            </a:endParaRPr>
          </a:p>
          <a:p>
            <a:pPr lvl="1">
              <a:spcBef>
                <a:spcPts val="0"/>
              </a:spcBef>
              <a:buFont typeface="Wingdings" pitchFamily="2" charset="2"/>
              <a:buChar char="l"/>
            </a:pPr>
            <a:endParaRPr lang="zh-CN" altLang="en-US" dirty="0" smtClean="0">
              <a:ea typeface="楷体_GB2312" pitchFamily="49" charset="-122"/>
            </a:endParaRPr>
          </a:p>
          <a:p>
            <a:pPr>
              <a:spcBef>
                <a:spcPts val="0"/>
              </a:spcBef>
            </a:pPr>
            <a:r>
              <a:rPr lang="zh-CN" altLang="en-US" dirty="0" smtClean="0">
                <a:ea typeface="楷体_GB2312" pitchFamily="49" charset="-122"/>
              </a:rPr>
              <a:t> </a:t>
            </a:r>
            <a:r>
              <a:rPr lang="zh-CN" altLang="en-US" b="1" dirty="0" smtClean="0">
                <a:solidFill>
                  <a:srgbClr val="FF0000"/>
                </a:solidFill>
                <a:ea typeface="楷体_GB2312" pitchFamily="49" charset="-122"/>
              </a:rPr>
              <a:t>攻击的复杂性取决于以上三个因素的最小复杂度</a:t>
            </a:r>
            <a:r>
              <a:rPr lang="zh-CN" altLang="en-US" dirty="0" smtClean="0">
                <a:ea typeface="楷体_GB2312" pitchFamily="49" charset="-122"/>
              </a:rPr>
              <a:t>，在实际实施攻击时往往要考虑这三种复杂性的折衷，如存储需求越大，攻击可能越快</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78</a:t>
            </a:fld>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密码体制的安全性</a:t>
            </a:r>
            <a:endParaRPr lang="zh-CN" altLang="en-US" dirty="0"/>
          </a:p>
        </p:txBody>
      </p:sp>
      <p:sp>
        <p:nvSpPr>
          <p:cNvPr id="3" name="内容占位符 2"/>
          <p:cNvSpPr>
            <a:spLocks noGrp="1"/>
          </p:cNvSpPr>
          <p:nvPr>
            <p:ph idx="1"/>
          </p:nvPr>
        </p:nvSpPr>
        <p:spPr/>
        <p:txBody>
          <a:bodyPr/>
          <a:lstStyle/>
          <a:p>
            <a:pPr>
              <a:buNone/>
            </a:pPr>
            <a:r>
              <a:rPr lang="zh-CN" altLang="en-US" dirty="0" smtClean="0"/>
              <a:t>一个安全的密码体制应该具有如下几条性质：</a:t>
            </a:r>
          </a:p>
          <a:p>
            <a:pPr marL="914400" lvl="1" indent="-514350">
              <a:buFont typeface="+mj-lt"/>
              <a:buAutoNum type="arabicPeriod"/>
            </a:pPr>
            <a:endParaRPr lang="zh-CN" altLang="en-US" dirty="0" smtClean="0"/>
          </a:p>
          <a:p>
            <a:pPr marL="914400" lvl="1" indent="-514350">
              <a:buFont typeface="+mj-lt"/>
              <a:buAutoNum type="arabicPeriod"/>
            </a:pPr>
            <a:r>
              <a:rPr lang="zh-CN" altLang="en-US" sz="2800" dirty="0" smtClean="0"/>
              <a:t>从</a:t>
            </a:r>
            <a:r>
              <a:rPr lang="zh-CN" altLang="en-US" sz="2800" dirty="0" smtClean="0">
                <a:solidFill>
                  <a:srgbClr val="CC00CC"/>
                </a:solidFill>
              </a:rPr>
              <a:t>密文恢复明文</a:t>
            </a:r>
            <a:r>
              <a:rPr lang="zh-CN" altLang="en-US" sz="2800" dirty="0" smtClean="0"/>
              <a:t>应该是难的，即使分析者知道明文空间（如明文是英语）</a:t>
            </a:r>
          </a:p>
          <a:p>
            <a:pPr marL="914400" lvl="1" indent="-514350">
              <a:buFont typeface="+mj-lt"/>
              <a:buAutoNum type="arabicPeriod"/>
            </a:pPr>
            <a:endParaRPr lang="zh-CN" altLang="en-US" sz="2800" dirty="0" smtClean="0"/>
          </a:p>
          <a:p>
            <a:pPr marL="914400" lvl="1" indent="-514350">
              <a:buFont typeface="+mj-lt"/>
              <a:buAutoNum type="arabicPeriod"/>
            </a:pPr>
            <a:r>
              <a:rPr lang="zh-CN" altLang="en-US" sz="2800" dirty="0" smtClean="0"/>
              <a:t>从密文计算出明文</a:t>
            </a:r>
            <a:r>
              <a:rPr lang="zh-CN" altLang="en-US" sz="2800" dirty="0" smtClean="0">
                <a:solidFill>
                  <a:srgbClr val="CC00CC"/>
                </a:solidFill>
              </a:rPr>
              <a:t>部分信息</a:t>
            </a:r>
            <a:r>
              <a:rPr lang="zh-CN" altLang="en-US" sz="2800" dirty="0" smtClean="0"/>
              <a:t>应该是难的</a:t>
            </a:r>
          </a:p>
          <a:p>
            <a:pPr marL="914400" lvl="1" indent="-514350">
              <a:buFont typeface="+mj-lt"/>
              <a:buAutoNum type="arabicPeriod"/>
            </a:pPr>
            <a:endParaRPr lang="zh-CN" altLang="en-US" sz="2800" dirty="0" smtClean="0"/>
          </a:p>
          <a:p>
            <a:pPr marL="914400" lvl="1" indent="-514350">
              <a:buFont typeface="+mj-lt"/>
              <a:buAutoNum type="arabicPeriod"/>
            </a:pPr>
            <a:r>
              <a:rPr lang="zh-CN" altLang="en-US" sz="2800" dirty="0" smtClean="0"/>
              <a:t>从密文探测出</a:t>
            </a:r>
            <a:r>
              <a:rPr lang="zh-CN" altLang="en-US" sz="2800" dirty="0" smtClean="0">
                <a:solidFill>
                  <a:srgbClr val="CC00CC"/>
                </a:solidFill>
              </a:rPr>
              <a:t>简单却有用的事实</a:t>
            </a:r>
            <a:r>
              <a:rPr lang="zh-CN" altLang="en-US" sz="2800" dirty="0" smtClean="0"/>
              <a:t>应该是难的（如相同的信息被发送了两次）</a:t>
            </a:r>
            <a:endParaRPr lang="zh-CN" altLang="en-US" sz="28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79</a:t>
            </a:fld>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92696"/>
            <a:ext cx="5924550" cy="577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7"/>
          <p:cNvSpPr>
            <a:spLocks noGrp="1"/>
          </p:cNvSpPr>
          <p:nvPr>
            <p:ph type="dt" sz="half" idx="4294967295"/>
          </p:nvPr>
        </p:nvSpPr>
        <p:spPr>
          <a:xfrm>
            <a:off x="457200" y="6356350"/>
            <a:ext cx="2133600" cy="365125"/>
          </a:xfrm>
          <a:prstGeom prst="rect">
            <a:avLst/>
          </a:prstGeom>
        </p:spPr>
        <p:txBody>
          <a:bodyPr/>
          <a:lstStyle/>
          <a:p>
            <a:fld id="{054713C6-8462-487F-B41E-458ADA91BAD0}" type="datetime1">
              <a:rPr lang="zh-CN" altLang="en-US" smtClean="0"/>
              <a:t>2019/11/4</a:t>
            </a:fld>
            <a:endParaRPr lang="zh-CN" altLang="en-US"/>
          </a:p>
        </p:txBody>
      </p:sp>
      <p:sp>
        <p:nvSpPr>
          <p:cNvPr id="9" name="页脚占位符 8"/>
          <p:cNvSpPr>
            <a:spLocks noGrp="1"/>
          </p:cNvSpPr>
          <p:nvPr>
            <p:ph type="ftr" sz="quarter" idx="4294967295"/>
          </p:nvPr>
        </p:nvSpPr>
        <p:spPr>
          <a:xfrm>
            <a:off x="3563888" y="6453336"/>
            <a:ext cx="2819400" cy="336550"/>
          </a:xfrm>
          <a:prstGeom prst="rect">
            <a:avLst/>
          </a:prstGeom>
        </p:spPr>
        <p:txBody>
          <a:bodyPr/>
          <a:lstStyle/>
          <a:p>
            <a:r>
              <a:rPr lang="zh-CN" altLang="en-US" smtClean="0"/>
              <a:t>计算机科学与技术学院</a:t>
            </a:r>
            <a:endParaRPr lang="en-US" altLang="zh-CN"/>
          </a:p>
        </p:txBody>
      </p:sp>
      <p:sp>
        <p:nvSpPr>
          <p:cNvPr id="10" name="灯片编号占位符 9"/>
          <p:cNvSpPr>
            <a:spLocks noGrp="1"/>
          </p:cNvSpPr>
          <p:nvPr>
            <p:ph type="sldNum" sz="quarter" idx="4294967295"/>
          </p:nvPr>
        </p:nvSpPr>
        <p:spPr>
          <a:xfrm>
            <a:off x="6553200" y="6356350"/>
            <a:ext cx="2133600" cy="365125"/>
          </a:xfrm>
          <a:prstGeom prst="rect">
            <a:avLst/>
          </a:prstGeom>
        </p:spPr>
        <p:txBody>
          <a:bodyPr/>
          <a:lstStyle/>
          <a:p>
            <a:fld id="{793773FA-04BE-4575-9625-A7596617E1A2}" type="slidenum">
              <a:rPr lang="zh-CN" altLang="en-US" smtClean="0"/>
              <a:t>8</a:t>
            </a:fld>
            <a:endParaRPr lang="zh-CN" altLang="en-US"/>
          </a:p>
        </p:txBody>
      </p:sp>
      <p:sp>
        <p:nvSpPr>
          <p:cNvPr id="3" name="椭圆 2"/>
          <p:cNvSpPr/>
          <p:nvPr/>
        </p:nvSpPr>
        <p:spPr bwMode="auto">
          <a:xfrm>
            <a:off x="3923928" y="5157192"/>
            <a:ext cx="3024336" cy="432048"/>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0425733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76400"/>
            <a:ext cx="8229600" cy="4648200"/>
          </a:xfrm>
        </p:spPr>
        <p:txBody>
          <a:bodyPr/>
          <a:lstStyle/>
          <a:p>
            <a:pPr>
              <a:buNone/>
            </a:pPr>
            <a:r>
              <a:rPr lang="zh-CN" altLang="en-US" sz="3200" dirty="0" smtClean="0"/>
              <a:t>从</a:t>
            </a:r>
            <a:r>
              <a:rPr lang="zh-CN" altLang="en-US" sz="3200" dirty="0" smtClean="0">
                <a:solidFill>
                  <a:srgbClr val="CC00CC"/>
                </a:solidFill>
              </a:rPr>
              <a:t>攻击效果</a:t>
            </a:r>
            <a:r>
              <a:rPr lang="zh-CN" altLang="en-US" sz="3200" dirty="0" smtClean="0"/>
              <a:t>看，敌手可能达到以下结果：</a:t>
            </a:r>
          </a:p>
          <a:p>
            <a:pPr marL="914400" lvl="1" indent="-457200">
              <a:buFont typeface="+mj-lt"/>
              <a:buAutoNum type="arabicPeriod"/>
            </a:pPr>
            <a:r>
              <a:rPr lang="zh-CN" altLang="en-US" dirty="0" smtClean="0">
                <a:solidFill>
                  <a:srgbClr val="CC00CC"/>
                </a:solidFill>
              </a:rPr>
              <a:t>完全攻破：</a:t>
            </a:r>
            <a:r>
              <a:rPr lang="zh-CN" altLang="en-US" dirty="0" smtClean="0"/>
              <a:t>敌手找到了相应的</a:t>
            </a:r>
            <a:r>
              <a:rPr lang="zh-CN" altLang="en-US" dirty="0" smtClean="0">
                <a:solidFill>
                  <a:srgbClr val="CC00CC"/>
                </a:solidFill>
              </a:rPr>
              <a:t>密钥</a:t>
            </a:r>
            <a:r>
              <a:rPr lang="zh-CN" altLang="en-US" dirty="0" smtClean="0"/>
              <a:t>，从而可以恢复任意密文</a:t>
            </a:r>
            <a:endParaRPr lang="en-US" altLang="zh-CN" dirty="0" smtClean="0"/>
          </a:p>
          <a:p>
            <a:pPr marL="914400" lvl="1" indent="-457200">
              <a:buFont typeface="+mj-lt"/>
              <a:buAutoNum type="arabicPeriod"/>
            </a:pPr>
            <a:r>
              <a:rPr lang="zh-CN" altLang="en-US" dirty="0" smtClean="0">
                <a:solidFill>
                  <a:srgbClr val="CC00CC"/>
                </a:solidFill>
              </a:rPr>
              <a:t>全盘推导：</a:t>
            </a:r>
            <a:r>
              <a:rPr lang="zh-CN" altLang="en-US" dirty="0" smtClean="0"/>
              <a:t>密码分析者找到一个算法，使得可以在不知道密钥的情况下通过替代算法恢复出任意密文</a:t>
            </a:r>
          </a:p>
          <a:p>
            <a:pPr marL="914400" lvl="1" indent="-457200">
              <a:buFont typeface="+mj-lt"/>
              <a:buAutoNum type="arabicPeriod"/>
            </a:pPr>
            <a:r>
              <a:rPr lang="zh-CN" altLang="en-US" dirty="0" smtClean="0">
                <a:solidFill>
                  <a:srgbClr val="CC00CC"/>
                </a:solidFill>
              </a:rPr>
              <a:t>部分攻破：</a:t>
            </a:r>
            <a:r>
              <a:rPr lang="zh-CN" altLang="en-US" dirty="0" smtClean="0"/>
              <a:t>敌手没有找到相应的密钥，但对于给定的密文，敌手能够获得明文的特定信息</a:t>
            </a:r>
          </a:p>
          <a:p>
            <a:pPr marL="914400" lvl="1" indent="-457200">
              <a:buFont typeface="+mj-lt"/>
              <a:buAutoNum type="arabicPeriod"/>
            </a:pPr>
            <a:r>
              <a:rPr lang="zh-CN" altLang="en-US" dirty="0" smtClean="0">
                <a:solidFill>
                  <a:srgbClr val="CC00CC"/>
                </a:solidFill>
              </a:rPr>
              <a:t>密文识别：</a:t>
            </a:r>
            <a:r>
              <a:rPr lang="zh-CN" altLang="en-US" dirty="0" smtClean="0"/>
              <a:t>如对于两个给定的不同明文及其中一个明文的密文，敌手能够识别出该密文对应于哪个明文，或者能够识别出给定明文的密文和随机字符串</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524000"/>
            <a:ext cx="8229600" cy="4800600"/>
          </a:xfrm>
        </p:spPr>
        <p:txBody>
          <a:bodyPr/>
          <a:lstStyle/>
          <a:p>
            <a:pPr>
              <a:buNone/>
            </a:pPr>
            <a:r>
              <a:rPr lang="zh-CN" altLang="en-US" dirty="0" smtClean="0"/>
              <a:t>评价密码体制安全性有不同的途径，包括：</a:t>
            </a:r>
          </a:p>
          <a:p>
            <a:pPr lvl="1"/>
            <a:r>
              <a:rPr lang="zh-CN" altLang="en-US" b="1" dirty="0" smtClean="0">
                <a:solidFill>
                  <a:srgbClr val="FF0000"/>
                </a:solidFill>
              </a:rPr>
              <a:t>无条件安全性（理论安全性）</a:t>
            </a:r>
          </a:p>
          <a:p>
            <a:pPr lvl="1">
              <a:buNone/>
            </a:pPr>
            <a:r>
              <a:rPr lang="zh-CN" altLang="en-US" dirty="0" smtClean="0"/>
              <a:t>    </a:t>
            </a:r>
            <a:r>
              <a:rPr lang="zh-CN" altLang="en-US" sz="2000" dirty="0" smtClean="0"/>
              <a:t>如果密码分析者具有无限的计算能力，密码体制也不能被攻破，那么这个密码体制就是无条件安全的 </a:t>
            </a:r>
          </a:p>
          <a:p>
            <a:pPr lvl="1"/>
            <a:r>
              <a:rPr lang="zh-CN" altLang="en-US" b="1" dirty="0" smtClean="0">
                <a:solidFill>
                  <a:srgbClr val="FF0000"/>
                </a:solidFill>
              </a:rPr>
              <a:t>计算安全性</a:t>
            </a:r>
          </a:p>
          <a:p>
            <a:pPr lvl="1">
              <a:buNone/>
            </a:pPr>
            <a:r>
              <a:rPr lang="zh-CN" altLang="en-US" dirty="0" smtClean="0"/>
              <a:t>    </a:t>
            </a:r>
            <a:r>
              <a:rPr lang="zh-CN" altLang="en-US" sz="2000" dirty="0" smtClean="0"/>
              <a:t>如果攻破一个密码体制的最好算法用现在或将来可得到的资源都不能在足够长的时间内破译，该密码体制被认为是计算上安全的</a:t>
            </a:r>
            <a:endParaRPr lang="en-US" altLang="zh-CN" sz="2000" dirty="0" smtClean="0"/>
          </a:p>
          <a:p>
            <a:pPr lvl="1"/>
            <a:r>
              <a:rPr lang="zh-CN" altLang="en-US" b="1" dirty="0" smtClean="0">
                <a:solidFill>
                  <a:srgbClr val="FF0000"/>
                </a:solidFill>
              </a:rPr>
              <a:t>可证明安全性</a:t>
            </a:r>
          </a:p>
          <a:p>
            <a:pPr lvl="1">
              <a:buNone/>
            </a:pPr>
            <a:r>
              <a:rPr lang="zh-CN" altLang="en-US" dirty="0" smtClean="0"/>
              <a:t>    </a:t>
            </a:r>
            <a:r>
              <a:rPr lang="zh-CN" altLang="en-US" sz="2000" dirty="0" smtClean="0"/>
              <a:t>可证明安全性只是说明密码体制的安全与一个问题是相关的，可证明安全性也有时候被称为</a:t>
            </a:r>
            <a:r>
              <a:rPr lang="zh-CN" altLang="en-US" sz="2000" dirty="0" smtClean="0">
                <a:solidFill>
                  <a:srgbClr val="CC00CC"/>
                </a:solidFill>
              </a:rPr>
              <a:t>归约安全性</a:t>
            </a: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a:xfrm>
            <a:off x="457200" y="1371600"/>
            <a:ext cx="8229600" cy="4953000"/>
          </a:xfrm>
        </p:spPr>
        <p:txBody>
          <a:bodyPr/>
          <a:lstStyle/>
          <a:p>
            <a:r>
              <a:rPr lang="zh-CN" altLang="en-US" dirty="0" smtClean="0"/>
              <a:t>密码学的历史与发展情况</a:t>
            </a:r>
            <a:endParaRPr lang="en-US" altLang="zh-CN" dirty="0" smtClean="0"/>
          </a:p>
          <a:p>
            <a:r>
              <a:rPr lang="zh-CN" altLang="en-US" dirty="0" smtClean="0"/>
              <a:t>介绍了</a:t>
            </a:r>
            <a:r>
              <a:rPr lang="zh-CN" altLang="en-US" b="1" dirty="0" smtClean="0">
                <a:solidFill>
                  <a:srgbClr val="FF0000"/>
                </a:solidFill>
              </a:rPr>
              <a:t>密码学的基本概念</a:t>
            </a:r>
            <a:endParaRPr lang="en-US" altLang="zh-CN" b="1" dirty="0" smtClean="0">
              <a:solidFill>
                <a:srgbClr val="FF0000"/>
              </a:solidFill>
            </a:endParaRPr>
          </a:p>
          <a:p>
            <a:pPr lvl="1"/>
            <a:r>
              <a:rPr lang="zh-CN" altLang="en-US" dirty="0" smtClean="0"/>
              <a:t>密码学、密码分析学、密码编码学、加密、解密、密钥等</a:t>
            </a:r>
            <a:endParaRPr lang="en-US" altLang="zh-CN" dirty="0" smtClean="0"/>
          </a:p>
          <a:p>
            <a:r>
              <a:rPr lang="zh-CN" altLang="en-US" b="1" dirty="0">
                <a:solidFill>
                  <a:srgbClr val="FF0000"/>
                </a:solidFill>
              </a:rPr>
              <a:t>密码体制</a:t>
            </a:r>
            <a:r>
              <a:rPr lang="zh-CN" altLang="en-US" dirty="0" smtClean="0"/>
              <a:t>（五元组（</a:t>
            </a:r>
            <a:r>
              <a:rPr lang="en-US" altLang="zh-CN" dirty="0" smtClean="0"/>
              <a:t>M</a:t>
            </a:r>
            <a:r>
              <a:rPr lang="zh-CN" altLang="en-US" dirty="0" smtClean="0"/>
              <a:t>、</a:t>
            </a:r>
            <a:r>
              <a:rPr lang="en-US" altLang="zh-CN" dirty="0" smtClean="0"/>
              <a:t>C</a:t>
            </a:r>
            <a:r>
              <a:rPr lang="zh-CN" altLang="en-US" dirty="0" smtClean="0"/>
              <a:t>、</a:t>
            </a:r>
            <a:r>
              <a:rPr lang="en-US" altLang="zh-CN" dirty="0" smtClean="0"/>
              <a:t>K</a:t>
            </a:r>
            <a:r>
              <a:rPr lang="zh-CN" altLang="en-US" dirty="0" smtClean="0"/>
              <a:t>、</a:t>
            </a:r>
            <a:r>
              <a:rPr lang="en-US" altLang="zh-CN" dirty="0" smtClean="0"/>
              <a:t>E</a:t>
            </a:r>
            <a:r>
              <a:rPr lang="zh-CN" altLang="en-US" dirty="0" smtClean="0"/>
              <a:t>、</a:t>
            </a:r>
            <a:r>
              <a:rPr lang="en-US" altLang="zh-CN" dirty="0" smtClean="0"/>
              <a:t>D</a:t>
            </a:r>
            <a:r>
              <a:rPr lang="zh-CN" altLang="en-US" dirty="0" smtClean="0"/>
              <a:t>））</a:t>
            </a:r>
            <a:endParaRPr lang="en-US" altLang="zh-CN" dirty="0" smtClean="0"/>
          </a:p>
          <a:p>
            <a:r>
              <a:rPr lang="zh-CN" altLang="en-US" b="1" dirty="0">
                <a:solidFill>
                  <a:srgbClr val="FF0000"/>
                </a:solidFill>
              </a:rPr>
              <a:t>密码分析</a:t>
            </a:r>
            <a:endParaRPr lang="en-US" altLang="zh-CN" b="1" dirty="0">
              <a:solidFill>
                <a:srgbClr val="FF0000"/>
              </a:solidFill>
            </a:endParaRPr>
          </a:p>
          <a:p>
            <a:pPr lvl="1"/>
            <a:r>
              <a:rPr lang="zh-CN" altLang="en-US" dirty="0" smtClean="0"/>
              <a:t>穷举攻击、统计分析、数学分析</a:t>
            </a:r>
            <a:endParaRPr lang="en-US" altLang="zh-CN" dirty="0" smtClean="0"/>
          </a:p>
          <a:p>
            <a:pPr lvl="1"/>
            <a:r>
              <a:rPr lang="zh-CN" altLang="en-US" dirty="0" smtClean="0"/>
              <a:t>唯密文攻击、已知明文攻击、选择明文攻击、选择密文攻击</a:t>
            </a:r>
            <a:endParaRPr lang="en-US" altLang="zh-CN" dirty="0" smtClean="0"/>
          </a:p>
          <a:p>
            <a:r>
              <a:rPr lang="zh-CN" altLang="en-US" dirty="0" smtClean="0"/>
              <a:t>密码体制的安全性</a:t>
            </a:r>
            <a:endParaRPr lang="en-US" altLang="zh-CN" dirty="0" smtClean="0"/>
          </a:p>
          <a:p>
            <a:pPr lvl="1"/>
            <a:r>
              <a:rPr lang="zh-CN" altLang="en-US" dirty="0" smtClean="0"/>
              <a:t>无条件安全、计算安全、可证明安全</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2019/11/4</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229600" cy="5029200"/>
          </a:xfrm>
        </p:spPr>
        <p:txBody>
          <a:bodyPr/>
          <a:lstStyle/>
          <a:p>
            <a:r>
              <a:rPr lang="en-US" altLang="zh-CN" sz="2800" dirty="0"/>
              <a:t>2011</a:t>
            </a:r>
            <a:r>
              <a:rPr lang="zh-CN" altLang="en-US" sz="2800" dirty="0"/>
              <a:t>年</a:t>
            </a:r>
            <a:r>
              <a:rPr lang="en-US" altLang="zh-CN" sz="2800" dirty="0"/>
              <a:t>09</a:t>
            </a:r>
            <a:r>
              <a:rPr lang="zh-CN" altLang="en-US" sz="2800" dirty="0"/>
              <a:t>月</a:t>
            </a:r>
            <a:r>
              <a:rPr lang="en-US" altLang="zh-CN" sz="2800" dirty="0"/>
              <a:t>05</a:t>
            </a:r>
            <a:r>
              <a:rPr lang="zh-CN" altLang="en-US" sz="2800" dirty="0" smtClean="0"/>
              <a:t>日上午，</a:t>
            </a:r>
            <a:r>
              <a:rPr lang="zh-CN" altLang="en-US" sz="2800" dirty="0"/>
              <a:t>包括微软、宏碁、沃达丰和</a:t>
            </a:r>
            <a:r>
              <a:rPr lang="en-US" altLang="zh-CN" sz="2800" dirty="0"/>
              <a:t>UPS</a:t>
            </a:r>
            <a:r>
              <a:rPr lang="zh-CN" altLang="en-US" sz="2800" dirty="0"/>
              <a:t>在内的众多知名网站都遭遇了</a:t>
            </a:r>
            <a:r>
              <a:rPr lang="en-US" altLang="zh-CN" sz="2800" b="1" dirty="0">
                <a:solidFill>
                  <a:srgbClr val="FF0000"/>
                </a:solidFill>
              </a:rPr>
              <a:t>DNS</a:t>
            </a:r>
            <a:r>
              <a:rPr lang="zh-CN" altLang="en-US" sz="2800" b="1" dirty="0">
                <a:solidFill>
                  <a:srgbClr val="FF0000"/>
                </a:solidFill>
              </a:rPr>
              <a:t>劫持</a:t>
            </a:r>
          </a:p>
        </p:txBody>
      </p:sp>
      <p:sp>
        <p:nvSpPr>
          <p:cNvPr id="4" name="日期占位符 3"/>
          <p:cNvSpPr>
            <a:spLocks noGrp="1"/>
          </p:cNvSpPr>
          <p:nvPr>
            <p:ph type="dt" sz="half" idx="10"/>
          </p:nvPr>
        </p:nvSpPr>
        <p:spPr/>
        <p:txBody>
          <a:bodyPr/>
          <a:lstStyle/>
          <a:p>
            <a:fld id="{52C3DBFE-F37F-492C-9945-0B0C3AE739FB}" type="datetime1">
              <a:rPr lang="zh-CN" altLang="en-US" smtClean="0"/>
              <a:pPr/>
              <a:t>2019/11/4</a:t>
            </a:fld>
            <a:endParaRPr lang="en-US" altLang="zh-CN"/>
          </a:p>
        </p:txBody>
      </p:sp>
      <p:sp>
        <p:nvSpPr>
          <p:cNvPr id="5" name="页脚占位符 4"/>
          <p:cNvSpPr>
            <a:spLocks noGrp="1"/>
          </p:cNvSpPr>
          <p:nvPr>
            <p:ph type="ftr" sz="quarter" idx="11"/>
          </p:nvPr>
        </p:nvSpPr>
        <p:spPr/>
        <p:txBody>
          <a:bodyPr/>
          <a:lstStyle/>
          <a:p>
            <a:r>
              <a:rPr lang="en-US" altLang="zh-CN" smtClean="0"/>
              <a:t>计算机科学与技术学院</a:t>
            </a:r>
            <a:endParaRPr lang="en-US" altLang="zh-CN"/>
          </a:p>
        </p:txBody>
      </p:sp>
      <p:sp>
        <p:nvSpPr>
          <p:cNvPr id="6" name="灯片编号占位符 5"/>
          <p:cNvSpPr>
            <a:spLocks noGrp="1"/>
          </p:cNvSpPr>
          <p:nvPr>
            <p:ph type="sldNum" sz="quarter" idx="12"/>
          </p:nvPr>
        </p:nvSpPr>
        <p:spPr/>
        <p:txBody>
          <a:bodyPr/>
          <a:lstStyle/>
          <a:p>
            <a:fld id="{18BCA197-F2CD-4BEF-A0C1-79131FF052A6}" type="slidenum">
              <a:rPr lang="en-US" altLang="zh-CN" smtClean="0"/>
              <a:pPr/>
              <a:t>9</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276315"/>
            <a:ext cx="6696744" cy="4200685"/>
          </a:xfrm>
          <a:prstGeom prst="rect">
            <a:avLst/>
          </a:prstGeom>
        </p:spPr>
      </p:pic>
    </p:spTree>
    <p:extLst>
      <p:ext uri="{BB962C8B-B14F-4D97-AF65-F5344CB8AC3E}">
        <p14:creationId xmlns:p14="http://schemas.microsoft.com/office/powerpoint/2010/main" val="3485312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ea typeface="宋体" pitchFamily="2" charset="-122"/>
          </a:defRPr>
        </a:defPPr>
      </a:lstStyle>
    </a:spDef>
    <a:lnDef>
      <a:spPr bwMode="auto">
        <a:ln w="19050">
          <a:solidFill>
            <a:srgbClr val="692AA2"/>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2637</TotalTime>
  <Words>6018</Words>
  <Application>Microsoft Office PowerPoint</Application>
  <PresentationFormat>全屏显示(4:3)</PresentationFormat>
  <Paragraphs>1112</Paragraphs>
  <Slides>82</Slides>
  <Notes>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4</vt:i4>
      </vt:variant>
      <vt:variant>
        <vt:lpstr>幻灯片标题</vt:lpstr>
      </vt:variant>
      <vt:variant>
        <vt:i4>82</vt:i4>
      </vt:variant>
    </vt:vector>
  </HeadingPairs>
  <TitlesOfParts>
    <vt:vector size="106" baseType="lpstr">
      <vt:lpstr>GungsuhChe</vt:lpstr>
      <vt:lpstr>汉鼎简中宋</vt:lpstr>
      <vt:lpstr>黑体</vt:lpstr>
      <vt:lpstr>华文楷体</vt:lpstr>
      <vt:lpstr>华文隶书</vt:lpstr>
      <vt:lpstr>楷体_GB2312</vt:lpstr>
      <vt:lpstr>隶书</vt:lpstr>
      <vt:lpstr>宋体</vt:lpstr>
      <vt:lpstr>微软雅黑</vt:lpstr>
      <vt:lpstr>幼圆</vt:lpstr>
      <vt:lpstr>Arial</vt:lpstr>
      <vt:lpstr>Calibri</vt:lpstr>
      <vt:lpstr>Cambria Math</vt:lpstr>
      <vt:lpstr>Comic Sans MS</vt:lpstr>
      <vt:lpstr>Courier New</vt:lpstr>
      <vt:lpstr>Symbol</vt:lpstr>
      <vt:lpstr>Times New Roman</vt:lpstr>
      <vt:lpstr>Wide Latin</vt:lpstr>
      <vt:lpstr>Wingdings</vt:lpstr>
      <vt:lpstr>默认设计模板</vt:lpstr>
      <vt:lpstr>Image</vt:lpstr>
      <vt:lpstr>剪辑</vt:lpstr>
      <vt:lpstr>Clip</vt:lpstr>
      <vt:lpstr>Equation</vt:lpstr>
      <vt:lpstr>信息安全与密码学 Information security &amp; Cryptography</vt:lpstr>
      <vt:lpstr>为什么需要信息（网络）安全？</vt:lpstr>
      <vt:lpstr>网络安全事件摘要</vt:lpstr>
      <vt:lpstr>网络安全事件摘要（续）</vt:lpstr>
      <vt:lpstr>传奇黑客：凯文·米特尼克（Kevin Mitnick，1963~） ---头号电脑骇客 </vt:lpstr>
      <vt:lpstr>PowerPoint 演示文稿</vt:lpstr>
      <vt:lpstr>PowerPoint 演示文稿</vt:lpstr>
      <vt:lpstr>PowerPoint 演示文稿</vt:lpstr>
      <vt:lpstr>PowerPoint 演示文稿</vt:lpstr>
      <vt:lpstr>2001年南海撞机事件引发中美黑客大战</vt:lpstr>
      <vt:lpstr>PowerPoint 演示文稿</vt:lpstr>
      <vt:lpstr>维基解密</vt:lpstr>
      <vt:lpstr>“棱镜门”事件--斯诺登 前美国中央情报局（CIA）雇员</vt:lpstr>
      <vt:lpstr>历史著名计算机病毒举例</vt:lpstr>
      <vt:lpstr>历史著名计算机病毒举例（续）</vt:lpstr>
      <vt:lpstr>PowerPoint 演示文稿</vt:lpstr>
      <vt:lpstr>红色代码的传播速度</vt:lpstr>
      <vt:lpstr>what’s new?</vt:lpstr>
      <vt:lpstr>3G(4G)时代的到来   ！？</vt:lpstr>
      <vt:lpstr>网络不安全的原因</vt:lpstr>
      <vt:lpstr>网络安全主要威胁来源</vt:lpstr>
      <vt:lpstr>PowerPoint 演示文稿</vt:lpstr>
      <vt:lpstr>信息安全的攻击方式有哪些？？</vt:lpstr>
      <vt:lpstr>信息安全是什么？？</vt:lpstr>
      <vt:lpstr>CIA三元组</vt:lpstr>
      <vt:lpstr>信息安全的目标</vt:lpstr>
      <vt:lpstr>举例说明</vt:lpstr>
      <vt:lpstr>密码学在信息安全中的作用</vt:lpstr>
      <vt:lpstr>课程内容介绍</vt:lpstr>
      <vt:lpstr>密码、口令（password）</vt:lpstr>
      <vt:lpstr>PowerPoint 演示文稿</vt:lpstr>
      <vt:lpstr>PowerPoint 演示文稿</vt:lpstr>
      <vt:lpstr>第1章：密码学概述</vt:lpstr>
      <vt:lpstr>主要内容</vt:lpstr>
      <vt:lpstr>1. 密码学的发展史</vt:lpstr>
      <vt:lpstr>PowerPoint 演示文稿</vt:lpstr>
      <vt:lpstr>中国的藏头诗</vt:lpstr>
      <vt:lpstr>现代的信息隐藏</vt:lpstr>
      <vt:lpstr>密码学发展史</vt:lpstr>
      <vt:lpstr>PowerPoint 演示文稿</vt:lpstr>
      <vt:lpstr>PowerPoint 演示文稿</vt:lpstr>
      <vt:lpstr>PowerPoint 演示文稿</vt:lpstr>
      <vt:lpstr>齐默尔曼电报</vt:lpstr>
      <vt:lpstr>PowerPoint 演示文稿</vt:lpstr>
      <vt:lpstr>PowerPoint 演示文稿</vt:lpstr>
      <vt:lpstr>PowerPoint 演示文稿</vt:lpstr>
      <vt:lpstr>PowerPoint 演示文稿</vt:lpstr>
      <vt:lpstr>Alan Turing</vt:lpstr>
      <vt:lpstr>图灵奖获得者（部分）</vt:lpstr>
      <vt:lpstr>其他转轮密码机</vt:lpstr>
      <vt:lpstr>PowerPoint 演示文稿</vt:lpstr>
      <vt:lpstr>1975--现代密码学的开端</vt:lpstr>
      <vt:lpstr>密码学历史总结</vt:lpstr>
      <vt:lpstr>PowerPoint 演示文稿</vt:lpstr>
      <vt:lpstr>相关影视作品</vt:lpstr>
      <vt:lpstr>相关阅读</vt:lpstr>
      <vt:lpstr>2.密码学的基本概念 </vt:lpstr>
      <vt:lpstr>现代密码学的主要研究内容</vt:lpstr>
      <vt:lpstr>PowerPoint 演示文稿</vt:lpstr>
      <vt:lpstr>PowerPoint 演示文稿</vt:lpstr>
      <vt:lpstr>PowerPoint 演示文稿</vt:lpstr>
      <vt:lpstr>PowerPoint 演示文稿</vt:lpstr>
      <vt:lpstr>3.密码体制</vt:lpstr>
      <vt:lpstr>密码体制的简化模型</vt:lpstr>
      <vt:lpstr>密码体制的设计原则</vt:lpstr>
      <vt:lpstr>密码体制的分类</vt:lpstr>
      <vt:lpstr>密码体制的分类</vt:lpstr>
      <vt:lpstr>PowerPoint 演示文稿</vt:lpstr>
      <vt:lpstr>两种密码体制的比较</vt:lpstr>
      <vt:lpstr>4. 密码分析</vt:lpstr>
      <vt:lpstr>PowerPoint 演示文稿</vt:lpstr>
      <vt:lpstr>对密码系统的攻击</vt:lpstr>
      <vt:lpstr>PowerPoint 演示文稿</vt:lpstr>
      <vt:lpstr>惟密文攻击</vt:lpstr>
      <vt:lpstr>已知明文攻击</vt:lpstr>
      <vt:lpstr>选择明文攻击</vt:lpstr>
      <vt:lpstr>选择密文攻击</vt:lpstr>
      <vt:lpstr>攻击的复杂性</vt:lpstr>
      <vt:lpstr>5. 密码体制的安全性</vt:lpstr>
      <vt:lpstr>PowerPoint 演示文稿</vt:lpstr>
      <vt:lpstr>PowerPoint 演示文稿</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zhfl203</cp:lastModifiedBy>
  <cp:revision>276</cp:revision>
  <dcterms:created xsi:type="dcterms:W3CDTF">2004-07-21T02:43:03Z</dcterms:created>
  <dcterms:modified xsi:type="dcterms:W3CDTF">2019-11-04T12:53:00Z</dcterms:modified>
</cp:coreProperties>
</file>